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x-wav"/>
  <Default Extension="vml" ContentType="application/vnd.openxmlformats-officedocument.vmlDrawing"/>
  <Default Extension="gif" ContentType="image/gif"/>
  <Default Extension="doc" ContentType="application/msword"/>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handoutMasterIdLst>
    <p:handoutMasterId r:id="rId104"/>
  </p:handoutMasterIdLst>
  <p:sldIdLst>
    <p:sldId id="256" r:id="rId3"/>
    <p:sldId id="260" r:id="rId4"/>
    <p:sldId id="261" r:id="rId5"/>
    <p:sldId id="281" r:id="rId6"/>
    <p:sldId id="282" r:id="rId7"/>
    <p:sldId id="283" r:id="rId8"/>
    <p:sldId id="369" r:id="rId9"/>
    <p:sldId id="370" r:id="rId10"/>
    <p:sldId id="295" r:id="rId11"/>
    <p:sldId id="297" r:id="rId12"/>
    <p:sldId id="296" r:id="rId13"/>
    <p:sldId id="285" r:id="rId14"/>
    <p:sldId id="284" r:id="rId15"/>
    <p:sldId id="294" r:id="rId16"/>
    <p:sldId id="298" r:id="rId17"/>
    <p:sldId id="293" r:id="rId18"/>
    <p:sldId id="312" r:id="rId19"/>
    <p:sldId id="313" r:id="rId20"/>
    <p:sldId id="300" r:id="rId21"/>
    <p:sldId id="302" r:id="rId22"/>
    <p:sldId id="301" r:id="rId23"/>
    <p:sldId id="292" r:id="rId24"/>
    <p:sldId id="303" r:id="rId25"/>
    <p:sldId id="291" r:id="rId26"/>
    <p:sldId id="290" r:id="rId27"/>
    <p:sldId id="288" r:id="rId28"/>
    <p:sldId id="287" r:id="rId29"/>
    <p:sldId id="286" r:id="rId30"/>
    <p:sldId id="262" r:id="rId31"/>
    <p:sldId id="263" r:id="rId32"/>
    <p:sldId id="264" r:id="rId33"/>
    <p:sldId id="265" r:id="rId34"/>
    <p:sldId id="266" r:id="rId35"/>
    <p:sldId id="267" r:id="rId36"/>
    <p:sldId id="268" r:id="rId37"/>
    <p:sldId id="269" r:id="rId38"/>
    <p:sldId id="279" r:id="rId39"/>
    <p:sldId id="271" r:id="rId40"/>
    <p:sldId id="272" r:id="rId41"/>
    <p:sldId id="273" r:id="rId42"/>
    <p:sldId id="274" r:id="rId43"/>
    <p:sldId id="275" r:id="rId44"/>
    <p:sldId id="276" r:id="rId45"/>
    <p:sldId id="311" r:id="rId46"/>
    <p:sldId id="277" r:id="rId47"/>
    <p:sldId id="310" r:id="rId48"/>
    <p:sldId id="309" r:id="rId49"/>
    <p:sldId id="308" r:id="rId50"/>
    <p:sldId id="315" r:id="rId51"/>
    <p:sldId id="316" r:id="rId52"/>
    <p:sldId id="317" r:id="rId53"/>
    <p:sldId id="318" r:id="rId54"/>
    <p:sldId id="319" r:id="rId55"/>
    <p:sldId id="320" r:id="rId56"/>
    <p:sldId id="321" r:id="rId57"/>
    <p:sldId id="322" r:id="rId58"/>
    <p:sldId id="323" r:id="rId59"/>
    <p:sldId id="324" r:id="rId60"/>
    <p:sldId id="325" r:id="rId61"/>
    <p:sldId id="326" r:id="rId62"/>
    <p:sldId id="327" r:id="rId63"/>
    <p:sldId id="328" r:id="rId64"/>
    <p:sldId id="329" r:id="rId65"/>
    <p:sldId id="330" r:id="rId66"/>
    <p:sldId id="331" r:id="rId67"/>
    <p:sldId id="332" r:id="rId68"/>
    <p:sldId id="333" r:id="rId69"/>
    <p:sldId id="334" r:id="rId70"/>
    <p:sldId id="335" r:id="rId71"/>
    <p:sldId id="336" r:id="rId72"/>
    <p:sldId id="337" r:id="rId73"/>
    <p:sldId id="338" r:id="rId74"/>
    <p:sldId id="339" r:id="rId75"/>
    <p:sldId id="340" r:id="rId76"/>
    <p:sldId id="341" r:id="rId77"/>
    <p:sldId id="342" r:id="rId78"/>
    <p:sldId id="343" r:id="rId79"/>
    <p:sldId id="344" r:id="rId80"/>
    <p:sldId id="345" r:id="rId81"/>
    <p:sldId id="346" r:id="rId82"/>
    <p:sldId id="347" r:id="rId83"/>
    <p:sldId id="348" r:id="rId84"/>
    <p:sldId id="349" r:id="rId85"/>
    <p:sldId id="350" r:id="rId86"/>
    <p:sldId id="351" r:id="rId87"/>
    <p:sldId id="352" r:id="rId88"/>
    <p:sldId id="353" r:id="rId89"/>
    <p:sldId id="354" r:id="rId90"/>
    <p:sldId id="355" r:id="rId91"/>
    <p:sldId id="356" r:id="rId92"/>
    <p:sldId id="357" r:id="rId93"/>
    <p:sldId id="358" r:id="rId94"/>
    <p:sldId id="359" r:id="rId95"/>
    <p:sldId id="360" r:id="rId96"/>
    <p:sldId id="361" r:id="rId97"/>
    <p:sldId id="362" r:id="rId98"/>
    <p:sldId id="363" r:id="rId99"/>
    <p:sldId id="364" r:id="rId100"/>
    <p:sldId id="365" r:id="rId101"/>
    <p:sldId id="366" r:id="rId102"/>
    <p:sldId id="367" r:id="rId103"/>
  </p:sldIdLst>
  <p:sldSz cx="9144000" cy="6858000" type="screen4x3"/>
  <p:notesSz cx="7099300" cy="10234613"/>
  <p:defaultTextStyle>
    <a:defPPr>
      <a:defRPr lang="en-US"/>
    </a:defPPr>
    <a:lvl1pPr algn="l" rtl="0" fontAlgn="base">
      <a:spcBef>
        <a:spcPct val="0"/>
      </a:spcBef>
      <a:spcAft>
        <a:spcPct val="0"/>
      </a:spcAft>
      <a:defRPr sz="3000" kern="1200">
        <a:solidFill>
          <a:srgbClr val="000066"/>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sz="3000" kern="1200">
        <a:solidFill>
          <a:srgbClr val="000066"/>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sz="3000" kern="1200">
        <a:solidFill>
          <a:srgbClr val="000066"/>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sz="3000" kern="1200">
        <a:solidFill>
          <a:srgbClr val="000066"/>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sz="3000" kern="1200">
        <a:solidFill>
          <a:srgbClr val="000066"/>
        </a:solidFill>
        <a:latin typeface="Verdana" panose="020B0604030504040204" pitchFamily="34" charset="0"/>
        <a:ea typeface="宋体" panose="02010600030101010101" pitchFamily="2" charset="-122"/>
        <a:cs typeface="+mn-cs"/>
      </a:defRPr>
    </a:lvl5pPr>
    <a:lvl6pPr marL="2286000" algn="l" defTabSz="914400" rtl="0" eaLnBrk="1" latinLnBrk="0" hangingPunct="1">
      <a:defRPr sz="3000" kern="1200">
        <a:solidFill>
          <a:srgbClr val="000066"/>
        </a:solidFill>
        <a:latin typeface="Verdana" panose="020B0604030504040204" pitchFamily="34" charset="0"/>
        <a:ea typeface="宋体" panose="02010600030101010101" pitchFamily="2" charset="-122"/>
        <a:cs typeface="+mn-cs"/>
      </a:defRPr>
    </a:lvl6pPr>
    <a:lvl7pPr marL="2743200" algn="l" defTabSz="914400" rtl="0" eaLnBrk="1" latinLnBrk="0" hangingPunct="1">
      <a:defRPr sz="3000" kern="1200">
        <a:solidFill>
          <a:srgbClr val="000066"/>
        </a:solidFill>
        <a:latin typeface="Verdana" panose="020B0604030504040204" pitchFamily="34" charset="0"/>
        <a:ea typeface="宋体" panose="02010600030101010101" pitchFamily="2" charset="-122"/>
        <a:cs typeface="+mn-cs"/>
      </a:defRPr>
    </a:lvl7pPr>
    <a:lvl8pPr marL="3200400" algn="l" defTabSz="914400" rtl="0" eaLnBrk="1" latinLnBrk="0" hangingPunct="1">
      <a:defRPr sz="3000" kern="1200">
        <a:solidFill>
          <a:srgbClr val="000066"/>
        </a:solidFill>
        <a:latin typeface="Verdana" panose="020B0604030504040204" pitchFamily="34" charset="0"/>
        <a:ea typeface="宋体" panose="02010600030101010101" pitchFamily="2" charset="-122"/>
        <a:cs typeface="+mn-cs"/>
      </a:defRPr>
    </a:lvl8pPr>
    <a:lvl9pPr marL="3657600" algn="l" defTabSz="914400" rtl="0" eaLnBrk="1" latinLnBrk="0" hangingPunct="1">
      <a:defRPr sz="3000" kern="1200">
        <a:solidFill>
          <a:srgbClr val="000066"/>
        </a:solidFill>
        <a:latin typeface="Verdan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92AA2"/>
    <a:srgbClr val="9900CC"/>
    <a:srgbClr val="FFCCFF"/>
    <a:srgbClr val="1D528D"/>
    <a:srgbClr val="000066"/>
    <a:srgbClr val="B2B2B2"/>
    <a:srgbClr val="5F5F5F"/>
    <a:srgbClr val="2B16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03" autoAdjust="0"/>
    <p:restoredTop sz="93178" autoAdjust="0"/>
  </p:normalViewPr>
  <p:slideViewPr>
    <p:cSldViewPr>
      <p:cViewPr varScale="1">
        <p:scale>
          <a:sx n="108" d="100"/>
          <a:sy n="108" d="100"/>
        </p:scale>
        <p:origin x="1656" y="13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608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theme" Target="theme/theme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image" Target="../media/image75.wmf"/><Relationship Id="rId1" Type="http://schemas.openxmlformats.org/officeDocument/2006/relationships/image" Target="../media/image74.wmf"/><Relationship Id="rId4" Type="http://schemas.openxmlformats.org/officeDocument/2006/relationships/image" Target="../media/image77.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78.wmf"/><Relationship Id="rId4" Type="http://schemas.openxmlformats.org/officeDocument/2006/relationships/image" Target="../media/image81.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image" Target="../media/image82.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image" Target="../media/image88.wmf"/><Relationship Id="rId1" Type="http://schemas.openxmlformats.org/officeDocument/2006/relationships/image" Target="../media/image87.wmf"/><Relationship Id="rId4" Type="http://schemas.openxmlformats.org/officeDocument/2006/relationships/image" Target="../media/image90.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97.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0.wmf"/><Relationship Id="rId1" Type="http://schemas.openxmlformats.org/officeDocument/2006/relationships/image" Target="../media/image99.w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108.wmf"/><Relationship Id="rId13" Type="http://schemas.openxmlformats.org/officeDocument/2006/relationships/image" Target="../media/image113.wmf"/><Relationship Id="rId18" Type="http://schemas.openxmlformats.org/officeDocument/2006/relationships/image" Target="../media/image118.wmf"/><Relationship Id="rId3" Type="http://schemas.openxmlformats.org/officeDocument/2006/relationships/image" Target="../media/image103.wmf"/><Relationship Id="rId7" Type="http://schemas.openxmlformats.org/officeDocument/2006/relationships/image" Target="../media/image107.wmf"/><Relationship Id="rId12" Type="http://schemas.openxmlformats.org/officeDocument/2006/relationships/image" Target="../media/image112.wmf"/><Relationship Id="rId17" Type="http://schemas.openxmlformats.org/officeDocument/2006/relationships/image" Target="../media/image117.wmf"/><Relationship Id="rId2" Type="http://schemas.openxmlformats.org/officeDocument/2006/relationships/image" Target="../media/image102.wmf"/><Relationship Id="rId16" Type="http://schemas.openxmlformats.org/officeDocument/2006/relationships/image" Target="../media/image116.wmf"/><Relationship Id="rId1" Type="http://schemas.openxmlformats.org/officeDocument/2006/relationships/image" Target="../media/image101.wmf"/><Relationship Id="rId6" Type="http://schemas.openxmlformats.org/officeDocument/2006/relationships/image" Target="../media/image106.wmf"/><Relationship Id="rId11" Type="http://schemas.openxmlformats.org/officeDocument/2006/relationships/image" Target="../media/image111.wmf"/><Relationship Id="rId5" Type="http://schemas.openxmlformats.org/officeDocument/2006/relationships/image" Target="../media/image105.wmf"/><Relationship Id="rId15" Type="http://schemas.openxmlformats.org/officeDocument/2006/relationships/image" Target="../media/image115.wmf"/><Relationship Id="rId10" Type="http://schemas.openxmlformats.org/officeDocument/2006/relationships/image" Target="../media/image110.wmf"/><Relationship Id="rId19" Type="http://schemas.openxmlformats.org/officeDocument/2006/relationships/image" Target="../media/image119.wmf"/><Relationship Id="rId4" Type="http://schemas.openxmlformats.org/officeDocument/2006/relationships/image" Target="../media/image104.wmf"/><Relationship Id="rId9" Type="http://schemas.openxmlformats.org/officeDocument/2006/relationships/image" Target="../media/image109.wmf"/><Relationship Id="rId14" Type="http://schemas.openxmlformats.org/officeDocument/2006/relationships/image" Target="../media/image114.w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110.wmf"/><Relationship Id="rId13" Type="http://schemas.openxmlformats.org/officeDocument/2006/relationships/image" Target="../media/image112.wmf"/><Relationship Id="rId3" Type="http://schemas.openxmlformats.org/officeDocument/2006/relationships/image" Target="../media/image122.wmf"/><Relationship Id="rId7" Type="http://schemas.openxmlformats.org/officeDocument/2006/relationships/image" Target="../media/image109.wmf"/><Relationship Id="rId12" Type="http://schemas.openxmlformats.org/officeDocument/2006/relationships/image" Target="../media/image101.wmf"/><Relationship Id="rId17" Type="http://schemas.openxmlformats.org/officeDocument/2006/relationships/image" Target="../media/image119.wmf"/><Relationship Id="rId2" Type="http://schemas.openxmlformats.org/officeDocument/2006/relationships/image" Target="../media/image121.wmf"/><Relationship Id="rId16" Type="http://schemas.openxmlformats.org/officeDocument/2006/relationships/image" Target="../media/image118.wmf"/><Relationship Id="rId1" Type="http://schemas.openxmlformats.org/officeDocument/2006/relationships/image" Target="../media/image120.wmf"/><Relationship Id="rId6" Type="http://schemas.openxmlformats.org/officeDocument/2006/relationships/image" Target="../media/image125.wmf"/><Relationship Id="rId11" Type="http://schemas.openxmlformats.org/officeDocument/2006/relationships/image" Target="../media/image116.wmf"/><Relationship Id="rId5" Type="http://schemas.openxmlformats.org/officeDocument/2006/relationships/image" Target="../media/image124.wmf"/><Relationship Id="rId15" Type="http://schemas.openxmlformats.org/officeDocument/2006/relationships/image" Target="../media/image114.wmf"/><Relationship Id="rId10" Type="http://schemas.openxmlformats.org/officeDocument/2006/relationships/image" Target="../media/image115.wmf"/><Relationship Id="rId4" Type="http://schemas.openxmlformats.org/officeDocument/2006/relationships/image" Target="../media/image123.wmf"/><Relationship Id="rId9" Type="http://schemas.openxmlformats.org/officeDocument/2006/relationships/image" Target="../media/image126.wmf"/><Relationship Id="rId14" Type="http://schemas.openxmlformats.org/officeDocument/2006/relationships/image" Target="../media/image113.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106.wmf"/><Relationship Id="rId13" Type="http://schemas.openxmlformats.org/officeDocument/2006/relationships/image" Target="../media/image111.wmf"/><Relationship Id="rId18" Type="http://schemas.openxmlformats.org/officeDocument/2006/relationships/image" Target="../media/image116.wmf"/><Relationship Id="rId26" Type="http://schemas.openxmlformats.org/officeDocument/2006/relationships/image" Target="../media/image133.wmf"/><Relationship Id="rId3" Type="http://schemas.openxmlformats.org/officeDocument/2006/relationships/image" Target="../media/image129.wmf"/><Relationship Id="rId21" Type="http://schemas.openxmlformats.org/officeDocument/2006/relationships/image" Target="../media/image118.wmf"/><Relationship Id="rId7" Type="http://schemas.openxmlformats.org/officeDocument/2006/relationships/image" Target="../media/image105.wmf"/><Relationship Id="rId12" Type="http://schemas.openxmlformats.org/officeDocument/2006/relationships/image" Target="../media/image110.wmf"/><Relationship Id="rId17" Type="http://schemas.openxmlformats.org/officeDocument/2006/relationships/image" Target="../media/image115.wmf"/><Relationship Id="rId25" Type="http://schemas.openxmlformats.org/officeDocument/2006/relationships/image" Target="../media/image132.wmf"/><Relationship Id="rId2" Type="http://schemas.openxmlformats.org/officeDocument/2006/relationships/image" Target="../media/image128.wmf"/><Relationship Id="rId16" Type="http://schemas.openxmlformats.org/officeDocument/2006/relationships/image" Target="../media/image114.wmf"/><Relationship Id="rId20" Type="http://schemas.openxmlformats.org/officeDocument/2006/relationships/image" Target="../media/image117.wmf"/><Relationship Id="rId1" Type="http://schemas.openxmlformats.org/officeDocument/2006/relationships/image" Target="../media/image127.wmf"/><Relationship Id="rId6" Type="http://schemas.openxmlformats.org/officeDocument/2006/relationships/image" Target="../media/image104.wmf"/><Relationship Id="rId11" Type="http://schemas.openxmlformats.org/officeDocument/2006/relationships/image" Target="../media/image109.wmf"/><Relationship Id="rId24" Type="http://schemas.openxmlformats.org/officeDocument/2006/relationships/image" Target="../media/image131.wmf"/><Relationship Id="rId5" Type="http://schemas.openxmlformats.org/officeDocument/2006/relationships/image" Target="../media/image103.wmf"/><Relationship Id="rId15" Type="http://schemas.openxmlformats.org/officeDocument/2006/relationships/image" Target="../media/image113.wmf"/><Relationship Id="rId23" Type="http://schemas.openxmlformats.org/officeDocument/2006/relationships/image" Target="../media/image130.wmf"/><Relationship Id="rId28" Type="http://schemas.openxmlformats.org/officeDocument/2006/relationships/image" Target="../media/image135.wmf"/><Relationship Id="rId10" Type="http://schemas.openxmlformats.org/officeDocument/2006/relationships/image" Target="../media/image108.wmf"/><Relationship Id="rId19" Type="http://schemas.openxmlformats.org/officeDocument/2006/relationships/image" Target="../media/image101.wmf"/><Relationship Id="rId4" Type="http://schemas.openxmlformats.org/officeDocument/2006/relationships/image" Target="../media/image102.wmf"/><Relationship Id="rId9" Type="http://schemas.openxmlformats.org/officeDocument/2006/relationships/image" Target="../media/image107.wmf"/><Relationship Id="rId14" Type="http://schemas.openxmlformats.org/officeDocument/2006/relationships/image" Target="../media/image112.wmf"/><Relationship Id="rId22" Type="http://schemas.openxmlformats.org/officeDocument/2006/relationships/image" Target="../media/image119.wmf"/><Relationship Id="rId27" Type="http://schemas.openxmlformats.org/officeDocument/2006/relationships/image" Target="../media/image134.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39.wmf"/><Relationship Id="rId2" Type="http://schemas.openxmlformats.org/officeDocument/2006/relationships/image" Target="../media/image138.wmf"/><Relationship Id="rId1" Type="http://schemas.openxmlformats.org/officeDocument/2006/relationships/image" Target="../media/image137.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40.png"/></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42.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46.emf"/><Relationship Id="rId2" Type="http://schemas.openxmlformats.org/officeDocument/2006/relationships/image" Target="../media/image145.emf"/><Relationship Id="rId1" Type="http://schemas.openxmlformats.org/officeDocument/2006/relationships/image" Target="../media/image144.emf"/><Relationship Id="rId5" Type="http://schemas.openxmlformats.org/officeDocument/2006/relationships/image" Target="../media/image148.emf"/><Relationship Id="rId4" Type="http://schemas.openxmlformats.org/officeDocument/2006/relationships/image" Target="../media/image147.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49.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50.e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52.wmf"/><Relationship Id="rId1" Type="http://schemas.openxmlformats.org/officeDocument/2006/relationships/image" Target="../media/image151.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53.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5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image" Target="../media/image12.emf"/><Relationship Id="rId4" Type="http://schemas.openxmlformats.org/officeDocument/2006/relationships/image" Target="../media/image15.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56.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59.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62.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65.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69.png"/></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70.w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172.wmf"/><Relationship Id="rId1" Type="http://schemas.openxmlformats.org/officeDocument/2006/relationships/image" Target="../media/image171.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77.emf"/><Relationship Id="rId2" Type="http://schemas.openxmlformats.org/officeDocument/2006/relationships/image" Target="../media/image176.emf"/><Relationship Id="rId1" Type="http://schemas.openxmlformats.org/officeDocument/2006/relationships/image" Target="../media/image175.emf"/><Relationship Id="rId4" Type="http://schemas.openxmlformats.org/officeDocument/2006/relationships/image" Target="../media/image178.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79.e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85.wmf"/><Relationship Id="rId2" Type="http://schemas.openxmlformats.org/officeDocument/2006/relationships/image" Target="../media/image184.emf"/><Relationship Id="rId1" Type="http://schemas.openxmlformats.org/officeDocument/2006/relationships/image" Target="../media/image183.wmf"/><Relationship Id="rId4" Type="http://schemas.openxmlformats.org/officeDocument/2006/relationships/image" Target="../media/image186.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 Id="rId5" Type="http://schemas.openxmlformats.org/officeDocument/2006/relationships/image" Target="../media/image24.wmf"/><Relationship Id="rId4" Type="http://schemas.openxmlformats.org/officeDocument/2006/relationships/image" Target="../media/image2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image" Target="../media/image50.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image" Target="../media/image6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a:defRPr sz="1200"/>
            </a:lvl1pPr>
          </a:lstStyle>
          <a:p>
            <a:fld id="{EBD01B1F-BC72-425D-8B9E-C00E03FD7190}" type="datetimeFigureOut">
              <a:rPr lang="zh-CN" altLang="en-US" smtClean="0"/>
              <a:t>2018-06-29</a:t>
            </a:fld>
            <a:endParaRPr lang="zh-CN" altLang="en-US"/>
          </a:p>
        </p:txBody>
      </p:sp>
      <p:sp>
        <p:nvSpPr>
          <p:cNvPr id="4" name="页脚占位符 3"/>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4021138" y="9721850"/>
            <a:ext cx="3076575" cy="512763"/>
          </a:xfrm>
          <a:prstGeom prst="rect">
            <a:avLst/>
          </a:prstGeom>
        </p:spPr>
        <p:txBody>
          <a:bodyPr vert="horz" lIns="91440" tIns="45720" rIns="91440" bIns="45720" rtlCol="0" anchor="b"/>
          <a:lstStyle>
            <a:lvl1pPr algn="r">
              <a:defRPr sz="1200"/>
            </a:lvl1pPr>
          </a:lstStyle>
          <a:p>
            <a:fld id="{524212FE-9A4A-4023-ABDA-F2B4ECD9917C}" type="slidenum">
              <a:rPr lang="zh-CN" altLang="en-US" smtClean="0"/>
              <a:t>‹#›</a:t>
            </a:fld>
            <a:endParaRPr lang="zh-CN" altLang="en-US"/>
          </a:p>
        </p:txBody>
      </p:sp>
    </p:spTree>
    <p:extLst>
      <p:ext uri="{BB962C8B-B14F-4D97-AF65-F5344CB8AC3E}">
        <p14:creationId xmlns:p14="http://schemas.microsoft.com/office/powerpoint/2010/main" val="3157417237"/>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标题幻灯片">
    <p:bg bwMode="ltGray">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116" name="Rectangle 44"/>
          <p:cNvSpPr>
            <a:spLocks noChangeArrowheads="1"/>
          </p:cNvSpPr>
          <p:nvPr userDrawn="1"/>
        </p:nvSpPr>
        <p:spPr bwMode="black">
          <a:xfrm>
            <a:off x="0" y="2660650"/>
            <a:ext cx="9144000" cy="1206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7" name="Rectangle 45"/>
          <p:cNvSpPr>
            <a:spLocks noChangeArrowheads="1"/>
          </p:cNvSpPr>
          <p:nvPr userDrawn="1"/>
        </p:nvSpPr>
        <p:spPr bwMode="black">
          <a:xfrm>
            <a:off x="1835150" y="2741613"/>
            <a:ext cx="7308850" cy="65722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4" name="Rectangle 2"/>
          <p:cNvSpPr>
            <a:spLocks noGrp="1" noChangeArrowheads="1"/>
          </p:cNvSpPr>
          <p:nvPr>
            <p:ph type="ctrTitle"/>
          </p:nvPr>
        </p:nvSpPr>
        <p:spPr>
          <a:xfrm>
            <a:off x="1828800" y="2667000"/>
            <a:ext cx="7315200" cy="685800"/>
          </a:xfr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lstStyle>
            <a:lvl1pPr algn="l">
              <a:defRPr sz="3600" b="1"/>
            </a:lvl1pPr>
          </a:lstStyle>
          <a:p>
            <a:pPr lvl="0"/>
            <a:r>
              <a:rPr lang="en-US" altLang="zh-CN" noProof="0" smtClean="0"/>
              <a:t>Click to edit Master title </a:t>
            </a:r>
            <a:br>
              <a:rPr lang="en-US" altLang="zh-CN" noProof="0" smtClean="0"/>
            </a:br>
            <a:r>
              <a:rPr lang="en-US" altLang="zh-CN" noProof="0" smtClean="0"/>
              <a:t>style</a:t>
            </a:r>
          </a:p>
        </p:txBody>
      </p:sp>
      <p:sp>
        <p:nvSpPr>
          <p:cNvPr id="3075" name="Rectangle 3"/>
          <p:cNvSpPr>
            <a:spLocks noGrp="1" noChangeArrowheads="1"/>
          </p:cNvSpPr>
          <p:nvPr>
            <p:ph type="subTitle" idx="1"/>
          </p:nvPr>
        </p:nvSpPr>
        <p:spPr bwMode="white">
          <a:xfrm>
            <a:off x="1828800" y="1981200"/>
            <a:ext cx="6400800" cy="533400"/>
          </a:xfrm>
        </p:spPr>
        <p:txBody>
          <a:bodyPr/>
          <a:lstStyle>
            <a:lvl1pPr marL="0" indent="0">
              <a:buFont typeface="Wingdings" panose="05000000000000000000" pitchFamily="2" charset="2"/>
              <a:buNone/>
              <a:defRPr sz="2400">
                <a:solidFill>
                  <a:schemeClr val="bg2"/>
                </a:solidFill>
              </a:defRPr>
            </a:lvl1pPr>
          </a:lstStyle>
          <a:p>
            <a:pPr lvl="0"/>
            <a:r>
              <a:rPr lang="en-US" altLang="zh-CN" noProof="0" smtClean="0"/>
              <a:t>Click to edit Master subtitle style</a:t>
            </a:r>
          </a:p>
        </p:txBody>
      </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path" presetSubtype="0" accel="50000" decel="50000" fill="hold" grpId="0" nodeType="withEffect">
                                  <p:stCondLst>
                                    <p:cond delay="0"/>
                                  </p:stCondLst>
                                  <p:iterate type="lt">
                                    <p:tmPct val="10000"/>
                                  </p:iterate>
                                  <p:childTnLst>
                                    <p:animMotion origin="layout" path="M 3.61111E-6 3.33333E-6  C 0.06892 3.33333E-6  0.125 0.02847  0.125 0.06389  C 0.125 0.09907  0.06892 0.12777  3.61111E-6 0.12777  C -0.0691 0.12777  -0.125 0.09907  -0.125 0.06389  C -0.125 0.02847  -0.0691 3.33333E-6  3.61111E-6 3.33333E-6  Z " pathEditMode="relative">
                                      <p:cBhvr>
                                        <p:cTn id="6" dur="2000" fill="hold"/>
                                        <p:tgtEl>
                                          <p:spTgt spid="3074"/>
                                        </p:tgtEl>
                                        <p:attrNameLst>
                                          <p:attrName>ppt_x</p:attrName>
                                          <p:attrName>ppt_y</p:attrName>
                                        </p:attrNameLst>
                                      </p:cBhvr>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0" fill="hold">
                                          <p:stCondLst>
                                            <p:cond delay="0"/>
                                          </p:stCondLst>
                                        </p:cTn>
                                        <p:tgtEl>
                                          <p:spTgt spid="3075">
                                            <p:txEl>
                                              <p:pRg st="0" end="0"/>
                                            </p:txEl>
                                          </p:spTgt>
                                        </p:tgtEl>
                                        <p:attrNameLst>
                                          <p:attrName>style.visibility</p:attrName>
                                        </p:attrNameLst>
                                      </p:cBhvr>
                                      <p:to>
                                        <p:strVal val="visible"/>
                                      </p:to>
                                    </p:set>
                                    <p:animEffect transition="in" filter="fade">
                                      <p:cBhvr>
                                        <p:cTn id="11" dur="1000">
                                          <p:stCondLst>
                                            <p:cond delay="0"/>
                                          </p:stCondLst>
                                        </p:cTn>
                                        <p:tgtEl>
                                          <p:spTgt spid="307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p:bldP spid="3075" grpId="0" build="p">
        <p:tmplLst>
          <p:tmpl lvl="1">
            <p:tnLst>
              <p:par>
                <p:cTn presetID="10" presetClass="entr" presetSubtype="0" fill="hold" nodeType="clickEffect">
                  <p:stCondLst>
                    <p:cond delay="0"/>
                  </p:stCondLst>
                  <p:childTnLst>
                    <p:set>
                      <p:cBhvr>
                        <p:cTn dur="0" fill="hold">
                          <p:stCondLst>
                            <p:cond delay="0"/>
                          </p:stCondLst>
                        </p:cTn>
                        <p:tgtEl>
                          <p:spTgt spid="3075"/>
                        </p:tgtEl>
                        <p:attrNameLst>
                          <p:attrName>style.visibility</p:attrName>
                        </p:attrNameLst>
                      </p:cBhvr>
                      <p:to>
                        <p:strVal val="visible"/>
                      </p:to>
                    </p:set>
                    <p:animEffect transition="in" filter="fade">
                      <p:cBhvr>
                        <p:cTn dur="1000">
                          <p:stCondLst>
                            <p:cond delay="0"/>
                          </p:stCondLst>
                        </p:cTn>
                        <p:tgtEl>
                          <p:spTgt spid="3075"/>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lvl1pPr>
              <a:defRPr/>
            </a:lvl1pPr>
          </a:lstStyle>
          <a:p>
            <a:fld id="{71E5173A-4401-46E0-88B2-344DE2C06A6F}" type="slidenum">
              <a:rPr lang="zh-CN" altLang="en-US"/>
              <a:pPr/>
              <a:t>‹#›</a:t>
            </a:fld>
            <a:endParaRPr lang="en-US" altLang="zh-CN"/>
          </a:p>
        </p:txBody>
      </p:sp>
    </p:spTree>
    <p:extLst>
      <p:ext uri="{BB962C8B-B14F-4D97-AF65-F5344CB8AC3E}">
        <p14:creationId xmlns:p14="http://schemas.microsoft.com/office/powerpoint/2010/main" val="4032668148"/>
      </p:ext>
    </p:extLst>
  </p:cSld>
  <p:clrMapOvr>
    <a:masterClrMapping/>
  </p:clrMapOvr>
  <p:transition>
    <p:strips dir="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34188" y="152400"/>
            <a:ext cx="2124075" cy="6172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2400"/>
            <a:ext cx="6224588" cy="6172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lvl1pPr>
              <a:defRPr/>
            </a:lvl1pPr>
          </a:lstStyle>
          <a:p>
            <a:fld id="{ACFC46C8-78AB-4D8A-9CFF-17F70DE5E2FF}" type="slidenum">
              <a:rPr lang="zh-CN" altLang="en-US"/>
              <a:pPr/>
              <a:t>‹#›</a:t>
            </a:fld>
            <a:endParaRPr lang="en-US" altLang="zh-CN"/>
          </a:p>
        </p:txBody>
      </p:sp>
    </p:spTree>
    <p:extLst>
      <p:ext uri="{BB962C8B-B14F-4D97-AF65-F5344CB8AC3E}">
        <p14:creationId xmlns:p14="http://schemas.microsoft.com/office/powerpoint/2010/main" val="2833678021"/>
      </p:ext>
    </p:extLst>
  </p:cSld>
  <p:clrMapOvr>
    <a:masterClrMapping/>
  </p:clrMapOvr>
  <p:transition>
    <p:strips dir="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2862263" y="152400"/>
            <a:ext cx="6096000" cy="6858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524000"/>
            <a:ext cx="8382000" cy="4800600"/>
          </a:xfrm>
        </p:spPr>
        <p:txBody>
          <a:bodyPr/>
          <a:lstStyle/>
          <a:p>
            <a:endParaRPr lang="zh-CN" altLang="en-US"/>
          </a:p>
        </p:txBody>
      </p:sp>
      <p:sp>
        <p:nvSpPr>
          <p:cNvPr id="4" name="灯片编号占位符 3"/>
          <p:cNvSpPr>
            <a:spLocks noGrp="1"/>
          </p:cNvSpPr>
          <p:nvPr>
            <p:ph type="sldNum" sz="quarter" idx="10"/>
          </p:nvPr>
        </p:nvSpPr>
        <p:spPr>
          <a:xfrm>
            <a:off x="3276600" y="6480175"/>
            <a:ext cx="2133600" cy="292100"/>
          </a:xfrm>
        </p:spPr>
        <p:txBody>
          <a:bodyPr/>
          <a:lstStyle>
            <a:lvl1pPr>
              <a:defRPr/>
            </a:lvl1pPr>
          </a:lstStyle>
          <a:p>
            <a:fld id="{5B2BA120-4C89-4DD1-89AC-9FDE3927A184}" type="slidenum">
              <a:rPr lang="zh-CN" altLang="en-US"/>
              <a:pPr/>
              <a:t>‹#›</a:t>
            </a:fld>
            <a:endParaRPr lang="en-US" altLang="zh-CN"/>
          </a:p>
        </p:txBody>
      </p:sp>
    </p:spTree>
    <p:extLst>
      <p:ext uri="{BB962C8B-B14F-4D97-AF65-F5344CB8AC3E}">
        <p14:creationId xmlns:p14="http://schemas.microsoft.com/office/powerpoint/2010/main" val="1785975273"/>
      </p:ext>
    </p:extLst>
  </p:cSld>
  <p:clrMapOvr>
    <a:masterClrMapping/>
  </p:clrMapOvr>
  <p:transition>
    <p:strips dir="r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F3EE6EC1-7B78-4A28-9143-390485C01251}" type="datetimeFigureOut">
              <a:rPr lang="zh-CN" altLang="en-US" smtClean="0">
                <a:solidFill>
                  <a:prstClr val="black">
                    <a:tint val="75000"/>
                  </a:prstClr>
                </a:solidFill>
              </a:rPr>
              <a:pPr/>
              <a:t>2018-06-29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34A66B5-B675-4867-9BB2-5B35C79A886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497700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3EE6EC1-7B78-4A28-9143-390485C01251}" type="datetimeFigureOut">
              <a:rPr lang="zh-CN" altLang="en-US" smtClean="0">
                <a:solidFill>
                  <a:prstClr val="black">
                    <a:tint val="75000"/>
                  </a:prstClr>
                </a:solidFill>
              </a:rPr>
              <a:pPr/>
              <a:t>2018-06-29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34A66B5-B675-4867-9BB2-5B35C79A886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157826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F3EE6EC1-7B78-4A28-9143-390485C01251}" type="datetimeFigureOut">
              <a:rPr lang="zh-CN" altLang="en-US" smtClean="0">
                <a:solidFill>
                  <a:prstClr val="black">
                    <a:tint val="75000"/>
                  </a:prstClr>
                </a:solidFill>
              </a:rPr>
              <a:pPr/>
              <a:t>2018-06-29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34A66B5-B675-4867-9BB2-5B35C79A886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949516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F3EE6EC1-7B78-4A28-9143-390485C01251}" type="datetimeFigureOut">
              <a:rPr lang="zh-CN" altLang="en-US" smtClean="0">
                <a:solidFill>
                  <a:prstClr val="black">
                    <a:tint val="75000"/>
                  </a:prstClr>
                </a:solidFill>
              </a:rPr>
              <a:pPr/>
              <a:t>2018-06-29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A34A66B5-B675-4867-9BB2-5B35C79A886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418356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F3EE6EC1-7B78-4A28-9143-390485C01251}" type="datetimeFigureOut">
              <a:rPr lang="zh-CN" altLang="en-US" smtClean="0">
                <a:solidFill>
                  <a:prstClr val="black">
                    <a:tint val="75000"/>
                  </a:prstClr>
                </a:solidFill>
              </a:rPr>
              <a:pPr/>
              <a:t>2018-06-29</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A34A66B5-B675-4867-9BB2-5B35C79A886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958009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F3EE6EC1-7B78-4A28-9143-390485C01251}" type="datetimeFigureOut">
              <a:rPr lang="zh-CN" altLang="en-US" smtClean="0">
                <a:solidFill>
                  <a:prstClr val="black">
                    <a:tint val="75000"/>
                  </a:prstClr>
                </a:solidFill>
              </a:rPr>
              <a:pPr/>
              <a:t>2018-06-29</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A34A66B5-B675-4867-9BB2-5B35C79A886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983636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3EE6EC1-7B78-4A28-9143-390485C01251}" type="datetimeFigureOut">
              <a:rPr lang="zh-CN" altLang="en-US" smtClean="0">
                <a:solidFill>
                  <a:prstClr val="black">
                    <a:tint val="75000"/>
                  </a:prstClr>
                </a:solidFill>
              </a:rPr>
              <a:pPr/>
              <a:t>2018-06-29</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A34A66B5-B675-4867-9BB2-5B35C79A886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19554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lvl1pPr>
              <a:defRPr/>
            </a:lvl1pPr>
          </a:lstStyle>
          <a:p>
            <a:fld id="{8D208C34-4B33-4EE7-AF3C-9CC37CA1CE8E}" type="slidenum">
              <a:rPr lang="zh-CN" altLang="en-US"/>
              <a:pPr/>
              <a:t>‹#›</a:t>
            </a:fld>
            <a:endParaRPr lang="en-US" altLang="zh-CN"/>
          </a:p>
        </p:txBody>
      </p:sp>
    </p:spTree>
    <p:extLst>
      <p:ext uri="{BB962C8B-B14F-4D97-AF65-F5344CB8AC3E}">
        <p14:creationId xmlns:p14="http://schemas.microsoft.com/office/powerpoint/2010/main" val="3757447842"/>
      </p:ext>
    </p:extLst>
  </p:cSld>
  <p:clrMapOvr>
    <a:overrideClrMapping bg1="lt1" tx1="dk1" bg2="lt2" tx2="dk2" accent1="accent1" accent2="accent2" accent3="accent3" accent4="accent4" accent5="accent5" accent6="accent6" hlink="hlink" folHlink="folHlink"/>
  </p:clrMapOvr>
  <p:transition>
    <p:strips dir="rd"/>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F3EE6EC1-7B78-4A28-9143-390485C01251}" type="datetimeFigureOut">
              <a:rPr lang="zh-CN" altLang="en-US" smtClean="0">
                <a:solidFill>
                  <a:prstClr val="black">
                    <a:tint val="75000"/>
                  </a:prstClr>
                </a:solidFill>
              </a:rPr>
              <a:pPr/>
              <a:t>2018-06-29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A34A66B5-B675-4867-9BB2-5B35C79A886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427219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F3EE6EC1-7B78-4A28-9143-390485C01251}" type="datetimeFigureOut">
              <a:rPr lang="zh-CN" altLang="en-US" smtClean="0">
                <a:solidFill>
                  <a:prstClr val="black">
                    <a:tint val="75000"/>
                  </a:prstClr>
                </a:solidFill>
              </a:rPr>
              <a:pPr/>
              <a:t>2018-06-29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A34A66B5-B675-4867-9BB2-5B35C79A886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749769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3EE6EC1-7B78-4A28-9143-390485C01251}" type="datetimeFigureOut">
              <a:rPr lang="zh-CN" altLang="en-US" smtClean="0">
                <a:solidFill>
                  <a:prstClr val="black">
                    <a:tint val="75000"/>
                  </a:prstClr>
                </a:solidFill>
              </a:rPr>
              <a:pPr/>
              <a:t>2018-06-29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34A66B5-B675-4867-9BB2-5B35C79A886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276489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3EE6EC1-7B78-4A28-9143-390485C01251}" type="datetimeFigureOut">
              <a:rPr lang="zh-CN" altLang="en-US" smtClean="0">
                <a:solidFill>
                  <a:prstClr val="black">
                    <a:tint val="75000"/>
                  </a:prstClr>
                </a:solidFill>
              </a:rPr>
              <a:pPr/>
              <a:t>2018-06-29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34A66B5-B675-4867-9BB2-5B35C79A886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2423061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2862263" y="152400"/>
            <a:ext cx="6096000" cy="6858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524000"/>
            <a:ext cx="8382000" cy="4800600"/>
          </a:xfrm>
        </p:spPr>
        <p:txBody>
          <a:bodyPr/>
          <a:lstStyle/>
          <a:p>
            <a:endParaRPr lang="zh-CN" altLang="en-US"/>
          </a:p>
        </p:txBody>
      </p:sp>
      <p:sp>
        <p:nvSpPr>
          <p:cNvPr id="4" name="灯片编号占位符 3"/>
          <p:cNvSpPr>
            <a:spLocks noGrp="1"/>
          </p:cNvSpPr>
          <p:nvPr>
            <p:ph type="sldNum" sz="quarter" idx="10"/>
          </p:nvPr>
        </p:nvSpPr>
        <p:spPr>
          <a:xfrm>
            <a:off x="3276600" y="6480175"/>
            <a:ext cx="2133600" cy="292100"/>
          </a:xfrm>
        </p:spPr>
        <p:txBody>
          <a:bodyPr/>
          <a:lstStyle>
            <a:lvl1pPr>
              <a:defRPr/>
            </a:lvl1pPr>
          </a:lstStyle>
          <a:p>
            <a:fld id="{4B77F401-6F0E-4104-9409-0D85446A939D}" type="slidenum">
              <a:rPr lang="zh-CN" altLang="en-US">
                <a:solidFill>
                  <a:prstClr val="black">
                    <a:tint val="75000"/>
                  </a:prstClr>
                </a:solidFill>
              </a:rPr>
              <a:pPr/>
              <a:t>‹#›</a:t>
            </a:fld>
            <a:endParaRPr lang="en-US" altLang="zh-CN">
              <a:solidFill>
                <a:prstClr val="black">
                  <a:tint val="75000"/>
                </a:prstClr>
              </a:solidFill>
            </a:endParaRPr>
          </a:p>
        </p:txBody>
      </p:sp>
    </p:spTree>
    <p:extLst>
      <p:ext uri="{BB962C8B-B14F-4D97-AF65-F5344CB8AC3E}">
        <p14:creationId xmlns:p14="http://schemas.microsoft.com/office/powerpoint/2010/main" val="1043882849"/>
      </p:ext>
    </p:extLst>
  </p:cSld>
  <p:clrMapOvr>
    <a:masterClrMapping/>
  </p:clrMapOvr>
  <p:transition>
    <p:strips dir="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灯片编号占位符 3"/>
          <p:cNvSpPr>
            <a:spLocks noGrp="1"/>
          </p:cNvSpPr>
          <p:nvPr>
            <p:ph type="sldNum" sz="quarter" idx="10"/>
          </p:nvPr>
        </p:nvSpPr>
        <p:spPr/>
        <p:txBody>
          <a:bodyPr/>
          <a:lstStyle>
            <a:lvl1pPr>
              <a:defRPr/>
            </a:lvl1pPr>
          </a:lstStyle>
          <a:p>
            <a:fld id="{52B94B6C-CFC5-4A06-9E04-28908F633454}" type="slidenum">
              <a:rPr lang="zh-CN" altLang="en-US"/>
              <a:pPr/>
              <a:t>‹#›</a:t>
            </a:fld>
            <a:endParaRPr lang="en-US" altLang="zh-CN"/>
          </a:p>
        </p:txBody>
      </p:sp>
    </p:spTree>
    <p:extLst>
      <p:ext uri="{BB962C8B-B14F-4D97-AF65-F5344CB8AC3E}">
        <p14:creationId xmlns:p14="http://schemas.microsoft.com/office/powerpoint/2010/main" val="2715102197"/>
      </p:ext>
    </p:extLst>
  </p:cSld>
  <p:clrMapOvr>
    <a:masterClrMapping/>
  </p:clrMapOvr>
  <p:transition>
    <p:strips dir="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524000"/>
            <a:ext cx="4114800" cy="4800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24400" y="1524000"/>
            <a:ext cx="4114800" cy="4800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灯片编号占位符 4"/>
          <p:cNvSpPr>
            <a:spLocks noGrp="1"/>
          </p:cNvSpPr>
          <p:nvPr>
            <p:ph type="sldNum" sz="quarter" idx="10"/>
          </p:nvPr>
        </p:nvSpPr>
        <p:spPr/>
        <p:txBody>
          <a:bodyPr/>
          <a:lstStyle>
            <a:lvl1pPr>
              <a:defRPr/>
            </a:lvl1pPr>
          </a:lstStyle>
          <a:p>
            <a:fld id="{B61708F4-6222-487A-B220-B8A4BAAF6C48}" type="slidenum">
              <a:rPr lang="zh-CN" altLang="en-US"/>
              <a:pPr/>
              <a:t>‹#›</a:t>
            </a:fld>
            <a:endParaRPr lang="en-US" altLang="zh-CN"/>
          </a:p>
        </p:txBody>
      </p:sp>
    </p:spTree>
    <p:extLst>
      <p:ext uri="{BB962C8B-B14F-4D97-AF65-F5344CB8AC3E}">
        <p14:creationId xmlns:p14="http://schemas.microsoft.com/office/powerpoint/2010/main" val="1476012099"/>
      </p:ext>
    </p:extLst>
  </p:cSld>
  <p:clrMapOvr>
    <a:masterClrMapping/>
  </p:clrMapOvr>
  <p:transition>
    <p:strips dir="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灯片编号占位符 6"/>
          <p:cNvSpPr>
            <a:spLocks noGrp="1"/>
          </p:cNvSpPr>
          <p:nvPr>
            <p:ph type="sldNum" sz="quarter" idx="10"/>
          </p:nvPr>
        </p:nvSpPr>
        <p:spPr/>
        <p:txBody>
          <a:bodyPr/>
          <a:lstStyle>
            <a:lvl1pPr>
              <a:defRPr/>
            </a:lvl1pPr>
          </a:lstStyle>
          <a:p>
            <a:fld id="{015B979D-96D8-48EE-8446-237A47D9FB6A}" type="slidenum">
              <a:rPr lang="zh-CN" altLang="en-US"/>
              <a:pPr/>
              <a:t>‹#›</a:t>
            </a:fld>
            <a:endParaRPr lang="en-US" altLang="zh-CN"/>
          </a:p>
        </p:txBody>
      </p:sp>
    </p:spTree>
    <p:extLst>
      <p:ext uri="{BB962C8B-B14F-4D97-AF65-F5344CB8AC3E}">
        <p14:creationId xmlns:p14="http://schemas.microsoft.com/office/powerpoint/2010/main" val="1785552767"/>
      </p:ext>
    </p:extLst>
  </p:cSld>
  <p:clrMapOvr>
    <a:masterClrMapping/>
  </p:clrMapOvr>
  <p:transition>
    <p:strips dir="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灯片编号占位符 2"/>
          <p:cNvSpPr>
            <a:spLocks noGrp="1"/>
          </p:cNvSpPr>
          <p:nvPr>
            <p:ph type="sldNum" sz="quarter" idx="10"/>
          </p:nvPr>
        </p:nvSpPr>
        <p:spPr/>
        <p:txBody>
          <a:bodyPr/>
          <a:lstStyle>
            <a:lvl1pPr>
              <a:defRPr/>
            </a:lvl1pPr>
          </a:lstStyle>
          <a:p>
            <a:fld id="{560262E4-602B-4530-ACA6-72E3F1C6C770}" type="slidenum">
              <a:rPr lang="zh-CN" altLang="en-US"/>
              <a:pPr/>
              <a:t>‹#›</a:t>
            </a:fld>
            <a:endParaRPr lang="en-US" altLang="zh-CN"/>
          </a:p>
        </p:txBody>
      </p:sp>
    </p:spTree>
    <p:extLst>
      <p:ext uri="{BB962C8B-B14F-4D97-AF65-F5344CB8AC3E}">
        <p14:creationId xmlns:p14="http://schemas.microsoft.com/office/powerpoint/2010/main" val="4015786374"/>
      </p:ext>
    </p:extLst>
  </p:cSld>
  <p:clrMapOvr>
    <a:masterClrMapping/>
  </p:clrMapOvr>
  <p:transition>
    <p:strips dir="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lvl1pPr>
              <a:defRPr/>
            </a:lvl1pPr>
          </a:lstStyle>
          <a:p>
            <a:fld id="{9106D250-18AA-4316-ADB6-357D23E558D0}" type="slidenum">
              <a:rPr lang="zh-CN" altLang="en-US"/>
              <a:pPr/>
              <a:t>‹#›</a:t>
            </a:fld>
            <a:endParaRPr lang="en-US" altLang="zh-CN"/>
          </a:p>
        </p:txBody>
      </p:sp>
    </p:spTree>
    <p:extLst>
      <p:ext uri="{BB962C8B-B14F-4D97-AF65-F5344CB8AC3E}">
        <p14:creationId xmlns:p14="http://schemas.microsoft.com/office/powerpoint/2010/main" val="1640687596"/>
      </p:ext>
    </p:extLst>
  </p:cSld>
  <p:clrMapOvr>
    <a:masterClrMapping/>
  </p:clrMapOvr>
  <p:transition>
    <p:strips dir="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灯片编号占位符 4"/>
          <p:cNvSpPr>
            <a:spLocks noGrp="1"/>
          </p:cNvSpPr>
          <p:nvPr>
            <p:ph type="sldNum" sz="quarter" idx="10"/>
          </p:nvPr>
        </p:nvSpPr>
        <p:spPr/>
        <p:txBody>
          <a:bodyPr/>
          <a:lstStyle>
            <a:lvl1pPr>
              <a:defRPr/>
            </a:lvl1pPr>
          </a:lstStyle>
          <a:p>
            <a:fld id="{C8C8210D-129D-47F0-9F3E-26CDAE3509C7}" type="slidenum">
              <a:rPr lang="zh-CN" altLang="en-US"/>
              <a:pPr/>
              <a:t>‹#›</a:t>
            </a:fld>
            <a:endParaRPr lang="en-US" altLang="zh-CN"/>
          </a:p>
        </p:txBody>
      </p:sp>
    </p:spTree>
    <p:extLst>
      <p:ext uri="{BB962C8B-B14F-4D97-AF65-F5344CB8AC3E}">
        <p14:creationId xmlns:p14="http://schemas.microsoft.com/office/powerpoint/2010/main" val="1827639302"/>
      </p:ext>
    </p:extLst>
  </p:cSld>
  <p:clrMapOvr>
    <a:masterClrMapping/>
  </p:clrMapOvr>
  <p:transition>
    <p:strips dir="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灯片编号占位符 4"/>
          <p:cNvSpPr>
            <a:spLocks noGrp="1"/>
          </p:cNvSpPr>
          <p:nvPr>
            <p:ph type="sldNum" sz="quarter" idx="10"/>
          </p:nvPr>
        </p:nvSpPr>
        <p:spPr/>
        <p:txBody>
          <a:bodyPr/>
          <a:lstStyle>
            <a:lvl1pPr>
              <a:defRPr/>
            </a:lvl1pPr>
          </a:lstStyle>
          <a:p>
            <a:fld id="{57D2B845-1EDF-4F82-A38E-54F594C24A6B}" type="slidenum">
              <a:rPr lang="zh-CN" altLang="en-US"/>
              <a:pPr/>
              <a:t>‹#›</a:t>
            </a:fld>
            <a:endParaRPr lang="en-US" altLang="zh-CN"/>
          </a:p>
        </p:txBody>
      </p:sp>
    </p:spTree>
    <p:extLst>
      <p:ext uri="{BB962C8B-B14F-4D97-AF65-F5344CB8AC3E}">
        <p14:creationId xmlns:p14="http://schemas.microsoft.com/office/powerpoint/2010/main" val="856755843"/>
      </p:ext>
    </p:extLst>
  </p:cSld>
  <p:clrMapOvr>
    <a:masterClrMapping/>
  </p:clrMapOvr>
  <p:transition>
    <p:strips dir="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67" name="Object 43"/>
          <p:cNvGraphicFramePr>
            <a:graphicFrameLocks noChangeAspect="1"/>
          </p:cNvGraphicFramePr>
          <p:nvPr userDrawn="1"/>
        </p:nvGraphicFramePr>
        <p:xfrm>
          <a:off x="3708400" y="3024188"/>
          <a:ext cx="5435600" cy="3833812"/>
        </p:xfrm>
        <a:graphic>
          <a:graphicData uri="http://schemas.openxmlformats.org/presentationml/2006/ole">
            <mc:AlternateContent xmlns:mc="http://schemas.openxmlformats.org/markup-compatibility/2006">
              <mc:Choice xmlns:v="urn:schemas-microsoft-com:vml" Requires="v">
                <p:oleObj spid="_x0000_s1142" name="Image" r:id="rId15" imgW="4838095" imgH="4990476" progId="Photoshop.Image.7">
                  <p:embed/>
                </p:oleObj>
              </mc:Choice>
              <mc:Fallback>
                <p:oleObj name="Image" r:id="rId15" imgW="4838095" imgH="4990476" progId="Photoshop.Image.7">
                  <p:embed/>
                  <p:pic>
                    <p:nvPicPr>
                      <p:cNvPr id="0" name="Object 4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08400" y="3024188"/>
                        <a:ext cx="5435600" cy="3833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68" name="Rectangle 44"/>
          <p:cNvSpPr>
            <a:spLocks noChangeArrowheads="1"/>
          </p:cNvSpPr>
          <p:nvPr userDrawn="1"/>
        </p:nvSpPr>
        <p:spPr bwMode="ltGray">
          <a:xfrm>
            <a:off x="0" y="0"/>
            <a:ext cx="9144000" cy="112553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0" name="Rectangle 46"/>
          <p:cNvSpPr>
            <a:spLocks noChangeArrowheads="1"/>
          </p:cNvSpPr>
          <p:nvPr userDrawn="1"/>
        </p:nvSpPr>
        <p:spPr bwMode="black">
          <a:xfrm>
            <a:off x="0" y="1095375"/>
            <a:ext cx="9144000" cy="7302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7" name="Rectangle 3"/>
          <p:cNvSpPr>
            <a:spLocks noGrp="1" noChangeArrowheads="1"/>
          </p:cNvSpPr>
          <p:nvPr>
            <p:ph type="body" idx="1"/>
          </p:nvPr>
        </p:nvSpPr>
        <p:spPr bwMode="auto">
          <a:xfrm>
            <a:off x="457200" y="1524000"/>
            <a:ext cx="83820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30" name="Rectangle 6"/>
          <p:cNvSpPr>
            <a:spLocks noGrp="1" noChangeArrowheads="1"/>
          </p:cNvSpPr>
          <p:nvPr>
            <p:ph type="sldNum" sz="quarter" idx="4"/>
          </p:nvPr>
        </p:nvSpPr>
        <p:spPr bwMode="auto">
          <a:xfrm>
            <a:off x="3276600" y="6480175"/>
            <a:ext cx="2133600" cy="29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1">
                <a:solidFill>
                  <a:schemeClr val="tx2"/>
                </a:solidFill>
              </a:defRPr>
            </a:lvl1pPr>
          </a:lstStyle>
          <a:p>
            <a:fld id="{F8C2D8DA-A94A-4418-8AD6-969A13F248C9}" type="slidenum">
              <a:rPr lang="zh-CN" altLang="en-US"/>
              <a:pPr/>
              <a:t>‹#›</a:t>
            </a:fld>
            <a:endParaRPr lang="en-US" altLang="zh-CN"/>
          </a:p>
        </p:txBody>
      </p:sp>
      <p:sp>
        <p:nvSpPr>
          <p:cNvPr id="1026" name="Rectangle 2"/>
          <p:cNvSpPr>
            <a:spLocks noGrp="1" noChangeArrowheads="1"/>
          </p:cNvSpPr>
          <p:nvPr>
            <p:ph type="title"/>
          </p:nvPr>
        </p:nvSpPr>
        <p:spPr bwMode="white">
          <a:xfrm>
            <a:off x="2862263" y="152400"/>
            <a:ext cx="6096000" cy="685800"/>
          </a:xfrm>
          <a:prstGeom prst="rect">
            <a:avLst/>
          </a:prstGeom>
          <a:noFill/>
          <a:ln>
            <a:noFill/>
          </a:ln>
          <a:effectLst/>
          <a:extLst>
            <a:ext uri="{909E8E84-426E-40DD-AFC4-6F175D3DCCD1}">
              <a14:hiddenFill xmlns:a14="http://schemas.microsoft.com/office/drawing/2010/main">
                <a:solidFill>
                  <a:srgbClr val="2B166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strips dir="rd"/>
  </p:transition>
  <p:timing>
    <p:tnLst>
      <p:par>
        <p:cTn id="1" dur="indefinite" restart="never" nodeType="tmRoot"/>
      </p:par>
    </p:tnLst>
  </p:timing>
  <p:txStyles>
    <p:titleStyle>
      <a:lvl1pPr algn="r" rtl="0" fontAlgn="base">
        <a:spcBef>
          <a:spcPct val="0"/>
        </a:spcBef>
        <a:spcAft>
          <a:spcPct val="0"/>
        </a:spcAft>
        <a:defRPr sz="3200" kern="1200">
          <a:solidFill>
            <a:schemeClr val="bg1"/>
          </a:solidFill>
          <a:latin typeface="+mj-lt"/>
          <a:ea typeface="+mj-ea"/>
          <a:cs typeface="+mj-cs"/>
        </a:defRPr>
      </a:lvl1pPr>
      <a:lvl2pPr algn="r" rtl="0" fontAlgn="base">
        <a:spcBef>
          <a:spcPct val="0"/>
        </a:spcBef>
        <a:spcAft>
          <a:spcPct val="0"/>
        </a:spcAft>
        <a:defRPr sz="3200">
          <a:solidFill>
            <a:schemeClr val="bg1"/>
          </a:solidFill>
          <a:latin typeface="Verdana" panose="020B0604030504040204" pitchFamily="34" charset="0"/>
        </a:defRPr>
      </a:lvl2pPr>
      <a:lvl3pPr algn="r" rtl="0" fontAlgn="base">
        <a:spcBef>
          <a:spcPct val="0"/>
        </a:spcBef>
        <a:spcAft>
          <a:spcPct val="0"/>
        </a:spcAft>
        <a:defRPr sz="3200">
          <a:solidFill>
            <a:schemeClr val="bg1"/>
          </a:solidFill>
          <a:latin typeface="Verdana" panose="020B0604030504040204" pitchFamily="34" charset="0"/>
        </a:defRPr>
      </a:lvl3pPr>
      <a:lvl4pPr algn="r" rtl="0" fontAlgn="base">
        <a:spcBef>
          <a:spcPct val="0"/>
        </a:spcBef>
        <a:spcAft>
          <a:spcPct val="0"/>
        </a:spcAft>
        <a:defRPr sz="3200">
          <a:solidFill>
            <a:schemeClr val="bg1"/>
          </a:solidFill>
          <a:latin typeface="Verdana" panose="020B0604030504040204" pitchFamily="34" charset="0"/>
        </a:defRPr>
      </a:lvl4pPr>
      <a:lvl5pPr algn="r" rtl="0" fontAlgn="base">
        <a:spcBef>
          <a:spcPct val="0"/>
        </a:spcBef>
        <a:spcAft>
          <a:spcPct val="0"/>
        </a:spcAft>
        <a:defRPr sz="3200">
          <a:solidFill>
            <a:schemeClr val="bg1"/>
          </a:solidFill>
          <a:latin typeface="Verdana" panose="020B0604030504040204" pitchFamily="34" charset="0"/>
        </a:defRPr>
      </a:lvl5pPr>
      <a:lvl6pPr marL="457200" algn="r" rtl="0" fontAlgn="base">
        <a:spcBef>
          <a:spcPct val="0"/>
        </a:spcBef>
        <a:spcAft>
          <a:spcPct val="0"/>
        </a:spcAft>
        <a:defRPr sz="3200">
          <a:solidFill>
            <a:schemeClr val="bg1"/>
          </a:solidFill>
          <a:latin typeface="Verdana" panose="020B0604030504040204" pitchFamily="34" charset="0"/>
        </a:defRPr>
      </a:lvl6pPr>
      <a:lvl7pPr marL="914400" algn="r" rtl="0" fontAlgn="base">
        <a:spcBef>
          <a:spcPct val="0"/>
        </a:spcBef>
        <a:spcAft>
          <a:spcPct val="0"/>
        </a:spcAft>
        <a:defRPr sz="3200">
          <a:solidFill>
            <a:schemeClr val="bg1"/>
          </a:solidFill>
          <a:latin typeface="Verdana" panose="020B0604030504040204" pitchFamily="34" charset="0"/>
        </a:defRPr>
      </a:lvl7pPr>
      <a:lvl8pPr marL="1371600" algn="r" rtl="0" fontAlgn="base">
        <a:spcBef>
          <a:spcPct val="0"/>
        </a:spcBef>
        <a:spcAft>
          <a:spcPct val="0"/>
        </a:spcAft>
        <a:defRPr sz="3200">
          <a:solidFill>
            <a:schemeClr val="bg1"/>
          </a:solidFill>
          <a:latin typeface="Verdana" panose="020B0604030504040204" pitchFamily="34" charset="0"/>
        </a:defRPr>
      </a:lvl8pPr>
      <a:lvl9pPr marL="1828800" algn="r" rtl="0" fontAlgn="base">
        <a:spcBef>
          <a:spcPct val="0"/>
        </a:spcBef>
        <a:spcAft>
          <a:spcPct val="0"/>
        </a:spcAft>
        <a:defRPr sz="3200">
          <a:solidFill>
            <a:schemeClr val="bg1"/>
          </a:solidFill>
          <a:latin typeface="Verdana" panose="020B060403050404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v"/>
        <a:defRPr sz="2800" kern="1200">
          <a:solidFill>
            <a:schemeClr val="accent2"/>
          </a:solidFill>
          <a:latin typeface="+mn-lt"/>
          <a:ea typeface="+mn-ea"/>
          <a:cs typeface="+mn-cs"/>
        </a:defRPr>
      </a:lvl1pPr>
      <a:lvl2pPr marL="742950" indent="-285750" algn="l" rtl="0" fontAlgn="base">
        <a:spcBef>
          <a:spcPct val="20000"/>
        </a:spcBef>
        <a:spcAft>
          <a:spcPct val="0"/>
        </a:spcAft>
        <a:buClr>
          <a:schemeClr val="accent1"/>
        </a:buClr>
        <a:buFont typeface="Wingdings" panose="05000000000000000000" pitchFamily="2" charset="2"/>
        <a:buChar char="§"/>
        <a:defRPr sz="2400" kern="1200">
          <a:solidFill>
            <a:schemeClr val="tx1"/>
          </a:solidFill>
          <a:latin typeface="Arial" panose="020B0604020202020204" pitchFamily="34" charset="0"/>
          <a:ea typeface="+mn-ea"/>
          <a:cs typeface="+mn-cs"/>
        </a:defRPr>
      </a:lvl2pPr>
      <a:lvl3pPr marL="1143000" indent="-228600" algn="l" rtl="0" fontAlgn="base">
        <a:spcBef>
          <a:spcPct val="20000"/>
        </a:spcBef>
        <a:spcAft>
          <a:spcPct val="0"/>
        </a:spcAft>
        <a:buClr>
          <a:schemeClr val="tx1"/>
        </a:buClr>
        <a:buChar char="•"/>
        <a:defRPr sz="2200" kern="1200">
          <a:solidFill>
            <a:schemeClr val="tx1"/>
          </a:solidFill>
          <a:latin typeface="Arial" panose="020B0604020202020204" pitchFamily="34" charset="0"/>
          <a:ea typeface="+mn-ea"/>
          <a:cs typeface="+mn-cs"/>
        </a:defRPr>
      </a:lvl3pPr>
      <a:lvl4pPr marL="1600200" indent="-228600" algn="l" rtl="0" fontAlgn="base">
        <a:spcBef>
          <a:spcPct val="20000"/>
        </a:spcBef>
        <a:spcAft>
          <a:spcPct val="0"/>
        </a:spcAft>
        <a:buChar char="–"/>
        <a:defRPr sz="2000" kern="1200">
          <a:solidFill>
            <a:schemeClr val="tx1"/>
          </a:solidFill>
          <a:latin typeface="Arial" panose="020B0604020202020204" pitchFamily="34" charset="0"/>
          <a:ea typeface="+mn-ea"/>
          <a:cs typeface="+mn-cs"/>
        </a:defRPr>
      </a:lvl4pPr>
      <a:lvl5pPr marL="2057400" indent="-228600" algn="l" rtl="0" fontAlgn="base">
        <a:spcBef>
          <a:spcPct val="20000"/>
        </a:spcBef>
        <a:spcAft>
          <a:spcPct val="0"/>
        </a:spcAft>
        <a:buChar char="»"/>
        <a:defRPr sz="20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fontAlgn="auto">
              <a:spcBef>
                <a:spcPts val="0"/>
              </a:spcBef>
              <a:spcAft>
                <a:spcPts val="0"/>
              </a:spcAft>
            </a:pPr>
            <a:fld id="{F3EE6EC1-7B78-4A28-9143-390485C01251}" type="datetimeFigureOut">
              <a:rPr lang="zh-CN" altLang="en-US" smtClean="0">
                <a:solidFill>
                  <a:prstClr val="black">
                    <a:tint val="75000"/>
                  </a:prstClr>
                </a:solidFill>
                <a:latin typeface="Calibri" panose="020F0502020204030204"/>
              </a:rPr>
              <a:pPr fontAlgn="auto">
                <a:spcBef>
                  <a:spcPts val="0"/>
                </a:spcBef>
                <a:spcAft>
                  <a:spcPts val="0"/>
                </a:spcAft>
              </a:pPr>
              <a:t>2018-06-29</a:t>
            </a:fld>
            <a:endParaRPr lang="zh-CN" altLang="en-US">
              <a:solidFill>
                <a:prstClr val="black">
                  <a:tint val="75000"/>
                </a:prstClr>
              </a:solidFill>
              <a:latin typeface="Calibri" panose="020F0502020204030204"/>
            </a:endParaRPr>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fontAlgn="auto">
              <a:spcBef>
                <a:spcPts val="0"/>
              </a:spcBef>
              <a:spcAft>
                <a:spcPts val="0"/>
              </a:spcAft>
            </a:pPr>
            <a:endParaRPr lang="zh-CN" altLang="en-US">
              <a:solidFill>
                <a:prstClr val="black">
                  <a:tint val="75000"/>
                </a:prstClr>
              </a:solidFill>
              <a:latin typeface="Calibri" panose="020F0502020204030204"/>
            </a:endParaRPr>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fontAlgn="auto">
              <a:spcBef>
                <a:spcPts val="0"/>
              </a:spcBef>
              <a:spcAft>
                <a:spcPts val="0"/>
              </a:spcAft>
            </a:pPr>
            <a:fld id="{A34A66B5-B675-4867-9BB2-5B35C79A8865}" type="slidenum">
              <a:rPr lang="zh-CN" altLang="en-US" smtClean="0">
                <a:solidFill>
                  <a:prstClr val="black">
                    <a:tint val="75000"/>
                  </a:prstClr>
                </a:solidFill>
                <a:latin typeface="Calibri" panose="020F0502020204030204"/>
              </a:rPr>
              <a:pPr fontAlgn="auto">
                <a:spcBef>
                  <a:spcPts val="0"/>
                </a:spcBef>
                <a:spcAft>
                  <a:spcPts val="0"/>
                </a:spcAft>
              </a:pPr>
              <a:t>‹#›</a:t>
            </a:fld>
            <a:endParaRPr lang="zh-CN" alt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53813120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87.jpeg"/><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oleObject" Target="../embeddings/oleObject8.bin"/><Relationship Id="rId7" Type="http://schemas.openxmlformats.org/officeDocument/2006/relationships/oleObject" Target="../embeddings/oleObject10.bin"/><Relationship Id="rId12" Type="http://schemas.openxmlformats.org/officeDocument/2006/relationships/image" Target="../media/image24.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1.wmf"/><Relationship Id="rId11" Type="http://schemas.openxmlformats.org/officeDocument/2006/relationships/oleObject" Target="../embeddings/oleObject12.bin"/><Relationship Id="rId5" Type="http://schemas.openxmlformats.org/officeDocument/2006/relationships/oleObject" Target="../embeddings/oleObject9.bin"/><Relationship Id="rId10" Type="http://schemas.openxmlformats.org/officeDocument/2006/relationships/image" Target="../media/image23.wmf"/><Relationship Id="rId4" Type="http://schemas.openxmlformats.org/officeDocument/2006/relationships/image" Target="../media/image20.wmf"/><Relationship Id="rId9" Type="http://schemas.openxmlformats.org/officeDocument/2006/relationships/oleObject" Target="../embeddings/oleObject11.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5.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3.xml"/><Relationship Id="rId7" Type="http://schemas.openxmlformats.org/officeDocument/2006/relationships/image" Target="../media/image27.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6.png"/><Relationship Id="rId5" Type="http://schemas.openxmlformats.org/officeDocument/2006/relationships/slideLayout" Target="../slideLayouts/slideLayout2.xml"/><Relationship Id="rId4" Type="http://schemas.openxmlformats.org/officeDocument/2006/relationships/tags" Target="../tags/tag4.xml"/><Relationship Id="rId9"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32.jpeg"/><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tags" Target="../tags/tag16.xml"/><Relationship Id="rId18" Type="http://schemas.openxmlformats.org/officeDocument/2006/relationships/image" Target="../media/image34.png"/><Relationship Id="rId26" Type="http://schemas.openxmlformats.org/officeDocument/2006/relationships/oleObject" Target="../embeddings/oleObject14.bin"/><Relationship Id="rId3" Type="http://schemas.openxmlformats.org/officeDocument/2006/relationships/tags" Target="../tags/tag6.xml"/><Relationship Id="rId21" Type="http://schemas.openxmlformats.org/officeDocument/2006/relationships/image" Target="../media/image37.png"/><Relationship Id="rId7" Type="http://schemas.openxmlformats.org/officeDocument/2006/relationships/tags" Target="../tags/tag10.xml"/><Relationship Id="rId12" Type="http://schemas.openxmlformats.org/officeDocument/2006/relationships/tags" Target="../tags/tag15.xml"/><Relationship Id="rId17" Type="http://schemas.openxmlformats.org/officeDocument/2006/relationships/slideLayout" Target="../slideLayouts/slideLayout2.xml"/><Relationship Id="rId25" Type="http://schemas.openxmlformats.org/officeDocument/2006/relationships/image" Target="../media/image41.png"/><Relationship Id="rId2" Type="http://schemas.openxmlformats.org/officeDocument/2006/relationships/tags" Target="../tags/tag5.xml"/><Relationship Id="rId16" Type="http://schemas.openxmlformats.org/officeDocument/2006/relationships/tags" Target="../tags/tag19.xml"/><Relationship Id="rId20" Type="http://schemas.openxmlformats.org/officeDocument/2006/relationships/image" Target="../media/image36.png"/><Relationship Id="rId29" Type="http://schemas.openxmlformats.org/officeDocument/2006/relationships/image" Target="../media/image43.png"/><Relationship Id="rId1" Type="http://schemas.openxmlformats.org/officeDocument/2006/relationships/vmlDrawing" Target="../drawings/vmlDrawing6.vml"/><Relationship Id="rId6" Type="http://schemas.openxmlformats.org/officeDocument/2006/relationships/tags" Target="../tags/tag9.xml"/><Relationship Id="rId11" Type="http://schemas.openxmlformats.org/officeDocument/2006/relationships/tags" Target="../tags/tag14.xml"/><Relationship Id="rId24" Type="http://schemas.openxmlformats.org/officeDocument/2006/relationships/image" Target="../media/image40.png"/><Relationship Id="rId5" Type="http://schemas.openxmlformats.org/officeDocument/2006/relationships/tags" Target="../tags/tag8.xml"/><Relationship Id="rId15" Type="http://schemas.openxmlformats.org/officeDocument/2006/relationships/tags" Target="../tags/tag18.xml"/><Relationship Id="rId23" Type="http://schemas.openxmlformats.org/officeDocument/2006/relationships/image" Target="../media/image39.png"/><Relationship Id="rId28" Type="http://schemas.openxmlformats.org/officeDocument/2006/relationships/image" Target="../media/image42.png"/><Relationship Id="rId10" Type="http://schemas.openxmlformats.org/officeDocument/2006/relationships/tags" Target="../tags/tag13.xml"/><Relationship Id="rId19" Type="http://schemas.openxmlformats.org/officeDocument/2006/relationships/image" Target="../media/image35.png"/><Relationship Id="rId31" Type="http://schemas.openxmlformats.org/officeDocument/2006/relationships/image" Target="../media/image45.png"/><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tags" Target="../tags/tag17.xml"/><Relationship Id="rId22" Type="http://schemas.openxmlformats.org/officeDocument/2006/relationships/image" Target="../media/image38.png"/><Relationship Id="rId27" Type="http://schemas.openxmlformats.org/officeDocument/2006/relationships/image" Target="../media/image33.wmf"/><Relationship Id="rId30"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tags" Target="../tags/tag22.xml"/><Relationship Id="rId7" Type="http://schemas.openxmlformats.org/officeDocument/2006/relationships/image" Target="../media/image35.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slideLayout" Target="../slideLayouts/slideLayout2.xml"/><Relationship Id="rId11" Type="http://schemas.openxmlformats.org/officeDocument/2006/relationships/image" Target="../media/image49.png"/><Relationship Id="rId5" Type="http://schemas.openxmlformats.org/officeDocument/2006/relationships/tags" Target="../tags/tag24.xml"/><Relationship Id="rId10" Type="http://schemas.openxmlformats.org/officeDocument/2006/relationships/image" Target="../media/image48.png"/><Relationship Id="rId4" Type="http://schemas.openxmlformats.org/officeDocument/2006/relationships/tags" Target="../tags/tag23.xml"/><Relationship Id="rId9"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51.wmf"/><Relationship Id="rId5" Type="http://schemas.openxmlformats.org/officeDocument/2006/relationships/oleObject" Target="../embeddings/oleObject16.bin"/><Relationship Id="rId4" Type="http://schemas.openxmlformats.org/officeDocument/2006/relationships/image" Target="../media/image50.wmf"/></Relationships>
</file>

<file path=ppt/slides/_rels/slide22.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image" Target="../media/image55.png"/><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image" Target="../media/image54.png"/><Relationship Id="rId17" Type="http://schemas.openxmlformats.org/officeDocument/2006/relationships/image" Target="../media/image59.png"/><Relationship Id="rId2" Type="http://schemas.openxmlformats.org/officeDocument/2006/relationships/tags" Target="../tags/tag26.xml"/><Relationship Id="rId16" Type="http://schemas.openxmlformats.org/officeDocument/2006/relationships/image" Target="../media/image58.png"/><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image" Target="../media/image53.png"/><Relationship Id="rId5" Type="http://schemas.openxmlformats.org/officeDocument/2006/relationships/tags" Target="../tags/tag29.xml"/><Relationship Id="rId15" Type="http://schemas.openxmlformats.org/officeDocument/2006/relationships/image" Target="../media/image57.png"/><Relationship Id="rId10" Type="http://schemas.openxmlformats.org/officeDocument/2006/relationships/image" Target="../media/image52.png"/><Relationship Id="rId4" Type="http://schemas.openxmlformats.org/officeDocument/2006/relationships/tags" Target="../tags/tag28.xml"/><Relationship Id="rId9" Type="http://schemas.openxmlformats.org/officeDocument/2006/relationships/slideLayout" Target="../slideLayouts/slideLayout2.xml"/><Relationship Id="rId1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61.wmf"/><Relationship Id="rId5" Type="http://schemas.openxmlformats.org/officeDocument/2006/relationships/oleObject" Target="../embeddings/oleObject18.bin"/><Relationship Id="rId4" Type="http://schemas.openxmlformats.org/officeDocument/2006/relationships/image" Target="../media/image60.w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62.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image" Target="../media/image63.png"/><Relationship Id="rId18" Type="http://schemas.openxmlformats.org/officeDocument/2006/relationships/image" Target="../media/image67.png"/><Relationship Id="rId3" Type="http://schemas.openxmlformats.org/officeDocument/2006/relationships/tags" Target="../tags/tag35.xml"/><Relationship Id="rId21" Type="http://schemas.openxmlformats.org/officeDocument/2006/relationships/image" Target="../media/image70.png"/><Relationship Id="rId7" Type="http://schemas.openxmlformats.org/officeDocument/2006/relationships/tags" Target="../tags/tag39.xml"/><Relationship Id="rId12" Type="http://schemas.openxmlformats.org/officeDocument/2006/relationships/slideLayout" Target="../slideLayouts/slideLayout2.xml"/><Relationship Id="rId17" Type="http://schemas.openxmlformats.org/officeDocument/2006/relationships/image" Target="../media/image66.png"/><Relationship Id="rId2" Type="http://schemas.openxmlformats.org/officeDocument/2006/relationships/tags" Target="../tags/tag34.xml"/><Relationship Id="rId16" Type="http://schemas.openxmlformats.org/officeDocument/2006/relationships/image" Target="../media/image65.png"/><Relationship Id="rId20" Type="http://schemas.openxmlformats.org/officeDocument/2006/relationships/image" Target="../media/image69.png"/><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tags" Target="../tags/tag43.xml"/><Relationship Id="rId5" Type="http://schemas.openxmlformats.org/officeDocument/2006/relationships/tags" Target="../tags/tag37.xml"/><Relationship Id="rId15" Type="http://schemas.openxmlformats.org/officeDocument/2006/relationships/image" Target="../media/image34.png"/><Relationship Id="rId23" Type="http://schemas.openxmlformats.org/officeDocument/2006/relationships/image" Target="../media/image72.png"/><Relationship Id="rId10" Type="http://schemas.openxmlformats.org/officeDocument/2006/relationships/tags" Target="../tags/tag42.xml"/><Relationship Id="rId19" Type="http://schemas.openxmlformats.org/officeDocument/2006/relationships/image" Target="../media/image68.png"/><Relationship Id="rId4" Type="http://schemas.openxmlformats.org/officeDocument/2006/relationships/tags" Target="../tags/tag36.xml"/><Relationship Id="rId9" Type="http://schemas.openxmlformats.org/officeDocument/2006/relationships/tags" Target="../tags/tag41.xml"/><Relationship Id="rId14" Type="http://schemas.openxmlformats.org/officeDocument/2006/relationships/image" Target="../media/image64.png"/><Relationship Id="rId22" Type="http://schemas.openxmlformats.org/officeDocument/2006/relationships/image" Target="../media/image7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73.wmf"/></Relationships>
</file>

<file path=ppt/slides/_rels/slide29.xml.rels><?xml version="1.0" encoding="UTF-8" standalone="yes"?>
<Relationships xmlns="http://schemas.openxmlformats.org/package/2006/relationships"><Relationship Id="rId8" Type="http://schemas.openxmlformats.org/officeDocument/2006/relationships/image" Target="../media/image76.wmf"/><Relationship Id="rId3" Type="http://schemas.openxmlformats.org/officeDocument/2006/relationships/oleObject" Target="../embeddings/oleObject21.bin"/><Relationship Id="rId7"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75.wmf"/><Relationship Id="rId5" Type="http://schemas.openxmlformats.org/officeDocument/2006/relationships/oleObject" Target="../embeddings/oleObject22.bin"/><Relationship Id="rId10" Type="http://schemas.openxmlformats.org/officeDocument/2006/relationships/image" Target="../media/image77.wmf"/><Relationship Id="rId4" Type="http://schemas.openxmlformats.org/officeDocument/2006/relationships/image" Target="../media/image74.wmf"/><Relationship Id="rId9" Type="http://schemas.openxmlformats.org/officeDocument/2006/relationships/oleObject" Target="../embeddings/oleObject24.bin"/></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8" Type="http://schemas.openxmlformats.org/officeDocument/2006/relationships/image" Target="../media/image80.wmf"/><Relationship Id="rId3" Type="http://schemas.openxmlformats.org/officeDocument/2006/relationships/oleObject" Target="../embeddings/oleObject25.bin"/><Relationship Id="rId7" Type="http://schemas.openxmlformats.org/officeDocument/2006/relationships/oleObject" Target="../embeddings/oleObject27.bin"/><Relationship Id="rId2" Type="http://schemas.openxmlformats.org/officeDocument/2006/relationships/slideLayout" Target="../slideLayouts/slideLayout6.xml"/><Relationship Id="rId1" Type="http://schemas.openxmlformats.org/officeDocument/2006/relationships/vmlDrawing" Target="../drawings/vmlDrawing12.vml"/><Relationship Id="rId6" Type="http://schemas.openxmlformats.org/officeDocument/2006/relationships/image" Target="../media/image79.wmf"/><Relationship Id="rId5" Type="http://schemas.openxmlformats.org/officeDocument/2006/relationships/oleObject" Target="../embeddings/oleObject26.bin"/><Relationship Id="rId10" Type="http://schemas.openxmlformats.org/officeDocument/2006/relationships/image" Target="../media/image81.wmf"/><Relationship Id="rId4" Type="http://schemas.openxmlformats.org/officeDocument/2006/relationships/image" Target="../media/image78.wmf"/><Relationship Id="rId9" Type="http://schemas.openxmlformats.org/officeDocument/2006/relationships/oleObject" Target="../embeddings/oleObject28.bin"/></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83.wmf"/><Relationship Id="rId5" Type="http://schemas.openxmlformats.org/officeDocument/2006/relationships/oleObject" Target="../embeddings/oleObject30.bin"/><Relationship Id="rId4" Type="http://schemas.openxmlformats.org/officeDocument/2006/relationships/image" Target="../media/image82.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http://cai.tongji.edu.cn/wanluokecheng/Reading/R_guangxue/Images/Opt_07.gif" TargetMode="External"/><Relationship Id="rId2" Type="http://schemas.openxmlformats.org/officeDocument/2006/relationships/image" Target="../media/image84.png"/><Relationship Id="rId1" Type="http://schemas.openxmlformats.org/officeDocument/2006/relationships/slideLayout" Target="../slideLayouts/slideLayout6.xml"/><Relationship Id="rId6" Type="http://schemas.openxmlformats.org/officeDocument/2006/relationships/image" Target="../media/image86.png"/><Relationship Id="rId5" Type="http://schemas.openxmlformats.org/officeDocument/2006/relationships/image" Target="http://cai.tongji.edu.cn/wanluokecheng/Reading/R_guangxue/Images/Opt_071.gif" TargetMode="External"/><Relationship Id="rId4" Type="http://schemas.openxmlformats.org/officeDocument/2006/relationships/image" Target="../media/image85.png"/></Relationships>
</file>

<file path=ppt/slides/_rels/slide37.xml.rels><?xml version="1.0" encoding="UTF-8" standalone="yes"?>
<Relationships xmlns="http://schemas.openxmlformats.org/package/2006/relationships"><Relationship Id="rId8" Type="http://schemas.openxmlformats.org/officeDocument/2006/relationships/image" Target="../media/image88.wmf"/><Relationship Id="rId13" Type="http://schemas.openxmlformats.org/officeDocument/2006/relationships/oleObject" Target="../embeddings/oleObject37.bin"/><Relationship Id="rId3" Type="http://schemas.openxmlformats.org/officeDocument/2006/relationships/oleObject" Target="../embeddings/oleObject31.bin"/><Relationship Id="rId7" Type="http://schemas.openxmlformats.org/officeDocument/2006/relationships/oleObject" Target="../embeddings/oleObject34.bin"/><Relationship Id="rId12" Type="http://schemas.openxmlformats.org/officeDocument/2006/relationships/image" Target="../media/image90.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33.bin"/><Relationship Id="rId11" Type="http://schemas.openxmlformats.org/officeDocument/2006/relationships/oleObject" Target="../embeddings/oleObject36.bin"/><Relationship Id="rId5" Type="http://schemas.openxmlformats.org/officeDocument/2006/relationships/oleObject" Target="../embeddings/oleObject32.bin"/><Relationship Id="rId10" Type="http://schemas.openxmlformats.org/officeDocument/2006/relationships/image" Target="../media/image89.wmf"/><Relationship Id="rId4" Type="http://schemas.openxmlformats.org/officeDocument/2006/relationships/image" Target="../media/image87.wmf"/><Relationship Id="rId9" Type="http://schemas.openxmlformats.org/officeDocument/2006/relationships/oleObject" Target="../embeddings/oleObject35.bin"/></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91.wmf"/></Relationships>
</file>

<file path=ppt/slides/_rels/slide39.xml.rels><?xml version="1.0" encoding="UTF-8" standalone="yes"?>
<Relationships xmlns="http://schemas.openxmlformats.org/package/2006/relationships"><Relationship Id="rId2" Type="http://schemas.openxmlformats.org/officeDocument/2006/relationships/image" Target="../media/image92.w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audio" Target="../media/audio1.wav"/><Relationship Id="rId1" Type="http://schemas.openxmlformats.org/officeDocument/2006/relationships/slideLayout" Target="../slideLayouts/slideLayout6.xml"/><Relationship Id="rId6" Type="http://schemas.openxmlformats.org/officeDocument/2006/relationships/image" Target="../media/image96.jpg"/><Relationship Id="rId5" Type="http://schemas.openxmlformats.org/officeDocument/2006/relationships/image" Target="../media/image95.jpg"/><Relationship Id="rId4" Type="http://schemas.openxmlformats.org/officeDocument/2006/relationships/image" Target="../media/image94.jpg"/></Relationships>
</file>

<file path=ppt/slides/_rels/slide42.xml.rels><?xml version="1.0" encoding="UTF-8" standalone="yes"?>
<Relationships xmlns="http://schemas.openxmlformats.org/package/2006/relationships"><Relationship Id="rId3" Type="http://schemas.openxmlformats.org/officeDocument/2006/relationships/oleObject" Target="../embeddings/Microsoft_Word_97_-_2003___1.doc"/><Relationship Id="rId2" Type="http://schemas.openxmlformats.org/officeDocument/2006/relationships/slideLayout" Target="../slideLayouts/slideLayout12.xml"/><Relationship Id="rId1" Type="http://schemas.openxmlformats.org/officeDocument/2006/relationships/vmlDrawing" Target="../drawings/vmlDrawing16.vml"/><Relationship Id="rId4" Type="http://schemas.openxmlformats.org/officeDocument/2006/relationships/image" Target="../media/image97.emf"/></Relationships>
</file>

<file path=ppt/slides/_rels/slide43.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12.xml"/><Relationship Id="rId1" Type="http://schemas.openxmlformats.org/officeDocument/2006/relationships/vmlDrawing" Target="../drawings/vmlDrawing17.vml"/><Relationship Id="rId6" Type="http://schemas.openxmlformats.org/officeDocument/2006/relationships/image" Target="../media/image100.wmf"/><Relationship Id="rId5" Type="http://schemas.openxmlformats.org/officeDocument/2006/relationships/oleObject" Target="../embeddings/oleObject40.bin"/><Relationship Id="rId4" Type="http://schemas.openxmlformats.org/officeDocument/2006/relationships/image" Target="../media/image99.wmf"/></Relationships>
</file>

<file path=ppt/slides/_rels/slide45.xml.rels><?xml version="1.0" encoding="UTF-8" standalone="yes"?>
<Relationships xmlns="http://schemas.openxmlformats.org/package/2006/relationships"><Relationship Id="rId13" Type="http://schemas.openxmlformats.org/officeDocument/2006/relationships/oleObject" Target="../embeddings/oleObject46.bin"/><Relationship Id="rId18" Type="http://schemas.openxmlformats.org/officeDocument/2006/relationships/image" Target="../media/image108.wmf"/><Relationship Id="rId26" Type="http://schemas.openxmlformats.org/officeDocument/2006/relationships/image" Target="../media/image112.wmf"/><Relationship Id="rId39" Type="http://schemas.openxmlformats.org/officeDocument/2006/relationships/image" Target="../media/image118.wmf"/><Relationship Id="rId21" Type="http://schemas.openxmlformats.org/officeDocument/2006/relationships/oleObject" Target="../embeddings/oleObject50.bin"/><Relationship Id="rId34" Type="http://schemas.openxmlformats.org/officeDocument/2006/relationships/image" Target="../media/image116.wmf"/><Relationship Id="rId7" Type="http://schemas.openxmlformats.org/officeDocument/2006/relationships/oleObject" Target="../embeddings/oleObject43.bin"/><Relationship Id="rId2" Type="http://schemas.openxmlformats.org/officeDocument/2006/relationships/slideLayout" Target="../slideLayouts/slideLayout6.xml"/><Relationship Id="rId16" Type="http://schemas.openxmlformats.org/officeDocument/2006/relationships/image" Target="../media/image107.wmf"/><Relationship Id="rId20" Type="http://schemas.openxmlformats.org/officeDocument/2006/relationships/image" Target="../media/image109.wmf"/><Relationship Id="rId29" Type="http://schemas.openxmlformats.org/officeDocument/2006/relationships/oleObject" Target="../embeddings/oleObject54.bin"/><Relationship Id="rId41" Type="http://schemas.openxmlformats.org/officeDocument/2006/relationships/image" Target="../media/image119.wmf"/><Relationship Id="rId1" Type="http://schemas.openxmlformats.org/officeDocument/2006/relationships/vmlDrawing" Target="../drawings/vmlDrawing18.vml"/><Relationship Id="rId6" Type="http://schemas.openxmlformats.org/officeDocument/2006/relationships/image" Target="../media/image102.wmf"/><Relationship Id="rId11" Type="http://schemas.openxmlformats.org/officeDocument/2006/relationships/oleObject" Target="../embeddings/oleObject45.bin"/><Relationship Id="rId24" Type="http://schemas.openxmlformats.org/officeDocument/2006/relationships/image" Target="../media/image111.wmf"/><Relationship Id="rId32" Type="http://schemas.openxmlformats.org/officeDocument/2006/relationships/image" Target="../media/image115.wmf"/><Relationship Id="rId37" Type="http://schemas.openxmlformats.org/officeDocument/2006/relationships/image" Target="../media/image117.wmf"/><Relationship Id="rId40" Type="http://schemas.openxmlformats.org/officeDocument/2006/relationships/oleObject" Target="../embeddings/oleObject60.bin"/><Relationship Id="rId5" Type="http://schemas.openxmlformats.org/officeDocument/2006/relationships/oleObject" Target="../embeddings/oleObject42.bin"/><Relationship Id="rId15" Type="http://schemas.openxmlformats.org/officeDocument/2006/relationships/oleObject" Target="../embeddings/oleObject47.bin"/><Relationship Id="rId23" Type="http://schemas.openxmlformats.org/officeDocument/2006/relationships/oleObject" Target="../embeddings/oleObject51.bin"/><Relationship Id="rId28" Type="http://schemas.openxmlformats.org/officeDocument/2006/relationships/image" Target="../media/image113.wmf"/><Relationship Id="rId36" Type="http://schemas.openxmlformats.org/officeDocument/2006/relationships/oleObject" Target="../embeddings/oleObject58.bin"/><Relationship Id="rId10" Type="http://schemas.openxmlformats.org/officeDocument/2006/relationships/image" Target="../media/image104.wmf"/><Relationship Id="rId19" Type="http://schemas.openxmlformats.org/officeDocument/2006/relationships/oleObject" Target="../embeddings/oleObject49.bin"/><Relationship Id="rId31" Type="http://schemas.openxmlformats.org/officeDocument/2006/relationships/oleObject" Target="../embeddings/oleObject55.bin"/><Relationship Id="rId4" Type="http://schemas.openxmlformats.org/officeDocument/2006/relationships/image" Target="../media/image101.wmf"/><Relationship Id="rId9" Type="http://schemas.openxmlformats.org/officeDocument/2006/relationships/oleObject" Target="../embeddings/oleObject44.bin"/><Relationship Id="rId14" Type="http://schemas.openxmlformats.org/officeDocument/2006/relationships/image" Target="../media/image106.wmf"/><Relationship Id="rId22" Type="http://schemas.openxmlformats.org/officeDocument/2006/relationships/image" Target="../media/image110.wmf"/><Relationship Id="rId27" Type="http://schemas.openxmlformats.org/officeDocument/2006/relationships/oleObject" Target="../embeddings/oleObject53.bin"/><Relationship Id="rId30" Type="http://schemas.openxmlformats.org/officeDocument/2006/relationships/image" Target="../media/image114.wmf"/><Relationship Id="rId35" Type="http://schemas.openxmlformats.org/officeDocument/2006/relationships/oleObject" Target="../embeddings/oleObject57.bin"/><Relationship Id="rId8" Type="http://schemas.openxmlformats.org/officeDocument/2006/relationships/image" Target="../media/image103.wmf"/><Relationship Id="rId3" Type="http://schemas.openxmlformats.org/officeDocument/2006/relationships/oleObject" Target="../embeddings/oleObject41.bin"/><Relationship Id="rId12" Type="http://schemas.openxmlformats.org/officeDocument/2006/relationships/image" Target="../media/image105.wmf"/><Relationship Id="rId17" Type="http://schemas.openxmlformats.org/officeDocument/2006/relationships/oleObject" Target="../embeddings/oleObject48.bin"/><Relationship Id="rId25" Type="http://schemas.openxmlformats.org/officeDocument/2006/relationships/oleObject" Target="../embeddings/oleObject52.bin"/><Relationship Id="rId33" Type="http://schemas.openxmlformats.org/officeDocument/2006/relationships/oleObject" Target="../embeddings/oleObject56.bin"/><Relationship Id="rId38" Type="http://schemas.openxmlformats.org/officeDocument/2006/relationships/oleObject" Target="../embeddings/oleObject59.bin"/></Relationships>
</file>

<file path=ppt/slides/_rels/slide46.xml.rels><?xml version="1.0" encoding="UTF-8" standalone="yes"?>
<Relationships xmlns="http://schemas.openxmlformats.org/package/2006/relationships"><Relationship Id="rId13" Type="http://schemas.openxmlformats.org/officeDocument/2006/relationships/oleObject" Target="../embeddings/oleObject66.bin"/><Relationship Id="rId18" Type="http://schemas.openxmlformats.org/officeDocument/2006/relationships/oleObject" Target="../embeddings/oleObject68.bin"/><Relationship Id="rId26" Type="http://schemas.openxmlformats.org/officeDocument/2006/relationships/oleObject" Target="../embeddings/oleObject72.bin"/><Relationship Id="rId21" Type="http://schemas.openxmlformats.org/officeDocument/2006/relationships/image" Target="../media/image126.wmf"/><Relationship Id="rId34" Type="http://schemas.openxmlformats.org/officeDocument/2006/relationships/image" Target="../media/image114.wmf"/><Relationship Id="rId7" Type="http://schemas.openxmlformats.org/officeDocument/2006/relationships/oleObject" Target="../embeddings/oleObject63.bin"/><Relationship Id="rId12" Type="http://schemas.openxmlformats.org/officeDocument/2006/relationships/image" Target="../media/image124.wmf"/><Relationship Id="rId17" Type="http://schemas.openxmlformats.org/officeDocument/2006/relationships/image" Target="../media/image109.wmf"/><Relationship Id="rId25" Type="http://schemas.openxmlformats.org/officeDocument/2006/relationships/image" Target="../media/image116.wmf"/><Relationship Id="rId33" Type="http://schemas.openxmlformats.org/officeDocument/2006/relationships/oleObject" Target="../embeddings/oleObject76.bin"/><Relationship Id="rId38" Type="http://schemas.openxmlformats.org/officeDocument/2006/relationships/image" Target="../media/image119.wmf"/><Relationship Id="rId2" Type="http://schemas.openxmlformats.org/officeDocument/2006/relationships/slideLayout" Target="../slideLayouts/slideLayout6.xml"/><Relationship Id="rId16" Type="http://schemas.openxmlformats.org/officeDocument/2006/relationships/oleObject" Target="../embeddings/oleObject67.bin"/><Relationship Id="rId20" Type="http://schemas.openxmlformats.org/officeDocument/2006/relationships/oleObject" Target="../embeddings/oleObject69.bin"/><Relationship Id="rId29" Type="http://schemas.openxmlformats.org/officeDocument/2006/relationships/oleObject" Target="../embeddings/oleObject74.bin"/><Relationship Id="rId1" Type="http://schemas.openxmlformats.org/officeDocument/2006/relationships/vmlDrawing" Target="../drawings/vmlDrawing19.vml"/><Relationship Id="rId6" Type="http://schemas.openxmlformats.org/officeDocument/2006/relationships/image" Target="../media/image121.wmf"/><Relationship Id="rId11" Type="http://schemas.openxmlformats.org/officeDocument/2006/relationships/oleObject" Target="../embeddings/oleObject65.bin"/><Relationship Id="rId24" Type="http://schemas.openxmlformats.org/officeDocument/2006/relationships/oleObject" Target="../embeddings/oleObject71.bin"/><Relationship Id="rId32" Type="http://schemas.openxmlformats.org/officeDocument/2006/relationships/image" Target="../media/image113.wmf"/><Relationship Id="rId37" Type="http://schemas.openxmlformats.org/officeDocument/2006/relationships/oleObject" Target="../embeddings/oleObject78.bin"/><Relationship Id="rId5" Type="http://schemas.openxmlformats.org/officeDocument/2006/relationships/oleObject" Target="../embeddings/oleObject62.bin"/><Relationship Id="rId15" Type="http://schemas.openxmlformats.org/officeDocument/2006/relationships/slide" Target="slide37.xml"/><Relationship Id="rId23" Type="http://schemas.openxmlformats.org/officeDocument/2006/relationships/image" Target="../media/image115.wmf"/><Relationship Id="rId28" Type="http://schemas.openxmlformats.org/officeDocument/2006/relationships/oleObject" Target="../embeddings/oleObject73.bin"/><Relationship Id="rId36" Type="http://schemas.openxmlformats.org/officeDocument/2006/relationships/image" Target="../media/image118.wmf"/><Relationship Id="rId10" Type="http://schemas.openxmlformats.org/officeDocument/2006/relationships/image" Target="../media/image123.wmf"/><Relationship Id="rId19" Type="http://schemas.openxmlformats.org/officeDocument/2006/relationships/image" Target="../media/image110.wmf"/><Relationship Id="rId31" Type="http://schemas.openxmlformats.org/officeDocument/2006/relationships/oleObject" Target="../embeddings/oleObject75.bin"/><Relationship Id="rId4" Type="http://schemas.openxmlformats.org/officeDocument/2006/relationships/image" Target="../media/image120.wmf"/><Relationship Id="rId9" Type="http://schemas.openxmlformats.org/officeDocument/2006/relationships/oleObject" Target="../embeddings/oleObject64.bin"/><Relationship Id="rId14" Type="http://schemas.openxmlformats.org/officeDocument/2006/relationships/image" Target="../media/image125.wmf"/><Relationship Id="rId22" Type="http://schemas.openxmlformats.org/officeDocument/2006/relationships/oleObject" Target="../embeddings/oleObject70.bin"/><Relationship Id="rId27" Type="http://schemas.openxmlformats.org/officeDocument/2006/relationships/image" Target="../media/image101.wmf"/><Relationship Id="rId30" Type="http://schemas.openxmlformats.org/officeDocument/2006/relationships/image" Target="../media/image112.wmf"/><Relationship Id="rId35" Type="http://schemas.openxmlformats.org/officeDocument/2006/relationships/oleObject" Target="../embeddings/oleObject77.bin"/><Relationship Id="rId8" Type="http://schemas.openxmlformats.org/officeDocument/2006/relationships/image" Target="../media/image122.wmf"/><Relationship Id="rId3" Type="http://schemas.openxmlformats.org/officeDocument/2006/relationships/oleObject" Target="../embeddings/oleObject61.bin"/></Relationships>
</file>

<file path=ppt/slides/_rels/slide47.xml.rels><?xml version="1.0" encoding="UTF-8" standalone="yes"?>
<Relationships xmlns="http://schemas.openxmlformats.org/package/2006/relationships"><Relationship Id="rId13" Type="http://schemas.openxmlformats.org/officeDocument/2006/relationships/oleObject" Target="../embeddings/oleObject84.bin"/><Relationship Id="rId18" Type="http://schemas.openxmlformats.org/officeDocument/2006/relationships/image" Target="../media/image106.wmf"/><Relationship Id="rId26" Type="http://schemas.openxmlformats.org/officeDocument/2006/relationships/image" Target="../media/image110.wmf"/><Relationship Id="rId39" Type="http://schemas.openxmlformats.org/officeDocument/2006/relationships/oleObject" Target="../embeddings/oleObject97.bin"/><Relationship Id="rId21" Type="http://schemas.openxmlformats.org/officeDocument/2006/relationships/oleObject" Target="../embeddings/oleObject88.bin"/><Relationship Id="rId34" Type="http://schemas.openxmlformats.org/officeDocument/2006/relationships/image" Target="../media/image114.wmf"/><Relationship Id="rId42" Type="http://schemas.openxmlformats.org/officeDocument/2006/relationships/oleObject" Target="../embeddings/oleObject99.bin"/><Relationship Id="rId47" Type="http://schemas.openxmlformats.org/officeDocument/2006/relationships/image" Target="../media/image119.wmf"/><Relationship Id="rId50" Type="http://schemas.openxmlformats.org/officeDocument/2006/relationships/oleObject" Target="../embeddings/oleObject103.bin"/><Relationship Id="rId55" Type="http://schemas.openxmlformats.org/officeDocument/2006/relationships/image" Target="../media/image133.wmf"/><Relationship Id="rId7" Type="http://schemas.openxmlformats.org/officeDocument/2006/relationships/oleObject" Target="../embeddings/oleObject81.bin"/><Relationship Id="rId2" Type="http://schemas.openxmlformats.org/officeDocument/2006/relationships/slideLayout" Target="../slideLayouts/slideLayout6.xml"/><Relationship Id="rId16" Type="http://schemas.openxmlformats.org/officeDocument/2006/relationships/image" Target="../media/image105.wmf"/><Relationship Id="rId29" Type="http://schemas.openxmlformats.org/officeDocument/2006/relationships/oleObject" Target="../embeddings/oleObject92.bin"/><Relationship Id="rId11" Type="http://schemas.openxmlformats.org/officeDocument/2006/relationships/oleObject" Target="../embeddings/oleObject83.bin"/><Relationship Id="rId24" Type="http://schemas.openxmlformats.org/officeDocument/2006/relationships/image" Target="../media/image109.wmf"/><Relationship Id="rId32" Type="http://schemas.openxmlformats.org/officeDocument/2006/relationships/image" Target="../media/image113.wmf"/><Relationship Id="rId37" Type="http://schemas.openxmlformats.org/officeDocument/2006/relationships/oleObject" Target="../embeddings/oleObject96.bin"/><Relationship Id="rId40" Type="http://schemas.openxmlformats.org/officeDocument/2006/relationships/image" Target="../media/image101.wmf"/><Relationship Id="rId45" Type="http://schemas.openxmlformats.org/officeDocument/2006/relationships/image" Target="../media/image118.wmf"/><Relationship Id="rId53" Type="http://schemas.openxmlformats.org/officeDocument/2006/relationships/image" Target="../media/image132.wmf"/><Relationship Id="rId58" Type="http://schemas.openxmlformats.org/officeDocument/2006/relationships/oleObject" Target="../embeddings/oleObject107.bin"/><Relationship Id="rId5" Type="http://schemas.openxmlformats.org/officeDocument/2006/relationships/oleObject" Target="../embeddings/oleObject80.bin"/><Relationship Id="rId19" Type="http://schemas.openxmlformats.org/officeDocument/2006/relationships/oleObject" Target="../embeddings/oleObject87.bin"/><Relationship Id="rId4" Type="http://schemas.openxmlformats.org/officeDocument/2006/relationships/image" Target="../media/image127.wmf"/><Relationship Id="rId9" Type="http://schemas.openxmlformats.org/officeDocument/2006/relationships/oleObject" Target="../embeddings/oleObject82.bin"/><Relationship Id="rId14" Type="http://schemas.openxmlformats.org/officeDocument/2006/relationships/image" Target="../media/image104.wmf"/><Relationship Id="rId22" Type="http://schemas.openxmlformats.org/officeDocument/2006/relationships/image" Target="../media/image108.wmf"/><Relationship Id="rId27" Type="http://schemas.openxmlformats.org/officeDocument/2006/relationships/oleObject" Target="../embeddings/oleObject91.bin"/><Relationship Id="rId30" Type="http://schemas.openxmlformats.org/officeDocument/2006/relationships/image" Target="../media/image112.wmf"/><Relationship Id="rId35" Type="http://schemas.openxmlformats.org/officeDocument/2006/relationships/oleObject" Target="../embeddings/oleObject95.bin"/><Relationship Id="rId43" Type="http://schemas.openxmlformats.org/officeDocument/2006/relationships/image" Target="../media/image117.wmf"/><Relationship Id="rId48" Type="http://schemas.openxmlformats.org/officeDocument/2006/relationships/oleObject" Target="../embeddings/oleObject102.bin"/><Relationship Id="rId56" Type="http://schemas.openxmlformats.org/officeDocument/2006/relationships/oleObject" Target="../embeddings/oleObject106.bin"/><Relationship Id="rId8" Type="http://schemas.openxmlformats.org/officeDocument/2006/relationships/image" Target="../media/image129.wmf"/><Relationship Id="rId51" Type="http://schemas.openxmlformats.org/officeDocument/2006/relationships/image" Target="../media/image131.wmf"/><Relationship Id="rId3" Type="http://schemas.openxmlformats.org/officeDocument/2006/relationships/oleObject" Target="../embeddings/oleObject79.bin"/><Relationship Id="rId12" Type="http://schemas.openxmlformats.org/officeDocument/2006/relationships/image" Target="../media/image103.wmf"/><Relationship Id="rId17" Type="http://schemas.openxmlformats.org/officeDocument/2006/relationships/oleObject" Target="../embeddings/oleObject86.bin"/><Relationship Id="rId25" Type="http://schemas.openxmlformats.org/officeDocument/2006/relationships/oleObject" Target="../embeddings/oleObject90.bin"/><Relationship Id="rId33" Type="http://schemas.openxmlformats.org/officeDocument/2006/relationships/oleObject" Target="../embeddings/oleObject94.bin"/><Relationship Id="rId38" Type="http://schemas.openxmlformats.org/officeDocument/2006/relationships/image" Target="../media/image116.wmf"/><Relationship Id="rId46" Type="http://schemas.openxmlformats.org/officeDocument/2006/relationships/oleObject" Target="../embeddings/oleObject101.bin"/><Relationship Id="rId59" Type="http://schemas.openxmlformats.org/officeDocument/2006/relationships/image" Target="../media/image135.wmf"/><Relationship Id="rId20" Type="http://schemas.openxmlformats.org/officeDocument/2006/relationships/image" Target="../media/image107.wmf"/><Relationship Id="rId41" Type="http://schemas.openxmlformats.org/officeDocument/2006/relationships/oleObject" Target="../embeddings/oleObject98.bin"/><Relationship Id="rId54" Type="http://schemas.openxmlformats.org/officeDocument/2006/relationships/oleObject" Target="../embeddings/oleObject105.bin"/><Relationship Id="rId1" Type="http://schemas.openxmlformats.org/officeDocument/2006/relationships/vmlDrawing" Target="../drawings/vmlDrawing20.vml"/><Relationship Id="rId6" Type="http://schemas.openxmlformats.org/officeDocument/2006/relationships/image" Target="../media/image128.wmf"/><Relationship Id="rId15" Type="http://schemas.openxmlformats.org/officeDocument/2006/relationships/oleObject" Target="../embeddings/oleObject85.bin"/><Relationship Id="rId23" Type="http://schemas.openxmlformats.org/officeDocument/2006/relationships/oleObject" Target="../embeddings/oleObject89.bin"/><Relationship Id="rId28" Type="http://schemas.openxmlformats.org/officeDocument/2006/relationships/image" Target="../media/image111.wmf"/><Relationship Id="rId36" Type="http://schemas.openxmlformats.org/officeDocument/2006/relationships/image" Target="../media/image115.wmf"/><Relationship Id="rId49" Type="http://schemas.openxmlformats.org/officeDocument/2006/relationships/image" Target="../media/image130.wmf"/><Relationship Id="rId57" Type="http://schemas.openxmlformats.org/officeDocument/2006/relationships/image" Target="../media/image134.wmf"/><Relationship Id="rId10" Type="http://schemas.openxmlformats.org/officeDocument/2006/relationships/image" Target="../media/image102.wmf"/><Relationship Id="rId31" Type="http://schemas.openxmlformats.org/officeDocument/2006/relationships/oleObject" Target="../embeddings/oleObject93.bin"/><Relationship Id="rId44" Type="http://schemas.openxmlformats.org/officeDocument/2006/relationships/oleObject" Target="../embeddings/oleObject100.bin"/><Relationship Id="rId52" Type="http://schemas.openxmlformats.org/officeDocument/2006/relationships/oleObject" Target="../embeddings/oleObject104.bin"/><Relationship Id="rId60" Type="http://schemas.openxmlformats.org/officeDocument/2006/relationships/image" Target="../media/image136.gif"/></Relationships>
</file>

<file path=ppt/slides/_rels/slide48.xml.rels><?xml version="1.0" encoding="UTF-8" standalone="yes"?>
<Relationships xmlns="http://schemas.openxmlformats.org/package/2006/relationships"><Relationship Id="rId8" Type="http://schemas.openxmlformats.org/officeDocument/2006/relationships/image" Target="../media/image139.wmf"/><Relationship Id="rId3" Type="http://schemas.openxmlformats.org/officeDocument/2006/relationships/oleObject" Target="../embeddings/oleObject108.bin"/><Relationship Id="rId7" Type="http://schemas.openxmlformats.org/officeDocument/2006/relationships/oleObject" Target="../embeddings/oleObject110.bin"/><Relationship Id="rId2" Type="http://schemas.openxmlformats.org/officeDocument/2006/relationships/slideLayout" Target="../slideLayouts/slideLayout6.xml"/><Relationship Id="rId1" Type="http://schemas.openxmlformats.org/officeDocument/2006/relationships/vmlDrawing" Target="../drawings/vmlDrawing21.vml"/><Relationship Id="rId6" Type="http://schemas.openxmlformats.org/officeDocument/2006/relationships/image" Target="../media/image138.wmf"/><Relationship Id="rId5" Type="http://schemas.openxmlformats.org/officeDocument/2006/relationships/oleObject" Target="../embeddings/oleObject109.bin"/><Relationship Id="rId4" Type="http://schemas.openxmlformats.org/officeDocument/2006/relationships/image" Target="../media/image137.wmf"/></Relationships>
</file>

<file path=ppt/slides/_rels/slide4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111.bin"/><Relationship Id="rId2" Type="http://schemas.openxmlformats.org/officeDocument/2006/relationships/slideLayout" Target="../slideLayouts/slideLayout18.xml"/><Relationship Id="rId1" Type="http://schemas.openxmlformats.org/officeDocument/2006/relationships/vmlDrawing" Target="../drawings/vmlDrawing22.vml"/><Relationship Id="rId6" Type="http://schemas.openxmlformats.org/officeDocument/2006/relationships/oleObject" Target="../embeddings/oleObject113.bin"/><Relationship Id="rId5" Type="http://schemas.openxmlformats.org/officeDocument/2006/relationships/oleObject" Target="../embeddings/oleObject112.bin"/><Relationship Id="rId4" Type="http://schemas.openxmlformats.org/officeDocument/2006/relationships/image" Target="../media/image140.png"/></Relationships>
</file>

<file path=ppt/slides/_rels/slide53.xml.rels><?xml version="1.0" encoding="UTF-8" standalone="yes"?>
<Relationships xmlns="http://schemas.openxmlformats.org/package/2006/relationships"><Relationship Id="rId2" Type="http://schemas.openxmlformats.org/officeDocument/2006/relationships/image" Target="../media/image141.gif"/><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14.bin"/><Relationship Id="rId2" Type="http://schemas.openxmlformats.org/officeDocument/2006/relationships/slideLayout" Target="../slideLayouts/slideLayout14.xml"/><Relationship Id="rId1" Type="http://schemas.openxmlformats.org/officeDocument/2006/relationships/vmlDrawing" Target="../drawings/vmlDrawing23.vml"/><Relationship Id="rId6" Type="http://schemas.openxmlformats.org/officeDocument/2006/relationships/image" Target="../media/image143.jpeg"/><Relationship Id="rId5" Type="http://schemas.openxmlformats.org/officeDocument/2006/relationships/oleObject" Target="../embeddings/oleObject115.bin"/><Relationship Id="rId4" Type="http://schemas.openxmlformats.org/officeDocument/2006/relationships/image" Target="../media/image142.wmf"/></Relationships>
</file>

<file path=ppt/slides/_rels/slide55.xml.rels><?xml version="1.0" encoding="UTF-8" standalone="yes"?>
<Relationships xmlns="http://schemas.openxmlformats.org/package/2006/relationships"><Relationship Id="rId8" Type="http://schemas.openxmlformats.org/officeDocument/2006/relationships/image" Target="../media/image146.emf"/><Relationship Id="rId3" Type="http://schemas.openxmlformats.org/officeDocument/2006/relationships/oleObject" Target="../embeddings/oleObject116.bin"/><Relationship Id="rId7" Type="http://schemas.openxmlformats.org/officeDocument/2006/relationships/oleObject" Target="../embeddings/oleObject118.bin"/><Relationship Id="rId12" Type="http://schemas.openxmlformats.org/officeDocument/2006/relationships/image" Target="../media/image148.emf"/><Relationship Id="rId2" Type="http://schemas.openxmlformats.org/officeDocument/2006/relationships/slideLayout" Target="../slideLayouts/slideLayout18.xml"/><Relationship Id="rId1" Type="http://schemas.openxmlformats.org/officeDocument/2006/relationships/vmlDrawing" Target="../drawings/vmlDrawing24.vml"/><Relationship Id="rId6" Type="http://schemas.openxmlformats.org/officeDocument/2006/relationships/image" Target="../media/image145.emf"/><Relationship Id="rId11" Type="http://schemas.openxmlformats.org/officeDocument/2006/relationships/oleObject" Target="../embeddings/oleObject120.bin"/><Relationship Id="rId5" Type="http://schemas.openxmlformats.org/officeDocument/2006/relationships/oleObject" Target="../embeddings/oleObject117.bin"/><Relationship Id="rId10" Type="http://schemas.openxmlformats.org/officeDocument/2006/relationships/image" Target="../media/image147.emf"/><Relationship Id="rId4" Type="http://schemas.openxmlformats.org/officeDocument/2006/relationships/image" Target="../media/image144.emf"/><Relationship Id="rId9" Type="http://schemas.openxmlformats.org/officeDocument/2006/relationships/oleObject" Target="../embeddings/oleObject119.bin"/></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21.bin"/><Relationship Id="rId2" Type="http://schemas.openxmlformats.org/officeDocument/2006/relationships/slideLayout" Target="../slideLayouts/slideLayout18.xml"/><Relationship Id="rId1" Type="http://schemas.openxmlformats.org/officeDocument/2006/relationships/vmlDrawing" Target="../drawings/vmlDrawing25.vml"/><Relationship Id="rId4" Type="http://schemas.openxmlformats.org/officeDocument/2006/relationships/image" Target="../media/image149.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22.bin"/><Relationship Id="rId2" Type="http://schemas.openxmlformats.org/officeDocument/2006/relationships/slideLayout" Target="../slideLayouts/slideLayout18.xml"/><Relationship Id="rId1" Type="http://schemas.openxmlformats.org/officeDocument/2006/relationships/vmlDrawing" Target="../drawings/vmlDrawing26.vml"/><Relationship Id="rId4" Type="http://schemas.openxmlformats.org/officeDocument/2006/relationships/image" Target="../media/image150.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23.bin"/><Relationship Id="rId2" Type="http://schemas.openxmlformats.org/officeDocument/2006/relationships/slideLayout" Target="../slideLayouts/slideLayout18.xml"/><Relationship Id="rId1" Type="http://schemas.openxmlformats.org/officeDocument/2006/relationships/vmlDrawing" Target="../drawings/vmlDrawing27.vml"/><Relationship Id="rId6" Type="http://schemas.openxmlformats.org/officeDocument/2006/relationships/image" Target="../media/image152.wmf"/><Relationship Id="rId5" Type="http://schemas.openxmlformats.org/officeDocument/2006/relationships/oleObject" Target="../embeddings/oleObject124.bin"/><Relationship Id="rId4" Type="http://schemas.openxmlformats.org/officeDocument/2006/relationships/image" Target="../media/image151.w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25.bin"/><Relationship Id="rId2" Type="http://schemas.openxmlformats.org/officeDocument/2006/relationships/slideLayout" Target="../slideLayouts/slideLayout18.xml"/><Relationship Id="rId1" Type="http://schemas.openxmlformats.org/officeDocument/2006/relationships/vmlDrawing" Target="../drawings/vmlDrawing28.vml"/><Relationship Id="rId4" Type="http://schemas.openxmlformats.org/officeDocument/2006/relationships/image" Target="../media/image153.w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26.bin"/><Relationship Id="rId2" Type="http://schemas.openxmlformats.org/officeDocument/2006/relationships/slideLayout" Target="../slideLayouts/slideLayout18.xml"/><Relationship Id="rId1" Type="http://schemas.openxmlformats.org/officeDocument/2006/relationships/vmlDrawing" Target="../drawings/vmlDrawing29.vml"/><Relationship Id="rId4" Type="http://schemas.openxmlformats.org/officeDocument/2006/relationships/image" Target="../media/image155.w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slideLayout" Target="../slideLayouts/slideLayout18.xml"/><Relationship Id="rId1" Type="http://schemas.openxmlformats.org/officeDocument/2006/relationships/vmlDrawing" Target="../drawings/vmlDrawing30.vml"/><Relationship Id="rId6" Type="http://schemas.openxmlformats.org/officeDocument/2006/relationships/image" Target="../media/image156.wmf"/><Relationship Id="rId5" Type="http://schemas.openxmlformats.org/officeDocument/2006/relationships/oleObject" Target="../embeddings/oleObject127.bin"/><Relationship Id="rId4" Type="http://schemas.openxmlformats.org/officeDocument/2006/relationships/image" Target="../media/image158.png"/></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128.bin"/><Relationship Id="rId2" Type="http://schemas.openxmlformats.org/officeDocument/2006/relationships/slideLayout" Target="../slideLayouts/slideLayout18.xml"/><Relationship Id="rId1" Type="http://schemas.openxmlformats.org/officeDocument/2006/relationships/vmlDrawing" Target="../drawings/vmlDrawing31.v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w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29.bin"/><Relationship Id="rId2" Type="http://schemas.openxmlformats.org/officeDocument/2006/relationships/slideLayout" Target="../slideLayouts/slideLayout18.xml"/><Relationship Id="rId1" Type="http://schemas.openxmlformats.org/officeDocument/2006/relationships/vmlDrawing" Target="../drawings/vmlDrawing32.vml"/><Relationship Id="rId5" Type="http://schemas.openxmlformats.org/officeDocument/2006/relationships/image" Target="../media/image163.png"/><Relationship Id="rId4" Type="http://schemas.openxmlformats.org/officeDocument/2006/relationships/image" Target="../media/image162.wmf"/></Relationships>
</file>

<file path=ppt/slides/_rels/slide7.xml.rels><?xml version="1.0" encoding="UTF-8" standalone="yes"?>
<Relationships xmlns="http://schemas.openxmlformats.org/package/2006/relationships"><Relationship Id="rId3" Type="http://schemas.openxmlformats.org/officeDocument/2006/relationships/image" Target="../media/image11.wmf"/><Relationship Id="rId7" Type="http://schemas.openxmlformats.org/officeDocument/2006/relationships/image" Target="../media/image10.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9.wmf"/><Relationship Id="rId4" Type="http://schemas.openxmlformats.org/officeDocument/2006/relationships/oleObject" Target="../embeddings/oleObject2.bin"/></Relationships>
</file>

<file path=ppt/slides/_rels/slide70.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slideLayout" Target="../slideLayouts/slideLayout14.xml"/><Relationship Id="rId1" Type="http://schemas.openxmlformats.org/officeDocument/2006/relationships/vmlDrawing" Target="../drawings/vmlDrawing33.vml"/><Relationship Id="rId6" Type="http://schemas.openxmlformats.org/officeDocument/2006/relationships/image" Target="../media/image165.wmf"/><Relationship Id="rId5" Type="http://schemas.openxmlformats.org/officeDocument/2006/relationships/oleObject" Target="../embeddings/oleObject130.bin"/><Relationship Id="rId4" Type="http://schemas.openxmlformats.org/officeDocument/2006/relationships/image" Target="../media/image167.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131.bin"/><Relationship Id="rId2" Type="http://schemas.openxmlformats.org/officeDocument/2006/relationships/slideLayout" Target="../slideLayouts/slideLayout14.xml"/><Relationship Id="rId1" Type="http://schemas.openxmlformats.org/officeDocument/2006/relationships/vmlDrawing" Target="../drawings/vmlDrawing34.vml"/><Relationship Id="rId4" Type="http://schemas.openxmlformats.org/officeDocument/2006/relationships/image" Target="../media/image169.png"/></Relationships>
</file>

<file path=ppt/slides/_rels/slide8.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16.wmf"/><Relationship Id="rId7" Type="http://schemas.openxmlformats.org/officeDocument/2006/relationships/oleObject" Target="../embeddings/oleObject5.bin"/><Relationship Id="rId12" Type="http://schemas.openxmlformats.org/officeDocument/2006/relationships/image" Target="../media/image15.e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2.emf"/><Relationship Id="rId11" Type="http://schemas.openxmlformats.org/officeDocument/2006/relationships/oleObject" Target="../embeddings/oleObject7.bin"/><Relationship Id="rId5" Type="http://schemas.openxmlformats.org/officeDocument/2006/relationships/oleObject" Target="../embeddings/oleObject4.bin"/><Relationship Id="rId10" Type="http://schemas.openxmlformats.org/officeDocument/2006/relationships/image" Target="../media/image14.emf"/><Relationship Id="rId4" Type="http://schemas.openxmlformats.org/officeDocument/2006/relationships/image" Target="../media/image17.wmf"/><Relationship Id="rId9" Type="http://schemas.openxmlformats.org/officeDocument/2006/relationships/oleObject" Target="../embeddings/oleObject6.bin"/></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132.bin"/><Relationship Id="rId2" Type="http://schemas.openxmlformats.org/officeDocument/2006/relationships/slideLayout" Target="../slideLayouts/slideLayout14.xml"/><Relationship Id="rId1" Type="http://schemas.openxmlformats.org/officeDocument/2006/relationships/vmlDrawing" Target="../drawings/vmlDrawing35.vml"/><Relationship Id="rId4" Type="http://schemas.openxmlformats.org/officeDocument/2006/relationships/image" Target="../media/image170.wmf"/></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133.bin"/><Relationship Id="rId2" Type="http://schemas.openxmlformats.org/officeDocument/2006/relationships/slideLayout" Target="../slideLayouts/slideLayout14.xml"/><Relationship Id="rId1" Type="http://schemas.openxmlformats.org/officeDocument/2006/relationships/vmlDrawing" Target="../drawings/vmlDrawing36.vml"/><Relationship Id="rId6" Type="http://schemas.openxmlformats.org/officeDocument/2006/relationships/image" Target="../media/image172.wmf"/><Relationship Id="rId5" Type="http://schemas.openxmlformats.org/officeDocument/2006/relationships/oleObject" Target="../embeddings/oleObject134.bin"/><Relationship Id="rId4" Type="http://schemas.openxmlformats.org/officeDocument/2006/relationships/image" Target="../media/image171.w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image" Target="../media/image173.jpeg"/><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8" Type="http://schemas.openxmlformats.org/officeDocument/2006/relationships/image" Target="../media/image177.emf"/><Relationship Id="rId3" Type="http://schemas.openxmlformats.org/officeDocument/2006/relationships/oleObject" Target="../embeddings/oleObject135.bin"/><Relationship Id="rId7" Type="http://schemas.openxmlformats.org/officeDocument/2006/relationships/oleObject" Target="../embeddings/oleObject137.bin"/><Relationship Id="rId2" Type="http://schemas.openxmlformats.org/officeDocument/2006/relationships/slideLayout" Target="../slideLayouts/slideLayout14.xml"/><Relationship Id="rId1" Type="http://schemas.openxmlformats.org/officeDocument/2006/relationships/vmlDrawing" Target="../drawings/vmlDrawing37.vml"/><Relationship Id="rId6" Type="http://schemas.openxmlformats.org/officeDocument/2006/relationships/image" Target="../media/image176.emf"/><Relationship Id="rId5" Type="http://schemas.openxmlformats.org/officeDocument/2006/relationships/oleObject" Target="../embeddings/oleObject136.bin"/><Relationship Id="rId10" Type="http://schemas.openxmlformats.org/officeDocument/2006/relationships/image" Target="../media/image178.emf"/><Relationship Id="rId4" Type="http://schemas.openxmlformats.org/officeDocument/2006/relationships/image" Target="../media/image175.emf"/><Relationship Id="rId9" Type="http://schemas.openxmlformats.org/officeDocument/2006/relationships/oleObject" Target="../embeddings/oleObject138.bin"/></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139.bin"/><Relationship Id="rId2" Type="http://schemas.openxmlformats.org/officeDocument/2006/relationships/slideLayout" Target="../slideLayouts/slideLayout14.xml"/><Relationship Id="rId1" Type="http://schemas.openxmlformats.org/officeDocument/2006/relationships/vmlDrawing" Target="../drawings/vmlDrawing38.vml"/><Relationship Id="rId4" Type="http://schemas.openxmlformats.org/officeDocument/2006/relationships/image" Target="../media/image179.em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3" Type="http://schemas.openxmlformats.org/officeDocument/2006/relationships/image" Target="http://cai.tongji.edu.cn/wanluokecheng/Reading/R_guangxue/Images/Opt_07.gif" TargetMode="External"/><Relationship Id="rId2" Type="http://schemas.openxmlformats.org/officeDocument/2006/relationships/image" Target="../media/image84.png"/><Relationship Id="rId1" Type="http://schemas.openxmlformats.org/officeDocument/2006/relationships/slideLayout" Target="../slideLayouts/slideLayout14.xml"/><Relationship Id="rId5" Type="http://schemas.openxmlformats.org/officeDocument/2006/relationships/image" Target="http://cai.tongji.edu.cn/wanluokecheng/Reading/R_guangxue/Images/Opt_071.gif" TargetMode="External"/><Relationship Id="rId4" Type="http://schemas.openxmlformats.org/officeDocument/2006/relationships/image" Target="../media/image85.png"/></Relationships>
</file>

<file path=ppt/slides/_rels/slide97.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image" Target="../media/image180.jpeg"/><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8" Type="http://schemas.openxmlformats.org/officeDocument/2006/relationships/image" Target="../media/image185.wmf"/><Relationship Id="rId3" Type="http://schemas.openxmlformats.org/officeDocument/2006/relationships/oleObject" Target="../embeddings/oleObject140.bin"/><Relationship Id="rId7" Type="http://schemas.openxmlformats.org/officeDocument/2006/relationships/oleObject" Target="../embeddings/oleObject142.bin"/><Relationship Id="rId2" Type="http://schemas.openxmlformats.org/officeDocument/2006/relationships/slideLayout" Target="../slideLayouts/slideLayout14.xml"/><Relationship Id="rId1" Type="http://schemas.openxmlformats.org/officeDocument/2006/relationships/vmlDrawing" Target="../drawings/vmlDrawing39.vml"/><Relationship Id="rId6" Type="http://schemas.openxmlformats.org/officeDocument/2006/relationships/image" Target="../media/image184.emf"/><Relationship Id="rId5" Type="http://schemas.openxmlformats.org/officeDocument/2006/relationships/oleObject" Target="../embeddings/oleObject141.bin"/><Relationship Id="rId10" Type="http://schemas.openxmlformats.org/officeDocument/2006/relationships/image" Target="../media/image186.emf"/><Relationship Id="rId4" Type="http://schemas.openxmlformats.org/officeDocument/2006/relationships/image" Target="../media/image183.wmf"/><Relationship Id="rId9" Type="http://schemas.openxmlformats.org/officeDocument/2006/relationships/oleObject" Target="../embeddings/oleObject143.bin"/></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srcRect l="17855"/>
          <a:stretch/>
        </p:blipFill>
        <p:spPr>
          <a:xfrm>
            <a:off x="0" y="0"/>
            <a:ext cx="9144000" cy="6858000"/>
          </a:xfrm>
          <a:prstGeom prst="rect">
            <a:avLst/>
          </a:prstGeom>
        </p:spPr>
      </p:pic>
      <p:sp>
        <p:nvSpPr>
          <p:cNvPr id="2050" name="Rectangle 2"/>
          <p:cNvSpPr>
            <a:spLocks noGrp="1" noChangeArrowheads="1"/>
          </p:cNvSpPr>
          <p:nvPr>
            <p:ph type="ctrTitle"/>
          </p:nvPr>
        </p:nvSpPr>
        <p:spPr>
          <a:xfrm>
            <a:off x="2209800" y="1295400"/>
            <a:ext cx="6858000" cy="1295400"/>
          </a:xfrm>
          <a:solidFill>
            <a:schemeClr val="tx1"/>
          </a:solidFill>
        </p:spPr>
        <p:txBody>
          <a:bodyPr/>
          <a:lstStyle/>
          <a:p>
            <a:r>
              <a:rPr lang="zh-CN" altLang="en-US" sz="4800" dirty="0" smtClean="0">
                <a:latin typeface="黑体" panose="02010609060101010101" pitchFamily="49" charset="-122"/>
                <a:ea typeface="黑体" panose="02010609060101010101" pitchFamily="49" charset="-122"/>
              </a:rPr>
              <a:t>专题</a:t>
            </a:r>
            <a:r>
              <a:rPr lang="en-US" altLang="zh-CN" sz="4800" dirty="0" smtClean="0">
                <a:latin typeface="黑体" panose="02010609060101010101" pitchFamily="49" charset="-122"/>
                <a:ea typeface="黑体" panose="02010609060101010101" pitchFamily="49" charset="-122"/>
              </a:rPr>
              <a:t>6</a:t>
            </a:r>
            <a:r>
              <a:rPr lang="zh-CN" altLang="en-US" sz="4800" dirty="0" smtClean="0">
                <a:latin typeface="黑体" panose="02010609060101010101" pitchFamily="49" charset="-122"/>
                <a:ea typeface="黑体" panose="02010609060101010101" pitchFamily="49" charset="-122"/>
              </a:rPr>
              <a:t>：傅立叶</a:t>
            </a:r>
            <a:r>
              <a:rPr lang="zh-CN" altLang="en-US" sz="4800" dirty="0">
                <a:latin typeface="黑体" panose="02010609060101010101" pitchFamily="49" charset="-122"/>
                <a:ea typeface="黑体" panose="02010609060101010101" pitchFamily="49" charset="-122"/>
              </a:rPr>
              <a:t>光学基础</a:t>
            </a:r>
          </a:p>
        </p:txBody>
      </p:sp>
      <p:sp>
        <p:nvSpPr>
          <p:cNvPr id="4" name="文本框 3"/>
          <p:cNvSpPr txBox="1"/>
          <p:nvPr/>
        </p:nvSpPr>
        <p:spPr>
          <a:xfrm>
            <a:off x="4724400" y="2564166"/>
            <a:ext cx="4343400" cy="646331"/>
          </a:xfrm>
          <a:prstGeom prst="rect">
            <a:avLst/>
          </a:prstGeom>
          <a:solidFill>
            <a:schemeClr val="tx1">
              <a:lumMod val="20000"/>
              <a:lumOff val="80000"/>
            </a:schemeClr>
          </a:solidFill>
        </p:spPr>
        <p:txBody>
          <a:bodyPr wrap="square" rtlCol="0">
            <a:spAutoFit/>
          </a:bodyPr>
          <a:lstStyle/>
          <a:p>
            <a:pPr algn="ctr"/>
            <a:r>
              <a:rPr lang="en-US" altLang="zh-CN" sz="3600" dirty="0" smtClean="0">
                <a:solidFill>
                  <a:schemeClr val="tx2"/>
                </a:solidFill>
              </a:rPr>
              <a:t>2018.6</a:t>
            </a:r>
            <a:endParaRPr lang="zh-CN" altLang="en-US" sz="3600" dirty="0">
              <a:solidFill>
                <a:schemeClr val="tx2"/>
              </a:solidFill>
            </a:endParaRPr>
          </a:p>
        </p:txBody>
      </p:sp>
      <p:pic>
        <p:nvPicPr>
          <p:cNvPr id="5" name="图片 4"/>
          <p:cNvPicPr>
            <a:picLocks noChangeAspect="1"/>
          </p:cNvPicPr>
          <p:nvPr/>
        </p:nvPicPr>
        <p:blipFill>
          <a:blip r:embed="rId3"/>
          <a:stretch>
            <a:fillRect/>
          </a:stretch>
        </p:blipFill>
        <p:spPr>
          <a:xfrm>
            <a:off x="5719047" y="4479263"/>
            <a:ext cx="3424953" cy="2378737"/>
          </a:xfrm>
          <a:prstGeom prst="rect">
            <a:avLst/>
          </a:prstGeom>
        </p:spPr>
      </p:pic>
    </p:spTree>
  </p:cSld>
  <p:clrMapOvr>
    <a:masterClrMapping/>
  </p:clrMapOvr>
  <p:transition>
    <p:strips dir="rd"/>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0" y="3699"/>
            <a:ext cx="4462462" cy="685800"/>
          </a:xfrm>
        </p:spPr>
        <p:style>
          <a:lnRef idx="2">
            <a:schemeClr val="dk1">
              <a:shade val="50000"/>
            </a:schemeClr>
          </a:lnRef>
          <a:fillRef idx="1">
            <a:schemeClr val="dk1"/>
          </a:fillRef>
          <a:effectRef idx="0">
            <a:schemeClr val="dk1"/>
          </a:effectRef>
          <a:fontRef idx="minor">
            <a:schemeClr val="lt1"/>
          </a:fontRef>
        </p:style>
        <p:txBody>
          <a:bodyPr/>
          <a:lstStyle/>
          <a:p>
            <a:pPr algn="ctr"/>
            <a:r>
              <a:rPr lang="zh-CN" altLang="en-US" sz="3600" b="1">
                <a:ea typeface="宋体" panose="02010600030101010101" pitchFamily="2" charset="-122"/>
              </a:rPr>
              <a:t>光栅衍射光谱示意图</a:t>
            </a:r>
          </a:p>
        </p:txBody>
      </p:sp>
      <p:sp>
        <p:nvSpPr>
          <p:cNvPr id="104451" name="AutoShape 3"/>
          <p:cNvSpPr>
            <a:spLocks noChangeAspect="1" noChangeArrowheads="1" noTextEdit="1"/>
          </p:cNvSpPr>
          <p:nvPr/>
        </p:nvSpPr>
        <p:spPr bwMode="gray">
          <a:xfrm flipH="1">
            <a:off x="4868863" y="3071813"/>
            <a:ext cx="909637"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pic>
        <p:nvPicPr>
          <p:cNvPr id="1044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8297" y="689499"/>
            <a:ext cx="5969303" cy="61751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trips dir="rd"/>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Text Box 2"/>
          <p:cNvSpPr txBox="1">
            <a:spLocks noChangeArrowheads="1"/>
          </p:cNvSpPr>
          <p:nvPr/>
        </p:nvSpPr>
        <p:spPr bwMode="auto">
          <a:xfrm>
            <a:off x="1628775" y="6019800"/>
            <a:ext cx="588645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fontAlgn="auto">
              <a:spcBef>
                <a:spcPts val="0"/>
              </a:spcBef>
              <a:spcAft>
                <a:spcPts val="0"/>
              </a:spcAft>
            </a:pPr>
            <a:r>
              <a:rPr kumimoji="1" lang="zh-CN" altLang="en-US" sz="2100" b="1" dirty="0">
                <a:solidFill>
                  <a:srgbClr val="FF0000"/>
                </a:solidFill>
                <a:latin typeface="Times New Roman" panose="02020603050405020304" pitchFamily="18" charset="0"/>
              </a:rPr>
              <a:t>普通显微镜（左）和相衬显微镜拍摄的硅藻照片</a:t>
            </a:r>
            <a:endParaRPr kumimoji="1" lang="zh-CN" altLang="en-US" sz="2100" dirty="0">
              <a:solidFill>
                <a:srgbClr val="FF0000"/>
              </a:solidFill>
              <a:latin typeface="Times New Roman" panose="02020603050405020304" pitchFamily="18" charset="0"/>
            </a:endParaRPr>
          </a:p>
        </p:txBody>
      </p:sp>
      <p:pic>
        <p:nvPicPr>
          <p:cNvPr id="246787" name="Picture 3" descr="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66835"/>
            <a:ext cx="7553140" cy="4263629"/>
          </a:xfrm>
          <a:prstGeom prst="rect">
            <a:avLst/>
          </a:prstGeom>
          <a:noFill/>
          <a:extLst>
            <a:ext uri="{909E8E84-426E-40DD-AFC4-6F175D3DCCD1}">
              <a14:hiddenFill xmlns:a14="http://schemas.microsoft.com/office/drawing/2010/main">
                <a:solidFill>
                  <a:srgbClr val="FFFFFF"/>
                </a:solidFill>
              </a14:hiddenFill>
            </a:ext>
          </a:extLst>
        </p:spPr>
      </p:pic>
      <p:sp>
        <p:nvSpPr>
          <p:cNvPr id="246788" name="Rectangle 4"/>
          <p:cNvSpPr>
            <a:spLocks noChangeArrowheads="1"/>
          </p:cNvSpPr>
          <p:nvPr/>
        </p:nvSpPr>
        <p:spPr bwMode="auto">
          <a:xfrm>
            <a:off x="7220075" y="580209"/>
            <a:ext cx="1923925" cy="507831"/>
          </a:xfrm>
          <a:prstGeom prst="rect">
            <a:avLst/>
          </a:prstGeom>
          <a:ln/>
          <a:extLst/>
        </p:spPr>
        <p:style>
          <a:lnRef idx="1">
            <a:schemeClr val="dk1"/>
          </a:lnRef>
          <a:fillRef idx="2">
            <a:schemeClr val="dk1"/>
          </a:fillRef>
          <a:effectRef idx="1">
            <a:schemeClr val="dk1"/>
          </a:effectRef>
          <a:fontRef idx="minor">
            <a:schemeClr val="dk1"/>
          </a:fontRef>
        </p:style>
        <p:txBody>
          <a:bodyPr wrap="none">
            <a:spAutoFit/>
          </a:bodyPr>
          <a:lstStyle/>
          <a:p>
            <a:pPr fontAlgn="auto">
              <a:spcBef>
                <a:spcPct val="50000"/>
              </a:spcBef>
              <a:spcAft>
                <a:spcPts val="0"/>
              </a:spcAft>
            </a:pPr>
            <a:r>
              <a:rPr kumimoji="1" lang="zh-CN" altLang="en-US" sz="2700" b="1" dirty="0" smtClean="0">
                <a:solidFill>
                  <a:prstClr val="white"/>
                </a:solidFill>
                <a:latin typeface="Calibri" panose="020F0502020204030204"/>
              </a:rPr>
              <a:t>相衬</a:t>
            </a:r>
            <a:r>
              <a:rPr kumimoji="1" lang="zh-CN" altLang="en-US" sz="2700" b="1" dirty="0">
                <a:solidFill>
                  <a:prstClr val="white"/>
                </a:solidFill>
                <a:latin typeface="Calibri" panose="020F0502020204030204"/>
              </a:rPr>
              <a:t>显微镜</a:t>
            </a:r>
          </a:p>
        </p:txBody>
      </p:sp>
      <p:sp>
        <p:nvSpPr>
          <p:cNvPr id="5" name="Rectangle 2"/>
          <p:cNvSpPr txBox="1">
            <a:spLocks noChangeArrowheads="1"/>
          </p:cNvSpPr>
          <p:nvPr/>
        </p:nvSpPr>
        <p:spPr>
          <a:xfrm>
            <a:off x="0" y="0"/>
            <a:ext cx="9144000" cy="593525"/>
          </a:xfrm>
          <a:prstGeom prst="rect">
            <a:avLst/>
          </a:prstGeom>
          <a:solidFill>
            <a:schemeClr val="accent6"/>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zh-CN" altLang="en-US" sz="3000" b="1" dirty="0" smtClean="0">
                <a:solidFill>
                  <a:prstClr val="white"/>
                </a:solidFill>
              </a:rPr>
              <a:t>空间滤波</a:t>
            </a:r>
            <a:endParaRPr lang="zh-CN" altLang="en-US" sz="3000" b="1" dirty="0">
              <a:solidFill>
                <a:prstClr val="white"/>
              </a:solidFill>
            </a:endParaRPr>
          </a:p>
        </p:txBody>
      </p:sp>
    </p:spTree>
    <p:extLst>
      <p:ext uri="{BB962C8B-B14F-4D97-AF65-F5344CB8AC3E}">
        <p14:creationId xmlns:p14="http://schemas.microsoft.com/office/powerpoint/2010/main" val="19982503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nodeType="afterEffect">
                                  <p:stCondLst>
                                    <p:cond delay="0"/>
                                  </p:stCondLst>
                                  <p:childTnLst>
                                    <p:set>
                                      <p:cBhvr>
                                        <p:cTn id="6" dur="1" fill="hold">
                                          <p:stCondLst>
                                            <p:cond delay="0"/>
                                          </p:stCondLst>
                                        </p:cTn>
                                        <p:tgtEl>
                                          <p:spTgt spid="246787"/>
                                        </p:tgtEl>
                                        <p:attrNameLst>
                                          <p:attrName>style.visibility</p:attrName>
                                        </p:attrNameLst>
                                      </p:cBhvr>
                                      <p:to>
                                        <p:strVal val="visible"/>
                                      </p:to>
                                    </p:set>
                                    <p:animEffect transition="in" filter="barn(outVertical)">
                                      <p:cBhvr>
                                        <p:cTn id="7" dur="500"/>
                                        <p:tgtEl>
                                          <p:spTgt spid="246787"/>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46786"/>
                                        </p:tgtEl>
                                        <p:attrNameLst>
                                          <p:attrName>style.visibility</p:attrName>
                                        </p:attrNameLst>
                                      </p:cBhvr>
                                      <p:to>
                                        <p:strVal val="visible"/>
                                      </p:to>
                                    </p:set>
                                    <p:animEffect transition="in" filter="wipe(left)">
                                      <p:cBhvr>
                                        <p:cTn id="11" dur="500"/>
                                        <p:tgtEl>
                                          <p:spTgt spid="2467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786" grpId="0"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showMasterSp="0">
  <p:cSld>
    <p:bg>
      <p:bgPr>
        <a:gradFill>
          <a:gsLst>
            <a:gs pos="100000">
              <a:schemeClr val="accent6">
                <a:lumMod val="60000"/>
                <a:lumOff val="40000"/>
              </a:schemeClr>
            </a:gs>
            <a:gs pos="24000">
              <a:schemeClr val="accent1">
                <a:lumMod val="45000"/>
                <a:lumOff val="55000"/>
              </a:schemeClr>
            </a:gs>
            <a:gs pos="16000">
              <a:schemeClr val="accent1">
                <a:lumMod val="45000"/>
                <a:lumOff val="5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文本框 2"/>
          <p:cNvSpPr txBox="1"/>
          <p:nvPr/>
        </p:nvSpPr>
        <p:spPr>
          <a:xfrm>
            <a:off x="2514600" y="2209800"/>
            <a:ext cx="4359270" cy="1200329"/>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r>
              <a:rPr lang="en-US" altLang="zh-CN" sz="7200" dirty="0" smtClean="0"/>
              <a:t>The End.</a:t>
            </a:r>
            <a:endParaRPr lang="zh-CN" altLang="en-US" sz="7200" dirty="0"/>
          </a:p>
        </p:txBody>
      </p:sp>
      <p:sp>
        <p:nvSpPr>
          <p:cNvPr id="4" name="文本框 3"/>
          <p:cNvSpPr txBox="1"/>
          <p:nvPr/>
        </p:nvSpPr>
        <p:spPr>
          <a:xfrm>
            <a:off x="2514600" y="3419007"/>
            <a:ext cx="4359270" cy="1200329"/>
          </a:xfrm>
          <a:prstGeom prst="rect">
            <a:avLst/>
          </a:prstGeom>
        </p:spPr>
        <p:style>
          <a:lnRef idx="1">
            <a:schemeClr val="accent5"/>
          </a:lnRef>
          <a:fillRef idx="3">
            <a:schemeClr val="accent5"/>
          </a:fillRef>
          <a:effectRef idx="2">
            <a:schemeClr val="accent5"/>
          </a:effectRef>
          <a:fontRef idx="minor">
            <a:schemeClr val="lt1"/>
          </a:fontRef>
        </p:style>
        <p:txBody>
          <a:bodyPr wrap="none" rtlCol="0">
            <a:spAutoFit/>
          </a:bodyPr>
          <a:lstStyle/>
          <a:p>
            <a:r>
              <a:rPr lang="en-US" altLang="zh-CN" sz="7200" dirty="0" smtClean="0"/>
              <a:t>Thank you!</a:t>
            </a:r>
            <a:endParaRPr lang="zh-CN" altLang="en-US" sz="7200" dirty="0"/>
          </a:p>
        </p:txBody>
      </p:sp>
    </p:spTree>
    <p:extLst>
      <p:ext uri="{BB962C8B-B14F-4D97-AF65-F5344CB8AC3E}">
        <p14:creationId xmlns:p14="http://schemas.microsoft.com/office/powerpoint/2010/main" val="2192844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4763" y="0"/>
            <a:ext cx="4386263" cy="685800"/>
          </a:xfrm>
        </p:spPr>
        <p:style>
          <a:lnRef idx="2">
            <a:schemeClr val="dk1">
              <a:shade val="50000"/>
            </a:schemeClr>
          </a:lnRef>
          <a:fillRef idx="1">
            <a:schemeClr val="dk1"/>
          </a:fillRef>
          <a:effectRef idx="0">
            <a:schemeClr val="dk1"/>
          </a:effectRef>
          <a:fontRef idx="minor">
            <a:schemeClr val="lt1"/>
          </a:fontRef>
        </p:style>
        <p:txBody>
          <a:bodyPr/>
          <a:lstStyle/>
          <a:p>
            <a:r>
              <a:rPr lang="zh-CN" altLang="en-US" sz="3600" b="1" dirty="0">
                <a:ea typeface="宋体" panose="02010600030101010101" pitchFamily="2" charset="-122"/>
              </a:rPr>
              <a:t>光栅衍射光谱示意图</a:t>
            </a:r>
            <a:endParaRPr lang="zh-CN" altLang="en-US" sz="2000" b="1" dirty="0">
              <a:ea typeface="宋体" panose="02010600030101010101" pitchFamily="2" charset="-122"/>
            </a:endParaRPr>
          </a:p>
        </p:txBody>
      </p:sp>
      <p:sp>
        <p:nvSpPr>
          <p:cNvPr id="103427" name="Text Box 3"/>
          <p:cNvSpPr txBox="1">
            <a:spLocks noChangeArrowheads="1"/>
          </p:cNvSpPr>
          <p:nvPr/>
        </p:nvSpPr>
        <p:spPr bwMode="auto">
          <a:xfrm>
            <a:off x="5181600" y="1219200"/>
            <a:ext cx="1676400" cy="579438"/>
          </a:xfrm>
          <a:prstGeom prst="rect">
            <a:avLst/>
          </a:prstGeom>
          <a:noFill/>
          <a:ln>
            <a:noFill/>
          </a:ln>
          <a:effectLst/>
          <a:extLst>
            <a:ext uri="{909E8E84-426E-40DD-AFC4-6F175D3DCCD1}">
              <a14:hiddenFill xmlns:a14="http://schemas.microsoft.com/office/drawing/2010/main">
                <a:solidFill>
                  <a:srgbClr val="008080"/>
                </a:solidFill>
              </a14:hiddenFill>
            </a:ext>
            <a:ext uri="{91240B29-F687-4F45-9708-019B960494DF}">
              <a14:hiddenLine xmlns:a14="http://schemas.microsoft.com/office/drawing/2010/main" w="44450">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spcBef>
                <a:spcPct val="50000"/>
              </a:spcBef>
            </a:pPr>
            <a:r>
              <a:rPr kumimoji="1" lang="zh-CN" altLang="en-US" sz="3200" b="1">
                <a:solidFill>
                  <a:srgbClr val="FF0066"/>
                </a:solidFill>
                <a:effectLst>
                  <a:outerShdw blurRad="38100" dist="38100" dir="2700000" algn="tl">
                    <a:srgbClr val="C0C0C0"/>
                  </a:outerShdw>
                </a:effectLst>
                <a:latin typeface="Times New Roman" panose="02020603050405020304" pitchFamily="18" charset="0"/>
              </a:rPr>
              <a:t>入射光</a:t>
            </a:r>
          </a:p>
        </p:txBody>
      </p:sp>
      <p:sp>
        <p:nvSpPr>
          <p:cNvPr id="103428" name="Text Box 4"/>
          <p:cNvSpPr txBox="1">
            <a:spLocks noChangeArrowheads="1"/>
          </p:cNvSpPr>
          <p:nvPr/>
        </p:nvSpPr>
        <p:spPr bwMode="auto">
          <a:xfrm>
            <a:off x="5410200" y="1752600"/>
            <a:ext cx="1295400" cy="579438"/>
          </a:xfrm>
          <a:prstGeom prst="rect">
            <a:avLst/>
          </a:prstGeom>
          <a:noFill/>
          <a:ln>
            <a:noFill/>
          </a:ln>
          <a:effectLst/>
          <a:extLst>
            <a:ext uri="{909E8E84-426E-40DD-AFC4-6F175D3DCCD1}">
              <a14:hiddenFill xmlns:a14="http://schemas.microsoft.com/office/drawing/2010/main">
                <a:solidFill>
                  <a:srgbClr val="008080"/>
                </a:solidFill>
              </a14:hiddenFill>
            </a:ext>
            <a:ext uri="{91240B29-F687-4F45-9708-019B960494DF}">
              <a14:hiddenLine xmlns:a14="http://schemas.microsoft.com/office/drawing/2010/main" w="44450">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spcBef>
                <a:spcPct val="50000"/>
              </a:spcBef>
            </a:pPr>
            <a:r>
              <a:rPr kumimoji="1" lang="zh-CN" altLang="en-US" sz="3200" b="1">
                <a:solidFill>
                  <a:srgbClr val="FF0066"/>
                </a:solidFill>
                <a:effectLst>
                  <a:outerShdw blurRad="38100" dist="38100" dir="2700000" algn="tl">
                    <a:srgbClr val="C0C0C0"/>
                  </a:outerShdw>
                </a:effectLst>
                <a:latin typeface="Times New Roman" panose="02020603050405020304" pitchFamily="18" charset="0"/>
              </a:rPr>
              <a:t>光栅</a:t>
            </a:r>
          </a:p>
        </p:txBody>
      </p:sp>
      <p:sp>
        <p:nvSpPr>
          <p:cNvPr id="103429" name="Text Box 5"/>
          <p:cNvSpPr txBox="1">
            <a:spLocks noChangeArrowheads="1"/>
          </p:cNvSpPr>
          <p:nvPr/>
        </p:nvSpPr>
        <p:spPr bwMode="auto">
          <a:xfrm>
            <a:off x="2971800" y="6172200"/>
            <a:ext cx="2895600" cy="519113"/>
          </a:xfrm>
          <a:prstGeom prst="rect">
            <a:avLst/>
          </a:prstGeom>
          <a:noFill/>
          <a:ln>
            <a:noFill/>
          </a:ln>
          <a:effectLst/>
          <a:extLst>
            <a:ext uri="{909E8E84-426E-40DD-AFC4-6F175D3DCCD1}">
              <a14:hiddenFill xmlns:a14="http://schemas.microsoft.com/office/drawing/2010/main">
                <a:solidFill>
                  <a:srgbClr val="008080"/>
                </a:solidFill>
              </a14:hiddenFill>
            </a:ext>
            <a:ext uri="{91240B29-F687-4F45-9708-019B960494DF}">
              <a14:hiddenLine xmlns:a14="http://schemas.microsoft.com/office/drawing/2010/main" w="44450">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spcBef>
                <a:spcPct val="50000"/>
              </a:spcBef>
            </a:pPr>
            <a:r>
              <a:rPr kumimoji="1" lang="zh-CN" altLang="en-US" sz="2800" b="1">
                <a:solidFill>
                  <a:srgbClr val="FF0066"/>
                </a:solidFill>
                <a:effectLst>
                  <a:outerShdw blurRad="38100" dist="38100" dir="2700000" algn="tl">
                    <a:srgbClr val="C0C0C0"/>
                  </a:outerShdw>
                </a:effectLst>
                <a:latin typeface="Times New Roman" panose="02020603050405020304" pitchFamily="18" charset="0"/>
              </a:rPr>
              <a:t>中央明条纹 </a:t>
            </a:r>
            <a:r>
              <a:rPr kumimoji="1" lang="en-US" altLang="zh-CN" sz="2800" b="1">
                <a:solidFill>
                  <a:srgbClr val="FF0066"/>
                </a:solidFill>
                <a:effectLst>
                  <a:outerShdw blurRad="38100" dist="38100" dir="2700000" algn="tl">
                    <a:srgbClr val="C0C0C0"/>
                  </a:outerShdw>
                </a:effectLst>
                <a:latin typeface="Times New Roman" panose="02020603050405020304" pitchFamily="18" charset="0"/>
              </a:rPr>
              <a:t>K=0</a:t>
            </a:r>
          </a:p>
        </p:txBody>
      </p:sp>
      <p:sp>
        <p:nvSpPr>
          <p:cNvPr id="103430" name="Text Box 6"/>
          <p:cNvSpPr txBox="1">
            <a:spLocks noChangeArrowheads="1"/>
          </p:cNvSpPr>
          <p:nvPr/>
        </p:nvSpPr>
        <p:spPr bwMode="auto">
          <a:xfrm>
            <a:off x="5715000" y="5791200"/>
            <a:ext cx="3200400" cy="519113"/>
          </a:xfrm>
          <a:prstGeom prst="rect">
            <a:avLst/>
          </a:prstGeom>
          <a:noFill/>
          <a:ln>
            <a:noFill/>
          </a:ln>
          <a:effectLst/>
          <a:extLst>
            <a:ext uri="{909E8E84-426E-40DD-AFC4-6F175D3DCCD1}">
              <a14:hiddenFill xmlns:a14="http://schemas.microsoft.com/office/drawing/2010/main">
                <a:solidFill>
                  <a:srgbClr val="008080"/>
                </a:solidFill>
              </a14:hiddenFill>
            </a:ext>
            <a:ext uri="{91240B29-F687-4F45-9708-019B960494DF}">
              <a14:hiddenLine xmlns:a14="http://schemas.microsoft.com/office/drawing/2010/main" w="44450">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spcBef>
                <a:spcPct val="50000"/>
              </a:spcBef>
            </a:pPr>
            <a:r>
              <a:rPr kumimoji="1" lang="zh-CN" altLang="en-US" sz="2800" b="1">
                <a:solidFill>
                  <a:srgbClr val="FF0066"/>
                </a:solidFill>
                <a:effectLst>
                  <a:outerShdw blurRad="38100" dist="38100" dir="2700000" algn="tl">
                    <a:srgbClr val="C0C0C0"/>
                  </a:outerShdw>
                </a:effectLst>
                <a:latin typeface="宋体" panose="02010600030101010101" pitchFamily="2" charset="-122"/>
              </a:rPr>
              <a:t>一级明条纹 </a:t>
            </a:r>
            <a:r>
              <a:rPr kumimoji="1" lang="en-US" altLang="zh-CN" sz="2800" b="1">
                <a:solidFill>
                  <a:srgbClr val="FF0066"/>
                </a:solidFill>
                <a:effectLst>
                  <a:outerShdw blurRad="38100" dist="38100" dir="2700000" algn="tl">
                    <a:srgbClr val="C0C0C0"/>
                  </a:outerShdw>
                </a:effectLst>
                <a:latin typeface="Times New Roman" panose="02020603050405020304" pitchFamily="18" charset="0"/>
              </a:rPr>
              <a:t>k=+1</a:t>
            </a:r>
          </a:p>
        </p:txBody>
      </p:sp>
      <p:sp>
        <p:nvSpPr>
          <p:cNvPr id="103431" name="Text Box 7"/>
          <p:cNvSpPr txBox="1">
            <a:spLocks noChangeArrowheads="1"/>
          </p:cNvSpPr>
          <p:nvPr/>
        </p:nvSpPr>
        <p:spPr bwMode="auto">
          <a:xfrm>
            <a:off x="165100" y="5791200"/>
            <a:ext cx="2971800" cy="519113"/>
          </a:xfrm>
          <a:prstGeom prst="rect">
            <a:avLst/>
          </a:prstGeom>
          <a:noFill/>
          <a:ln>
            <a:noFill/>
          </a:ln>
          <a:effectLst/>
          <a:extLst>
            <a:ext uri="{909E8E84-426E-40DD-AFC4-6F175D3DCCD1}">
              <a14:hiddenFill xmlns:a14="http://schemas.microsoft.com/office/drawing/2010/main">
                <a:solidFill>
                  <a:srgbClr val="008080"/>
                </a:solidFill>
              </a14:hiddenFill>
            </a:ext>
            <a:ext uri="{91240B29-F687-4F45-9708-019B960494DF}">
              <a14:hiddenLine xmlns:a14="http://schemas.microsoft.com/office/drawing/2010/main" w="44450">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spcBef>
                <a:spcPct val="50000"/>
              </a:spcBef>
            </a:pPr>
            <a:r>
              <a:rPr kumimoji="1" lang="zh-CN" altLang="en-US" sz="2800" b="1">
                <a:solidFill>
                  <a:srgbClr val="FF0066"/>
                </a:solidFill>
                <a:effectLst>
                  <a:outerShdw blurRad="38100" dist="38100" dir="2700000" algn="tl">
                    <a:srgbClr val="C0C0C0"/>
                  </a:outerShdw>
                </a:effectLst>
                <a:latin typeface="Times New Roman" panose="02020603050405020304" pitchFamily="18" charset="0"/>
              </a:rPr>
              <a:t>一级明条纹 </a:t>
            </a:r>
            <a:r>
              <a:rPr kumimoji="1" lang="en-US" altLang="zh-CN" sz="2800" b="1">
                <a:solidFill>
                  <a:srgbClr val="FF0066"/>
                </a:solidFill>
                <a:effectLst>
                  <a:outerShdw blurRad="38100" dist="38100" dir="2700000" algn="tl">
                    <a:srgbClr val="C0C0C0"/>
                  </a:outerShdw>
                </a:effectLst>
                <a:latin typeface="Times New Roman" panose="02020603050405020304" pitchFamily="18" charset="0"/>
              </a:rPr>
              <a:t>k= -1</a:t>
            </a:r>
          </a:p>
        </p:txBody>
      </p:sp>
      <p:sp>
        <p:nvSpPr>
          <p:cNvPr id="103432" name="Text Box 8"/>
          <p:cNvSpPr txBox="1">
            <a:spLocks noChangeArrowheads="1"/>
          </p:cNvSpPr>
          <p:nvPr/>
        </p:nvSpPr>
        <p:spPr bwMode="auto">
          <a:xfrm>
            <a:off x="1524000" y="5334000"/>
            <a:ext cx="533400" cy="519113"/>
          </a:xfrm>
          <a:prstGeom prst="rect">
            <a:avLst/>
          </a:prstGeom>
          <a:noFill/>
          <a:ln>
            <a:noFill/>
          </a:ln>
          <a:effectLst/>
          <a:extLst>
            <a:ext uri="{909E8E84-426E-40DD-AFC4-6F175D3DCCD1}">
              <a14:hiddenFill xmlns:a14="http://schemas.microsoft.com/office/drawing/2010/main">
                <a:solidFill>
                  <a:srgbClr val="008080"/>
                </a:solidFill>
              </a14:hiddenFill>
            </a:ext>
            <a:ext uri="{91240B29-F687-4F45-9708-019B960494DF}">
              <a14:hiddenLine xmlns:a14="http://schemas.microsoft.com/office/drawing/2010/main" w="44450">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spcBef>
                <a:spcPct val="50000"/>
              </a:spcBef>
            </a:pPr>
            <a:r>
              <a:rPr kumimoji="1" lang="zh-CN" altLang="en-US" sz="2800" b="1">
                <a:solidFill>
                  <a:schemeClr val="tx1"/>
                </a:solidFill>
                <a:effectLst>
                  <a:outerShdw blurRad="38100" dist="38100" dir="2700000" algn="tl">
                    <a:srgbClr val="C0C0C0"/>
                  </a:outerShdw>
                </a:effectLst>
                <a:latin typeface="Times New Roman" panose="02020603050405020304" pitchFamily="18" charset="0"/>
              </a:rPr>
              <a:t>绿</a:t>
            </a:r>
          </a:p>
        </p:txBody>
      </p:sp>
      <p:sp>
        <p:nvSpPr>
          <p:cNvPr id="103433" name="Text Box 9"/>
          <p:cNvSpPr txBox="1">
            <a:spLocks noChangeArrowheads="1"/>
          </p:cNvSpPr>
          <p:nvPr/>
        </p:nvSpPr>
        <p:spPr bwMode="auto">
          <a:xfrm>
            <a:off x="762000" y="4724400"/>
            <a:ext cx="685800" cy="519113"/>
          </a:xfrm>
          <a:prstGeom prst="rect">
            <a:avLst/>
          </a:prstGeom>
          <a:noFill/>
          <a:ln>
            <a:noFill/>
          </a:ln>
          <a:effectLst/>
          <a:extLst>
            <a:ext uri="{909E8E84-426E-40DD-AFC4-6F175D3DCCD1}">
              <a14:hiddenFill xmlns:a14="http://schemas.microsoft.com/office/drawing/2010/main">
                <a:solidFill>
                  <a:srgbClr val="008080"/>
                </a:solidFill>
              </a14:hiddenFill>
            </a:ext>
            <a:ext uri="{91240B29-F687-4F45-9708-019B960494DF}">
              <a14:hiddenLine xmlns:a14="http://schemas.microsoft.com/office/drawing/2010/main" w="44450">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spcBef>
                <a:spcPct val="50000"/>
              </a:spcBef>
            </a:pPr>
            <a:r>
              <a:rPr kumimoji="1" lang="zh-CN" altLang="en-US" sz="2800" b="1">
                <a:solidFill>
                  <a:schemeClr val="tx1"/>
                </a:solidFill>
                <a:effectLst>
                  <a:outerShdw blurRad="38100" dist="38100" dir="2700000" algn="tl">
                    <a:srgbClr val="C0C0C0"/>
                  </a:outerShdw>
                </a:effectLst>
                <a:latin typeface="Times New Roman" panose="02020603050405020304" pitchFamily="18" charset="0"/>
              </a:rPr>
              <a:t>黄</a:t>
            </a:r>
          </a:p>
        </p:txBody>
      </p:sp>
      <p:sp>
        <p:nvSpPr>
          <p:cNvPr id="103434" name="Text Box 10"/>
          <p:cNvSpPr txBox="1">
            <a:spLocks noChangeArrowheads="1"/>
          </p:cNvSpPr>
          <p:nvPr/>
        </p:nvSpPr>
        <p:spPr bwMode="auto">
          <a:xfrm>
            <a:off x="7239000" y="4953000"/>
            <a:ext cx="533400" cy="519113"/>
          </a:xfrm>
          <a:prstGeom prst="rect">
            <a:avLst/>
          </a:prstGeom>
          <a:noFill/>
          <a:ln>
            <a:noFill/>
          </a:ln>
          <a:effectLst/>
          <a:extLst>
            <a:ext uri="{909E8E84-426E-40DD-AFC4-6F175D3DCCD1}">
              <a14:hiddenFill xmlns:a14="http://schemas.microsoft.com/office/drawing/2010/main">
                <a:solidFill>
                  <a:srgbClr val="008080"/>
                </a:solidFill>
              </a14:hiddenFill>
            </a:ext>
            <a:ext uri="{91240B29-F687-4F45-9708-019B960494DF}">
              <a14:hiddenLine xmlns:a14="http://schemas.microsoft.com/office/drawing/2010/main" w="44450">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spcBef>
                <a:spcPct val="50000"/>
              </a:spcBef>
            </a:pPr>
            <a:r>
              <a:rPr kumimoji="1" lang="zh-CN" altLang="en-US" sz="2800" b="1">
                <a:solidFill>
                  <a:schemeClr val="tx1"/>
                </a:solidFill>
                <a:effectLst>
                  <a:outerShdw blurRad="38100" dist="38100" dir="2700000" algn="tl">
                    <a:srgbClr val="C0C0C0"/>
                  </a:outerShdw>
                </a:effectLst>
                <a:latin typeface="Times New Roman" panose="02020603050405020304" pitchFamily="18" charset="0"/>
              </a:rPr>
              <a:t>黄</a:t>
            </a:r>
          </a:p>
        </p:txBody>
      </p:sp>
      <p:sp>
        <p:nvSpPr>
          <p:cNvPr id="103435" name="Text Box 11"/>
          <p:cNvSpPr txBox="1">
            <a:spLocks noChangeArrowheads="1"/>
          </p:cNvSpPr>
          <p:nvPr/>
        </p:nvSpPr>
        <p:spPr bwMode="auto">
          <a:xfrm>
            <a:off x="6477000" y="5410200"/>
            <a:ext cx="533400" cy="519113"/>
          </a:xfrm>
          <a:prstGeom prst="rect">
            <a:avLst/>
          </a:prstGeom>
          <a:noFill/>
          <a:ln>
            <a:noFill/>
          </a:ln>
          <a:effectLst/>
          <a:extLst>
            <a:ext uri="{909E8E84-426E-40DD-AFC4-6F175D3DCCD1}">
              <a14:hiddenFill xmlns:a14="http://schemas.microsoft.com/office/drawing/2010/main">
                <a:solidFill>
                  <a:srgbClr val="008080"/>
                </a:solidFill>
              </a14:hiddenFill>
            </a:ext>
            <a:ext uri="{91240B29-F687-4F45-9708-019B960494DF}">
              <a14:hiddenLine xmlns:a14="http://schemas.microsoft.com/office/drawing/2010/main" w="44450">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spcBef>
                <a:spcPct val="50000"/>
              </a:spcBef>
            </a:pPr>
            <a:r>
              <a:rPr kumimoji="1" lang="zh-CN" altLang="en-US" sz="2800" b="1">
                <a:solidFill>
                  <a:schemeClr val="tx1"/>
                </a:solidFill>
                <a:effectLst>
                  <a:outerShdw blurRad="38100" dist="38100" dir="2700000" algn="tl">
                    <a:srgbClr val="C0C0C0"/>
                  </a:outerShdw>
                </a:effectLst>
                <a:latin typeface="Times New Roman" panose="02020603050405020304" pitchFamily="18" charset="0"/>
              </a:rPr>
              <a:t>绿</a:t>
            </a:r>
          </a:p>
        </p:txBody>
      </p:sp>
      <p:grpSp>
        <p:nvGrpSpPr>
          <p:cNvPr id="103436" name="Group 12"/>
          <p:cNvGrpSpPr>
            <a:grpSpLocks/>
          </p:cNvGrpSpPr>
          <p:nvPr/>
        </p:nvGrpSpPr>
        <p:grpSpPr bwMode="auto">
          <a:xfrm>
            <a:off x="1295400" y="1143000"/>
            <a:ext cx="5791200" cy="5321300"/>
            <a:chOff x="864" y="200"/>
            <a:chExt cx="3648" cy="3352"/>
          </a:xfrm>
        </p:grpSpPr>
        <p:sp>
          <p:nvSpPr>
            <p:cNvPr id="103437" name="AutoShape 13"/>
            <p:cNvSpPr>
              <a:spLocks noChangeAspect="1" noChangeArrowheads="1" noTextEdit="1"/>
            </p:cNvSpPr>
            <p:nvPr/>
          </p:nvSpPr>
          <p:spPr bwMode="gray">
            <a:xfrm flipH="1">
              <a:off x="3067" y="1935"/>
              <a:ext cx="573"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3438" name="Line 14"/>
            <p:cNvSpPr>
              <a:spLocks noChangeShapeType="1"/>
            </p:cNvSpPr>
            <p:nvPr/>
          </p:nvSpPr>
          <p:spPr bwMode="auto">
            <a:xfrm>
              <a:off x="2224" y="728"/>
              <a:ext cx="1152" cy="0"/>
            </a:xfrm>
            <a:prstGeom prst="line">
              <a:avLst/>
            </a:prstGeom>
            <a:noFill/>
            <a:ln w="44450">
              <a:solidFill>
                <a:srgbClr val="80008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03439" name="Line 15"/>
            <p:cNvSpPr>
              <a:spLocks noChangeShapeType="1"/>
            </p:cNvSpPr>
            <p:nvPr/>
          </p:nvSpPr>
          <p:spPr bwMode="auto">
            <a:xfrm>
              <a:off x="2336" y="200"/>
              <a:ext cx="0" cy="1584"/>
            </a:xfrm>
            <a:prstGeom prst="line">
              <a:avLst/>
            </a:prstGeom>
            <a:noFill/>
            <a:ln w="44450">
              <a:solidFill>
                <a:srgbClr val="990099"/>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03440" name="Line 16"/>
            <p:cNvSpPr>
              <a:spLocks noChangeShapeType="1"/>
            </p:cNvSpPr>
            <p:nvPr/>
          </p:nvSpPr>
          <p:spPr bwMode="auto">
            <a:xfrm>
              <a:off x="3144" y="208"/>
              <a:ext cx="0" cy="1584"/>
            </a:xfrm>
            <a:prstGeom prst="line">
              <a:avLst/>
            </a:prstGeom>
            <a:noFill/>
            <a:ln w="44450">
              <a:solidFill>
                <a:srgbClr val="80008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03441" name="Line 17"/>
            <p:cNvSpPr>
              <a:spLocks noChangeShapeType="1"/>
            </p:cNvSpPr>
            <p:nvPr/>
          </p:nvSpPr>
          <p:spPr bwMode="auto">
            <a:xfrm>
              <a:off x="2512" y="200"/>
              <a:ext cx="0" cy="1584"/>
            </a:xfrm>
            <a:prstGeom prst="line">
              <a:avLst/>
            </a:prstGeom>
            <a:noFill/>
            <a:ln w="44450">
              <a:solidFill>
                <a:srgbClr val="80008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03442" name="Line 18"/>
            <p:cNvSpPr>
              <a:spLocks noChangeShapeType="1"/>
            </p:cNvSpPr>
            <p:nvPr/>
          </p:nvSpPr>
          <p:spPr bwMode="auto">
            <a:xfrm>
              <a:off x="2656" y="200"/>
              <a:ext cx="0" cy="1584"/>
            </a:xfrm>
            <a:prstGeom prst="line">
              <a:avLst/>
            </a:prstGeom>
            <a:noFill/>
            <a:ln w="44450">
              <a:solidFill>
                <a:srgbClr val="80008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03443" name="Line 19"/>
            <p:cNvSpPr>
              <a:spLocks noChangeShapeType="1"/>
            </p:cNvSpPr>
            <p:nvPr/>
          </p:nvSpPr>
          <p:spPr bwMode="auto">
            <a:xfrm>
              <a:off x="2816" y="200"/>
              <a:ext cx="0" cy="1584"/>
            </a:xfrm>
            <a:prstGeom prst="line">
              <a:avLst/>
            </a:prstGeom>
            <a:noFill/>
            <a:ln w="44450">
              <a:solidFill>
                <a:srgbClr val="80008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03444" name="Line 20"/>
            <p:cNvSpPr>
              <a:spLocks noChangeShapeType="1"/>
            </p:cNvSpPr>
            <p:nvPr/>
          </p:nvSpPr>
          <p:spPr bwMode="auto">
            <a:xfrm>
              <a:off x="2992" y="200"/>
              <a:ext cx="0" cy="1584"/>
            </a:xfrm>
            <a:prstGeom prst="line">
              <a:avLst/>
            </a:prstGeom>
            <a:noFill/>
            <a:ln w="44450">
              <a:solidFill>
                <a:srgbClr val="80008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03445" name="Oval 21"/>
            <p:cNvSpPr>
              <a:spLocks noChangeArrowheads="1"/>
            </p:cNvSpPr>
            <p:nvPr/>
          </p:nvSpPr>
          <p:spPr bwMode="auto">
            <a:xfrm>
              <a:off x="2160" y="1776"/>
              <a:ext cx="1200" cy="240"/>
            </a:xfrm>
            <a:prstGeom prst="ellipse">
              <a:avLst/>
            </a:prstGeom>
            <a:solidFill>
              <a:srgbClr val="C0C0C0"/>
            </a:solidFill>
            <a:ln w="44450">
              <a:solidFill>
                <a:srgbClr val="800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103446" name="Line 22"/>
            <p:cNvSpPr>
              <a:spLocks noChangeShapeType="1"/>
            </p:cNvSpPr>
            <p:nvPr/>
          </p:nvSpPr>
          <p:spPr bwMode="auto">
            <a:xfrm>
              <a:off x="2304" y="1968"/>
              <a:ext cx="336" cy="1296"/>
            </a:xfrm>
            <a:prstGeom prst="line">
              <a:avLst/>
            </a:prstGeom>
            <a:noFill/>
            <a:ln w="44450">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03447" name="Line 23"/>
            <p:cNvSpPr>
              <a:spLocks noChangeShapeType="1"/>
            </p:cNvSpPr>
            <p:nvPr/>
          </p:nvSpPr>
          <p:spPr bwMode="auto">
            <a:xfrm rot="2652239">
              <a:off x="2680" y="1951"/>
              <a:ext cx="476" cy="1275"/>
            </a:xfrm>
            <a:prstGeom prst="line">
              <a:avLst/>
            </a:prstGeom>
            <a:noFill/>
            <a:ln w="44450">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03448" name="Line 24"/>
            <p:cNvSpPr>
              <a:spLocks noChangeShapeType="1"/>
            </p:cNvSpPr>
            <p:nvPr/>
          </p:nvSpPr>
          <p:spPr bwMode="auto">
            <a:xfrm>
              <a:off x="2496" y="2016"/>
              <a:ext cx="144" cy="1200"/>
            </a:xfrm>
            <a:prstGeom prst="line">
              <a:avLst/>
            </a:prstGeom>
            <a:noFill/>
            <a:ln w="44450">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03449" name="Line 25"/>
            <p:cNvSpPr>
              <a:spLocks noChangeShapeType="1"/>
            </p:cNvSpPr>
            <p:nvPr/>
          </p:nvSpPr>
          <p:spPr bwMode="auto">
            <a:xfrm flipH="1">
              <a:off x="2640" y="2016"/>
              <a:ext cx="48" cy="1056"/>
            </a:xfrm>
            <a:prstGeom prst="line">
              <a:avLst/>
            </a:prstGeom>
            <a:noFill/>
            <a:ln w="44450">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03450" name="Line 26"/>
            <p:cNvSpPr>
              <a:spLocks noChangeShapeType="1"/>
            </p:cNvSpPr>
            <p:nvPr/>
          </p:nvSpPr>
          <p:spPr bwMode="auto">
            <a:xfrm flipH="1">
              <a:off x="2648" y="2016"/>
              <a:ext cx="192" cy="1152"/>
            </a:xfrm>
            <a:prstGeom prst="line">
              <a:avLst/>
            </a:prstGeom>
            <a:noFill/>
            <a:ln w="44450">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03451" name="Line 27"/>
            <p:cNvSpPr>
              <a:spLocks noChangeShapeType="1"/>
            </p:cNvSpPr>
            <p:nvPr/>
          </p:nvSpPr>
          <p:spPr bwMode="auto">
            <a:xfrm flipH="1">
              <a:off x="2656" y="2016"/>
              <a:ext cx="336" cy="1200"/>
            </a:xfrm>
            <a:prstGeom prst="line">
              <a:avLst/>
            </a:prstGeom>
            <a:noFill/>
            <a:ln w="44450">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03452" name="Arc 28"/>
            <p:cNvSpPr>
              <a:spLocks/>
            </p:cNvSpPr>
            <p:nvPr/>
          </p:nvSpPr>
          <p:spPr bwMode="auto">
            <a:xfrm rot="-13309141">
              <a:off x="1296" y="864"/>
              <a:ext cx="2852" cy="2688"/>
            </a:xfrm>
            <a:custGeom>
              <a:avLst/>
              <a:gdLst>
                <a:gd name="G0" fmla="+- 5805 0 0"/>
                <a:gd name="G1" fmla="+- 21600 0 0"/>
                <a:gd name="G2" fmla="+- 21600 0 0"/>
                <a:gd name="T0" fmla="*/ 0 w 27405"/>
                <a:gd name="T1" fmla="*/ 795 h 27506"/>
                <a:gd name="T2" fmla="*/ 26582 w 27405"/>
                <a:gd name="T3" fmla="*/ 27506 h 27506"/>
                <a:gd name="T4" fmla="*/ 5805 w 27405"/>
                <a:gd name="T5" fmla="*/ 21600 h 27506"/>
              </a:gdLst>
              <a:ahLst/>
              <a:cxnLst>
                <a:cxn ang="0">
                  <a:pos x="T0" y="T1"/>
                </a:cxn>
                <a:cxn ang="0">
                  <a:pos x="T2" y="T3"/>
                </a:cxn>
                <a:cxn ang="0">
                  <a:pos x="T4" y="T5"/>
                </a:cxn>
              </a:cxnLst>
              <a:rect l="0" t="0" r="r" b="b"/>
              <a:pathLst>
                <a:path w="27405" h="27506" fill="none" extrusionOk="0">
                  <a:moveTo>
                    <a:pt x="-1" y="794"/>
                  </a:moveTo>
                  <a:cubicBezTo>
                    <a:pt x="1889" y="267"/>
                    <a:pt x="3842" y="-1"/>
                    <a:pt x="5805" y="0"/>
                  </a:cubicBezTo>
                  <a:cubicBezTo>
                    <a:pt x="17734" y="0"/>
                    <a:pt x="27405" y="9670"/>
                    <a:pt x="27405" y="21600"/>
                  </a:cubicBezTo>
                  <a:cubicBezTo>
                    <a:pt x="27405" y="23597"/>
                    <a:pt x="27127" y="25584"/>
                    <a:pt x="26581" y="27505"/>
                  </a:cubicBezTo>
                </a:path>
                <a:path w="27405" h="27506" stroke="0" extrusionOk="0">
                  <a:moveTo>
                    <a:pt x="-1" y="794"/>
                  </a:moveTo>
                  <a:cubicBezTo>
                    <a:pt x="1889" y="267"/>
                    <a:pt x="3842" y="-1"/>
                    <a:pt x="5805" y="0"/>
                  </a:cubicBezTo>
                  <a:cubicBezTo>
                    <a:pt x="17734" y="0"/>
                    <a:pt x="27405" y="9670"/>
                    <a:pt x="27405" y="21600"/>
                  </a:cubicBezTo>
                  <a:cubicBezTo>
                    <a:pt x="27405" y="23597"/>
                    <a:pt x="27127" y="25584"/>
                    <a:pt x="26581" y="27505"/>
                  </a:cubicBezTo>
                  <a:lnTo>
                    <a:pt x="5805" y="21600"/>
                  </a:lnTo>
                  <a:close/>
                </a:path>
              </a:pathLst>
            </a:custGeom>
            <a:noFill/>
            <a:ln w="44450">
              <a:solidFill>
                <a:srgbClr val="008080"/>
              </a:solidFill>
              <a:round/>
              <a:headEnd/>
              <a:tailEnd/>
            </a:ln>
            <a:effectLst/>
            <a:extLst>
              <a:ext uri="{909E8E84-426E-40DD-AFC4-6F175D3DCCD1}">
                <a14:hiddenFill xmlns:a14="http://schemas.microsoft.com/office/drawing/2010/main">
                  <a:solidFill>
                    <a:srgbClr val="00808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103453" name="Line 29"/>
            <p:cNvSpPr>
              <a:spLocks noChangeShapeType="1"/>
            </p:cNvSpPr>
            <p:nvPr/>
          </p:nvSpPr>
          <p:spPr bwMode="auto">
            <a:xfrm flipH="1">
              <a:off x="1584" y="720"/>
              <a:ext cx="720" cy="768"/>
            </a:xfrm>
            <a:prstGeom prst="line">
              <a:avLst/>
            </a:prstGeom>
            <a:noFill/>
            <a:ln w="44450">
              <a:solidFill>
                <a:srgbClr val="33CC33"/>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03454" name="Line 30"/>
            <p:cNvSpPr>
              <a:spLocks noChangeShapeType="1"/>
            </p:cNvSpPr>
            <p:nvPr/>
          </p:nvSpPr>
          <p:spPr bwMode="auto">
            <a:xfrm flipH="1">
              <a:off x="1680" y="720"/>
              <a:ext cx="768" cy="816"/>
            </a:xfrm>
            <a:prstGeom prst="line">
              <a:avLst/>
            </a:prstGeom>
            <a:noFill/>
            <a:ln w="44450">
              <a:solidFill>
                <a:srgbClr val="33CC33"/>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03455" name="Line 31"/>
            <p:cNvSpPr>
              <a:spLocks noChangeShapeType="1"/>
            </p:cNvSpPr>
            <p:nvPr/>
          </p:nvSpPr>
          <p:spPr bwMode="auto">
            <a:xfrm flipH="1">
              <a:off x="1776" y="720"/>
              <a:ext cx="816" cy="864"/>
            </a:xfrm>
            <a:prstGeom prst="line">
              <a:avLst/>
            </a:prstGeom>
            <a:noFill/>
            <a:ln w="44450">
              <a:solidFill>
                <a:srgbClr val="33CC33"/>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03456" name="Line 32"/>
            <p:cNvSpPr>
              <a:spLocks noChangeShapeType="1"/>
            </p:cNvSpPr>
            <p:nvPr/>
          </p:nvSpPr>
          <p:spPr bwMode="auto">
            <a:xfrm flipH="1">
              <a:off x="1864" y="744"/>
              <a:ext cx="864" cy="912"/>
            </a:xfrm>
            <a:prstGeom prst="line">
              <a:avLst/>
            </a:prstGeom>
            <a:noFill/>
            <a:ln w="44450">
              <a:solidFill>
                <a:srgbClr val="33CC33"/>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03457" name="Line 33"/>
            <p:cNvSpPr>
              <a:spLocks noChangeShapeType="1"/>
            </p:cNvSpPr>
            <p:nvPr/>
          </p:nvSpPr>
          <p:spPr bwMode="auto">
            <a:xfrm flipH="1">
              <a:off x="2016" y="720"/>
              <a:ext cx="1104" cy="1104"/>
            </a:xfrm>
            <a:prstGeom prst="line">
              <a:avLst/>
            </a:prstGeom>
            <a:noFill/>
            <a:ln w="44450">
              <a:solidFill>
                <a:srgbClr val="33CC33"/>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03458" name="Line 34"/>
            <p:cNvSpPr>
              <a:spLocks noChangeShapeType="1"/>
            </p:cNvSpPr>
            <p:nvPr/>
          </p:nvSpPr>
          <p:spPr bwMode="auto">
            <a:xfrm flipH="1">
              <a:off x="1920" y="720"/>
              <a:ext cx="1008" cy="1056"/>
            </a:xfrm>
            <a:prstGeom prst="line">
              <a:avLst/>
            </a:prstGeom>
            <a:noFill/>
            <a:ln w="44450">
              <a:solidFill>
                <a:srgbClr val="33CC33"/>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03459" name="Line 35"/>
            <p:cNvSpPr>
              <a:spLocks noChangeShapeType="1"/>
            </p:cNvSpPr>
            <p:nvPr/>
          </p:nvSpPr>
          <p:spPr bwMode="auto">
            <a:xfrm flipH="1">
              <a:off x="1104" y="1584"/>
              <a:ext cx="384" cy="864"/>
            </a:xfrm>
            <a:prstGeom prst="line">
              <a:avLst/>
            </a:prstGeom>
            <a:noFill/>
            <a:ln w="44450">
              <a:solidFill>
                <a:srgbClr val="33CC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03460" name="Line 36"/>
            <p:cNvSpPr>
              <a:spLocks noChangeShapeType="1"/>
            </p:cNvSpPr>
            <p:nvPr/>
          </p:nvSpPr>
          <p:spPr bwMode="auto">
            <a:xfrm flipH="1">
              <a:off x="1056" y="1920"/>
              <a:ext cx="864" cy="576"/>
            </a:xfrm>
            <a:prstGeom prst="line">
              <a:avLst/>
            </a:prstGeom>
            <a:noFill/>
            <a:ln w="44450">
              <a:solidFill>
                <a:srgbClr val="33CC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03461" name="Line 37"/>
            <p:cNvSpPr>
              <a:spLocks noChangeShapeType="1"/>
            </p:cNvSpPr>
            <p:nvPr/>
          </p:nvSpPr>
          <p:spPr bwMode="auto">
            <a:xfrm flipH="1">
              <a:off x="1056" y="1680"/>
              <a:ext cx="480" cy="816"/>
            </a:xfrm>
            <a:prstGeom prst="line">
              <a:avLst/>
            </a:prstGeom>
            <a:noFill/>
            <a:ln w="44450">
              <a:solidFill>
                <a:srgbClr val="33CC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03462" name="Line 38"/>
            <p:cNvSpPr>
              <a:spLocks noChangeShapeType="1"/>
            </p:cNvSpPr>
            <p:nvPr/>
          </p:nvSpPr>
          <p:spPr bwMode="auto">
            <a:xfrm flipH="1">
              <a:off x="1056" y="1728"/>
              <a:ext cx="576" cy="768"/>
            </a:xfrm>
            <a:prstGeom prst="line">
              <a:avLst/>
            </a:prstGeom>
            <a:noFill/>
            <a:ln w="44450">
              <a:solidFill>
                <a:srgbClr val="33CC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03463" name="Line 39"/>
            <p:cNvSpPr>
              <a:spLocks noChangeShapeType="1"/>
            </p:cNvSpPr>
            <p:nvPr/>
          </p:nvSpPr>
          <p:spPr bwMode="auto">
            <a:xfrm flipH="1">
              <a:off x="1104" y="1824"/>
              <a:ext cx="576" cy="624"/>
            </a:xfrm>
            <a:prstGeom prst="line">
              <a:avLst/>
            </a:prstGeom>
            <a:noFill/>
            <a:ln w="44450">
              <a:solidFill>
                <a:srgbClr val="33CC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03464" name="Line 40"/>
            <p:cNvSpPr>
              <a:spLocks noChangeShapeType="1"/>
            </p:cNvSpPr>
            <p:nvPr/>
          </p:nvSpPr>
          <p:spPr bwMode="auto">
            <a:xfrm flipH="1">
              <a:off x="1056" y="1872"/>
              <a:ext cx="768" cy="624"/>
            </a:xfrm>
            <a:prstGeom prst="line">
              <a:avLst/>
            </a:prstGeom>
            <a:noFill/>
            <a:ln w="44450">
              <a:solidFill>
                <a:srgbClr val="33CC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03465" name="Line 41"/>
            <p:cNvSpPr>
              <a:spLocks noChangeShapeType="1"/>
            </p:cNvSpPr>
            <p:nvPr/>
          </p:nvSpPr>
          <p:spPr bwMode="auto">
            <a:xfrm>
              <a:off x="2320" y="296"/>
              <a:ext cx="0" cy="336"/>
            </a:xfrm>
            <a:prstGeom prst="line">
              <a:avLst/>
            </a:prstGeom>
            <a:noFill/>
            <a:ln w="635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03466" name="Line 42"/>
            <p:cNvSpPr>
              <a:spLocks noChangeShapeType="1"/>
            </p:cNvSpPr>
            <p:nvPr/>
          </p:nvSpPr>
          <p:spPr bwMode="auto">
            <a:xfrm>
              <a:off x="2512" y="296"/>
              <a:ext cx="0" cy="336"/>
            </a:xfrm>
            <a:prstGeom prst="line">
              <a:avLst/>
            </a:prstGeom>
            <a:noFill/>
            <a:ln w="635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03467" name="Line 43"/>
            <p:cNvSpPr>
              <a:spLocks noChangeShapeType="1"/>
            </p:cNvSpPr>
            <p:nvPr/>
          </p:nvSpPr>
          <p:spPr bwMode="auto">
            <a:xfrm>
              <a:off x="2656" y="296"/>
              <a:ext cx="0" cy="336"/>
            </a:xfrm>
            <a:prstGeom prst="line">
              <a:avLst/>
            </a:prstGeom>
            <a:noFill/>
            <a:ln w="635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03468" name="Line 44"/>
            <p:cNvSpPr>
              <a:spLocks noChangeShapeType="1"/>
            </p:cNvSpPr>
            <p:nvPr/>
          </p:nvSpPr>
          <p:spPr bwMode="auto">
            <a:xfrm>
              <a:off x="2808" y="296"/>
              <a:ext cx="0" cy="336"/>
            </a:xfrm>
            <a:prstGeom prst="line">
              <a:avLst/>
            </a:prstGeom>
            <a:noFill/>
            <a:ln w="635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03469" name="Line 45"/>
            <p:cNvSpPr>
              <a:spLocks noChangeShapeType="1"/>
            </p:cNvSpPr>
            <p:nvPr/>
          </p:nvSpPr>
          <p:spPr bwMode="auto">
            <a:xfrm>
              <a:off x="3144" y="296"/>
              <a:ext cx="0" cy="336"/>
            </a:xfrm>
            <a:prstGeom prst="line">
              <a:avLst/>
            </a:prstGeom>
            <a:noFill/>
            <a:ln w="635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03470" name="Line 46"/>
            <p:cNvSpPr>
              <a:spLocks noChangeShapeType="1"/>
            </p:cNvSpPr>
            <p:nvPr/>
          </p:nvSpPr>
          <p:spPr bwMode="auto">
            <a:xfrm>
              <a:off x="2992" y="296"/>
              <a:ext cx="0" cy="336"/>
            </a:xfrm>
            <a:prstGeom prst="line">
              <a:avLst/>
            </a:prstGeom>
            <a:noFill/>
            <a:ln w="6350">
              <a:solidFill>
                <a:srgbClr val="8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03471" name="Line 47"/>
            <p:cNvSpPr>
              <a:spLocks noChangeShapeType="1"/>
            </p:cNvSpPr>
            <p:nvPr/>
          </p:nvSpPr>
          <p:spPr bwMode="auto">
            <a:xfrm>
              <a:off x="1056" y="2496"/>
              <a:ext cx="0" cy="384"/>
            </a:xfrm>
            <a:prstGeom prst="line">
              <a:avLst/>
            </a:prstGeom>
            <a:noFill/>
            <a:ln w="44450">
              <a:solidFill>
                <a:srgbClr val="33CC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03472" name="Line 48"/>
            <p:cNvSpPr>
              <a:spLocks noChangeShapeType="1"/>
            </p:cNvSpPr>
            <p:nvPr/>
          </p:nvSpPr>
          <p:spPr bwMode="auto">
            <a:xfrm>
              <a:off x="864" y="2224"/>
              <a:ext cx="0" cy="384"/>
            </a:xfrm>
            <a:prstGeom prst="line">
              <a:avLst/>
            </a:prstGeom>
            <a:noFill/>
            <a:ln w="444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03473" name="Line 49"/>
            <p:cNvSpPr>
              <a:spLocks noChangeShapeType="1"/>
            </p:cNvSpPr>
            <p:nvPr/>
          </p:nvSpPr>
          <p:spPr bwMode="auto">
            <a:xfrm>
              <a:off x="912" y="2320"/>
              <a:ext cx="0" cy="384"/>
            </a:xfrm>
            <a:prstGeom prst="line">
              <a:avLst/>
            </a:prstGeom>
            <a:noFill/>
            <a:ln w="444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03474" name="Line 50"/>
            <p:cNvSpPr>
              <a:spLocks noChangeShapeType="1"/>
            </p:cNvSpPr>
            <p:nvPr/>
          </p:nvSpPr>
          <p:spPr bwMode="auto">
            <a:xfrm>
              <a:off x="2640" y="3264"/>
              <a:ext cx="0" cy="240"/>
            </a:xfrm>
            <a:prstGeom prst="line">
              <a:avLst/>
            </a:prstGeom>
            <a:noFill/>
            <a:ln w="444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03475" name="Line 51"/>
            <p:cNvSpPr>
              <a:spLocks noChangeShapeType="1"/>
            </p:cNvSpPr>
            <p:nvPr/>
          </p:nvSpPr>
          <p:spPr bwMode="auto">
            <a:xfrm>
              <a:off x="4320" y="2592"/>
              <a:ext cx="0" cy="384"/>
            </a:xfrm>
            <a:prstGeom prst="line">
              <a:avLst/>
            </a:prstGeom>
            <a:noFill/>
            <a:ln w="44450">
              <a:solidFill>
                <a:srgbClr val="33CC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03476" name="Line 52"/>
            <p:cNvSpPr>
              <a:spLocks noChangeShapeType="1"/>
            </p:cNvSpPr>
            <p:nvPr/>
          </p:nvSpPr>
          <p:spPr bwMode="auto">
            <a:xfrm>
              <a:off x="4464" y="2448"/>
              <a:ext cx="0" cy="384"/>
            </a:xfrm>
            <a:prstGeom prst="line">
              <a:avLst/>
            </a:prstGeom>
            <a:noFill/>
            <a:ln w="444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03477" name="Line 53"/>
            <p:cNvSpPr>
              <a:spLocks noChangeShapeType="1"/>
            </p:cNvSpPr>
            <p:nvPr/>
          </p:nvSpPr>
          <p:spPr bwMode="auto">
            <a:xfrm>
              <a:off x="4512" y="2400"/>
              <a:ext cx="0" cy="384"/>
            </a:xfrm>
            <a:prstGeom prst="line">
              <a:avLst/>
            </a:prstGeom>
            <a:noFill/>
            <a:ln w="444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03478" name="Oval 54"/>
            <p:cNvSpPr>
              <a:spLocks noChangeArrowheads="1"/>
            </p:cNvSpPr>
            <p:nvPr/>
          </p:nvSpPr>
          <p:spPr bwMode="auto">
            <a:xfrm rot="-2963651">
              <a:off x="1619" y="1358"/>
              <a:ext cx="246" cy="768"/>
            </a:xfrm>
            <a:prstGeom prst="ellipse">
              <a:avLst/>
            </a:prstGeom>
            <a:solidFill>
              <a:srgbClr val="C0C0C0"/>
            </a:solidFill>
            <a:ln w="44450">
              <a:solidFill>
                <a:srgbClr val="800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grpSp>
    </p:spTree>
  </p:cSld>
  <p:clrMapOvr>
    <a:masterClrMapping/>
  </p:clrMapOvr>
  <p:transition>
    <p:strips dir="r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0" y="266700"/>
            <a:ext cx="2243137" cy="685800"/>
          </a:xfrm>
        </p:spPr>
        <p:style>
          <a:lnRef idx="2">
            <a:schemeClr val="dk1">
              <a:shade val="50000"/>
            </a:schemeClr>
          </a:lnRef>
          <a:fillRef idx="1">
            <a:schemeClr val="dk1"/>
          </a:fillRef>
          <a:effectRef idx="0">
            <a:schemeClr val="dk1"/>
          </a:effectRef>
          <a:fontRef idx="minor">
            <a:schemeClr val="lt1"/>
          </a:fontRef>
        </p:style>
        <p:txBody>
          <a:bodyPr/>
          <a:lstStyle/>
          <a:p>
            <a:pPr algn="ctr"/>
            <a:r>
              <a:rPr lang="zh-CN" altLang="en-US" sz="3600" b="1">
                <a:ea typeface="宋体" panose="02010600030101010101" pitchFamily="2" charset="-122"/>
              </a:rPr>
              <a:t>光栅方程</a:t>
            </a:r>
          </a:p>
        </p:txBody>
      </p:sp>
      <p:graphicFrame>
        <p:nvGraphicFramePr>
          <p:cNvPr id="91207" name="Object 71"/>
          <p:cNvGraphicFramePr>
            <a:graphicFrameLocks noChangeAspect="1"/>
          </p:cNvGraphicFramePr>
          <p:nvPr/>
        </p:nvGraphicFramePr>
        <p:xfrm>
          <a:off x="304800" y="2387600"/>
          <a:ext cx="3581400" cy="584200"/>
        </p:xfrm>
        <a:graphic>
          <a:graphicData uri="http://schemas.openxmlformats.org/presentationml/2006/ole">
            <mc:AlternateContent xmlns:mc="http://schemas.openxmlformats.org/markup-compatibility/2006">
              <mc:Choice xmlns:v="urn:schemas-microsoft-com:vml" Requires="v">
                <p:oleObj spid="_x0000_s91550" name="Equation" r:id="rId3" imgW="1981080" imgH="291960" progId="Equation.3">
                  <p:embed/>
                </p:oleObj>
              </mc:Choice>
              <mc:Fallback>
                <p:oleObj name="Equation" r:id="rId3" imgW="1981080" imgH="291960" progId="Equation.3">
                  <p:embed/>
                  <p:pic>
                    <p:nvPicPr>
                      <p:cNvPr id="0" name="Object 7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387600"/>
                        <a:ext cx="3581400" cy="584200"/>
                      </a:xfrm>
                      <a:prstGeom prst="rect">
                        <a:avLst/>
                      </a:prstGeom>
                      <a:solidFill>
                        <a:srgbClr val="FFCC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1208" name="Object 72"/>
          <p:cNvGraphicFramePr>
            <a:graphicFrameLocks noChangeAspect="1"/>
          </p:cNvGraphicFramePr>
          <p:nvPr/>
        </p:nvGraphicFramePr>
        <p:xfrm>
          <a:off x="304800" y="3530600"/>
          <a:ext cx="931863" cy="419100"/>
        </p:xfrm>
        <a:graphic>
          <a:graphicData uri="http://schemas.openxmlformats.org/presentationml/2006/ole">
            <mc:AlternateContent xmlns:mc="http://schemas.openxmlformats.org/markup-compatibility/2006">
              <mc:Choice xmlns:v="urn:schemas-microsoft-com:vml" Requires="v">
                <p:oleObj spid="_x0000_s91551" name="Equation" r:id="rId5" imgW="507960" imgH="228600" progId="Equation.3">
                  <p:embed/>
                </p:oleObj>
              </mc:Choice>
              <mc:Fallback>
                <p:oleObj name="Equation" r:id="rId5" imgW="507960" imgH="228600" progId="Equation.3">
                  <p:embed/>
                  <p:pic>
                    <p:nvPicPr>
                      <p:cNvPr id="0" name="Object 7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3530600"/>
                        <a:ext cx="931863" cy="419100"/>
                      </a:xfrm>
                      <a:prstGeom prst="rect">
                        <a:avLst/>
                      </a:prstGeom>
                      <a:solidFill>
                        <a:srgbClr val="FFCC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1209" name="Text Box 73"/>
          <p:cNvSpPr txBox="1">
            <a:spLocks noChangeArrowheads="1"/>
          </p:cNvSpPr>
          <p:nvPr/>
        </p:nvSpPr>
        <p:spPr bwMode="auto">
          <a:xfrm>
            <a:off x="1371600" y="3389313"/>
            <a:ext cx="17145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latin typeface="Times New Roman" panose="02020603050405020304" pitchFamily="18" charset="0"/>
              </a:rPr>
              <a:t>时，有：</a:t>
            </a:r>
          </a:p>
        </p:txBody>
      </p:sp>
      <p:graphicFrame>
        <p:nvGraphicFramePr>
          <p:cNvPr id="91210" name="Object 74"/>
          <p:cNvGraphicFramePr>
            <a:graphicFrameLocks noChangeAspect="1"/>
          </p:cNvGraphicFramePr>
          <p:nvPr/>
        </p:nvGraphicFramePr>
        <p:xfrm>
          <a:off x="838200" y="4749800"/>
          <a:ext cx="2203450" cy="584200"/>
        </p:xfrm>
        <a:graphic>
          <a:graphicData uri="http://schemas.openxmlformats.org/presentationml/2006/ole">
            <mc:AlternateContent xmlns:mc="http://schemas.openxmlformats.org/markup-compatibility/2006">
              <mc:Choice xmlns:v="urn:schemas-microsoft-com:vml" Requires="v">
                <p:oleObj spid="_x0000_s91552" name="Equation" r:id="rId7" imgW="1218960" imgH="291960" progId="Equation.3">
                  <p:embed/>
                </p:oleObj>
              </mc:Choice>
              <mc:Fallback>
                <p:oleObj name="Equation" r:id="rId7" imgW="1218960" imgH="291960" progId="Equation.3">
                  <p:embed/>
                  <p:pic>
                    <p:nvPicPr>
                      <p:cNvPr id="0" name="Object 7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200" y="4749800"/>
                        <a:ext cx="2203450" cy="584200"/>
                      </a:xfrm>
                      <a:prstGeom prst="rect">
                        <a:avLst/>
                      </a:prstGeom>
                      <a:solidFill>
                        <a:srgbClr val="FFCC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组合 1"/>
          <p:cNvGrpSpPr/>
          <p:nvPr/>
        </p:nvGrpSpPr>
        <p:grpSpPr>
          <a:xfrm>
            <a:off x="3949700" y="1231900"/>
            <a:ext cx="4787900" cy="5168900"/>
            <a:chOff x="3949700" y="1231900"/>
            <a:chExt cx="4787900" cy="5168900"/>
          </a:xfrm>
        </p:grpSpPr>
        <p:sp>
          <p:nvSpPr>
            <p:cNvPr id="91205" name="Text Box 69"/>
            <p:cNvSpPr txBox="1">
              <a:spLocks noChangeArrowheads="1"/>
            </p:cNvSpPr>
            <p:nvPr/>
          </p:nvSpPr>
          <p:spPr bwMode="auto">
            <a:xfrm>
              <a:off x="7747000" y="2641600"/>
              <a:ext cx="990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a:latin typeface="Times New Roman" panose="02020603050405020304" pitchFamily="18" charset="0"/>
                </a:rPr>
                <a:t>光栅</a:t>
              </a:r>
            </a:p>
          </p:txBody>
        </p:sp>
        <p:grpSp>
          <p:nvGrpSpPr>
            <p:cNvPr id="91214" name="Group 78"/>
            <p:cNvGrpSpPr>
              <a:grpSpLocks/>
            </p:cNvGrpSpPr>
            <p:nvPr/>
          </p:nvGrpSpPr>
          <p:grpSpPr bwMode="auto">
            <a:xfrm>
              <a:off x="3949700" y="1524000"/>
              <a:ext cx="3733800" cy="4876800"/>
              <a:chOff x="2784" y="960"/>
              <a:chExt cx="1927" cy="2768"/>
            </a:xfrm>
          </p:grpSpPr>
          <p:grpSp>
            <p:nvGrpSpPr>
              <p:cNvPr id="91168" name="Group 32"/>
              <p:cNvGrpSpPr>
                <a:grpSpLocks/>
              </p:cNvGrpSpPr>
              <p:nvPr/>
            </p:nvGrpSpPr>
            <p:grpSpPr bwMode="auto">
              <a:xfrm>
                <a:off x="2784" y="3680"/>
                <a:ext cx="1728" cy="48"/>
                <a:chOff x="2208" y="3408"/>
                <a:chExt cx="2544" cy="96"/>
              </a:xfrm>
            </p:grpSpPr>
            <p:sp>
              <p:nvSpPr>
                <p:cNvPr id="91169" name="Line 33"/>
                <p:cNvSpPr>
                  <a:spLocks noChangeShapeType="1"/>
                </p:cNvSpPr>
                <p:nvPr/>
              </p:nvSpPr>
              <p:spPr bwMode="auto">
                <a:xfrm>
                  <a:off x="2208" y="3408"/>
                  <a:ext cx="25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70" name="Line 34"/>
                <p:cNvSpPr>
                  <a:spLocks noChangeShapeType="1"/>
                </p:cNvSpPr>
                <p:nvPr/>
              </p:nvSpPr>
              <p:spPr bwMode="auto">
                <a:xfrm flipH="1">
                  <a:off x="2256" y="3408"/>
                  <a:ext cx="144"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71" name="Line 35"/>
                <p:cNvSpPr>
                  <a:spLocks noChangeShapeType="1"/>
                </p:cNvSpPr>
                <p:nvPr/>
              </p:nvSpPr>
              <p:spPr bwMode="auto">
                <a:xfrm flipH="1">
                  <a:off x="2448" y="3408"/>
                  <a:ext cx="144"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72" name="Line 36"/>
                <p:cNvSpPr>
                  <a:spLocks noChangeShapeType="1"/>
                </p:cNvSpPr>
                <p:nvPr/>
              </p:nvSpPr>
              <p:spPr bwMode="auto">
                <a:xfrm flipH="1">
                  <a:off x="2640" y="3408"/>
                  <a:ext cx="144"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73" name="Line 37"/>
                <p:cNvSpPr>
                  <a:spLocks noChangeShapeType="1"/>
                </p:cNvSpPr>
                <p:nvPr/>
              </p:nvSpPr>
              <p:spPr bwMode="auto">
                <a:xfrm flipH="1">
                  <a:off x="2832" y="3408"/>
                  <a:ext cx="144"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74" name="Line 38"/>
                <p:cNvSpPr>
                  <a:spLocks noChangeShapeType="1"/>
                </p:cNvSpPr>
                <p:nvPr/>
              </p:nvSpPr>
              <p:spPr bwMode="auto">
                <a:xfrm flipH="1">
                  <a:off x="3024" y="3408"/>
                  <a:ext cx="144"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75" name="Line 39"/>
                <p:cNvSpPr>
                  <a:spLocks noChangeShapeType="1"/>
                </p:cNvSpPr>
                <p:nvPr/>
              </p:nvSpPr>
              <p:spPr bwMode="auto">
                <a:xfrm flipH="1">
                  <a:off x="3216" y="3408"/>
                  <a:ext cx="144"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76" name="Line 40"/>
                <p:cNvSpPr>
                  <a:spLocks noChangeShapeType="1"/>
                </p:cNvSpPr>
                <p:nvPr/>
              </p:nvSpPr>
              <p:spPr bwMode="auto">
                <a:xfrm flipH="1">
                  <a:off x="3408" y="3408"/>
                  <a:ext cx="144"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77" name="Line 41"/>
                <p:cNvSpPr>
                  <a:spLocks noChangeShapeType="1"/>
                </p:cNvSpPr>
                <p:nvPr/>
              </p:nvSpPr>
              <p:spPr bwMode="auto">
                <a:xfrm flipH="1">
                  <a:off x="3600" y="3408"/>
                  <a:ext cx="144"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78" name="Line 42"/>
                <p:cNvSpPr>
                  <a:spLocks noChangeShapeType="1"/>
                </p:cNvSpPr>
                <p:nvPr/>
              </p:nvSpPr>
              <p:spPr bwMode="auto">
                <a:xfrm flipH="1">
                  <a:off x="3792" y="3408"/>
                  <a:ext cx="144"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79" name="Line 43"/>
                <p:cNvSpPr>
                  <a:spLocks noChangeShapeType="1"/>
                </p:cNvSpPr>
                <p:nvPr/>
              </p:nvSpPr>
              <p:spPr bwMode="auto">
                <a:xfrm flipH="1">
                  <a:off x="4368" y="3408"/>
                  <a:ext cx="144"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80" name="Line 44"/>
                <p:cNvSpPr>
                  <a:spLocks noChangeShapeType="1"/>
                </p:cNvSpPr>
                <p:nvPr/>
              </p:nvSpPr>
              <p:spPr bwMode="auto">
                <a:xfrm flipH="1">
                  <a:off x="4176" y="3408"/>
                  <a:ext cx="144"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81" name="Line 45"/>
                <p:cNvSpPr>
                  <a:spLocks noChangeShapeType="1"/>
                </p:cNvSpPr>
                <p:nvPr/>
              </p:nvSpPr>
              <p:spPr bwMode="auto">
                <a:xfrm flipH="1">
                  <a:off x="3984" y="3408"/>
                  <a:ext cx="144"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82" name="Line 46"/>
                <p:cNvSpPr>
                  <a:spLocks noChangeShapeType="1"/>
                </p:cNvSpPr>
                <p:nvPr/>
              </p:nvSpPr>
              <p:spPr bwMode="auto">
                <a:xfrm flipH="1">
                  <a:off x="4560" y="3408"/>
                  <a:ext cx="144"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1140" name="Group 4"/>
              <p:cNvGrpSpPr>
                <a:grpSpLocks/>
              </p:cNvGrpSpPr>
              <p:nvPr/>
            </p:nvGrpSpPr>
            <p:grpSpPr bwMode="auto">
              <a:xfrm>
                <a:off x="2838" y="1272"/>
                <a:ext cx="639" cy="506"/>
                <a:chOff x="2349" y="181"/>
                <a:chExt cx="867" cy="683"/>
              </a:xfrm>
            </p:grpSpPr>
            <p:sp>
              <p:nvSpPr>
                <p:cNvPr id="91141" name="AutoShape 5"/>
                <p:cNvSpPr>
                  <a:spLocks noChangeArrowheads="1"/>
                </p:cNvSpPr>
                <p:nvPr/>
              </p:nvSpPr>
              <p:spPr bwMode="auto">
                <a:xfrm flipV="1">
                  <a:off x="2688" y="816"/>
                  <a:ext cx="528" cy="48"/>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tx1"/>
                </a:solidFill>
                <a:ln w="2857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142" name="Line 6"/>
                <p:cNvSpPr>
                  <a:spLocks noChangeShapeType="1"/>
                </p:cNvSpPr>
                <p:nvPr/>
              </p:nvSpPr>
              <p:spPr bwMode="auto">
                <a:xfrm>
                  <a:off x="2544" y="336"/>
                  <a:ext cx="672" cy="52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43" name="Line 7"/>
                <p:cNvSpPr>
                  <a:spLocks noChangeShapeType="1"/>
                </p:cNvSpPr>
                <p:nvPr/>
              </p:nvSpPr>
              <p:spPr bwMode="auto">
                <a:xfrm>
                  <a:off x="2349" y="181"/>
                  <a:ext cx="672" cy="528"/>
                </a:xfrm>
                <a:prstGeom prst="line">
                  <a:avLst/>
                </a:prstGeom>
                <a:noFill/>
                <a:ln w="28575">
                  <a:solidFill>
                    <a:srgbClr val="333399"/>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1144" name="Group 8"/>
              <p:cNvGrpSpPr>
                <a:grpSpLocks/>
              </p:cNvGrpSpPr>
              <p:nvPr/>
            </p:nvGrpSpPr>
            <p:grpSpPr bwMode="auto">
              <a:xfrm>
                <a:off x="3468" y="1269"/>
                <a:ext cx="643" cy="510"/>
                <a:chOff x="2343" y="176"/>
                <a:chExt cx="873" cy="688"/>
              </a:xfrm>
            </p:grpSpPr>
            <p:sp>
              <p:nvSpPr>
                <p:cNvPr id="91145" name="AutoShape 9"/>
                <p:cNvSpPr>
                  <a:spLocks noChangeArrowheads="1"/>
                </p:cNvSpPr>
                <p:nvPr/>
              </p:nvSpPr>
              <p:spPr bwMode="auto">
                <a:xfrm flipV="1">
                  <a:off x="2688" y="816"/>
                  <a:ext cx="528" cy="48"/>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tx1"/>
                </a:solidFill>
                <a:ln w="2857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146" name="Line 10"/>
                <p:cNvSpPr>
                  <a:spLocks noChangeShapeType="1"/>
                </p:cNvSpPr>
                <p:nvPr/>
              </p:nvSpPr>
              <p:spPr bwMode="auto">
                <a:xfrm>
                  <a:off x="2544" y="336"/>
                  <a:ext cx="672" cy="52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47" name="Line 11"/>
                <p:cNvSpPr>
                  <a:spLocks noChangeShapeType="1"/>
                </p:cNvSpPr>
                <p:nvPr/>
              </p:nvSpPr>
              <p:spPr bwMode="auto">
                <a:xfrm>
                  <a:off x="2343" y="176"/>
                  <a:ext cx="672" cy="528"/>
                </a:xfrm>
                <a:prstGeom prst="line">
                  <a:avLst/>
                </a:prstGeom>
                <a:noFill/>
                <a:ln w="28575">
                  <a:solidFill>
                    <a:srgbClr val="333399"/>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1148" name="AutoShape 12"/>
              <p:cNvSpPr>
                <a:spLocks noChangeArrowheads="1"/>
              </p:cNvSpPr>
              <p:nvPr/>
            </p:nvSpPr>
            <p:spPr bwMode="auto">
              <a:xfrm flipV="1">
                <a:off x="4323" y="1743"/>
                <a:ext cx="388" cy="36"/>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tx1"/>
              </a:solidFill>
              <a:ln w="2857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1149" name="Group 13"/>
              <p:cNvGrpSpPr>
                <a:grpSpLocks/>
              </p:cNvGrpSpPr>
              <p:nvPr/>
            </p:nvGrpSpPr>
            <p:grpSpPr bwMode="auto">
              <a:xfrm>
                <a:off x="3671" y="1267"/>
                <a:ext cx="643" cy="510"/>
                <a:chOff x="3927" y="164"/>
                <a:chExt cx="873" cy="688"/>
              </a:xfrm>
            </p:grpSpPr>
            <p:sp>
              <p:nvSpPr>
                <p:cNvPr id="91150" name="Line 14"/>
                <p:cNvSpPr>
                  <a:spLocks noChangeShapeType="1"/>
                </p:cNvSpPr>
                <p:nvPr/>
              </p:nvSpPr>
              <p:spPr bwMode="auto">
                <a:xfrm>
                  <a:off x="4128" y="324"/>
                  <a:ext cx="672" cy="52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51" name="Line 15"/>
                <p:cNvSpPr>
                  <a:spLocks noChangeShapeType="1"/>
                </p:cNvSpPr>
                <p:nvPr/>
              </p:nvSpPr>
              <p:spPr bwMode="auto">
                <a:xfrm>
                  <a:off x="3927" y="164"/>
                  <a:ext cx="672" cy="528"/>
                </a:xfrm>
                <a:prstGeom prst="line">
                  <a:avLst/>
                </a:prstGeom>
                <a:noFill/>
                <a:ln w="28575">
                  <a:solidFill>
                    <a:srgbClr val="333399"/>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1152" name="Oval 16"/>
              <p:cNvSpPr>
                <a:spLocks noChangeArrowheads="1"/>
              </p:cNvSpPr>
              <p:nvPr/>
            </p:nvSpPr>
            <p:spPr bwMode="auto">
              <a:xfrm>
                <a:off x="3227" y="2171"/>
                <a:ext cx="1308" cy="249"/>
              </a:xfrm>
              <a:prstGeom prst="ellipse">
                <a:avLst/>
              </a:prstGeom>
              <a:solidFill>
                <a:srgbClr val="C0C0C0"/>
              </a:solidFill>
              <a:ln w="28575">
                <a:solidFill>
                  <a:srgbClr val="3333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153" name="Line 17"/>
              <p:cNvSpPr>
                <a:spLocks noChangeShapeType="1"/>
              </p:cNvSpPr>
              <p:nvPr/>
            </p:nvSpPr>
            <p:spPr bwMode="auto">
              <a:xfrm flipH="1">
                <a:off x="3333" y="1779"/>
                <a:ext cx="142" cy="57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54" name="Line 18"/>
              <p:cNvSpPr>
                <a:spLocks noChangeShapeType="1"/>
              </p:cNvSpPr>
              <p:nvPr/>
            </p:nvSpPr>
            <p:spPr bwMode="auto">
              <a:xfrm flipH="1">
                <a:off x="3404" y="1779"/>
                <a:ext cx="707" cy="188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55" name="Line 19"/>
              <p:cNvSpPr>
                <a:spLocks noChangeShapeType="1"/>
              </p:cNvSpPr>
              <p:nvPr/>
            </p:nvSpPr>
            <p:spPr bwMode="auto">
              <a:xfrm flipH="1">
                <a:off x="4217" y="1779"/>
                <a:ext cx="106" cy="60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56" name="Line 20"/>
              <p:cNvSpPr>
                <a:spLocks noChangeShapeType="1"/>
              </p:cNvSpPr>
              <p:nvPr/>
            </p:nvSpPr>
            <p:spPr bwMode="auto">
              <a:xfrm>
                <a:off x="3510" y="2242"/>
                <a:ext cx="106" cy="1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57" name="Line 21"/>
              <p:cNvSpPr>
                <a:spLocks noChangeShapeType="1"/>
              </p:cNvSpPr>
              <p:nvPr/>
            </p:nvSpPr>
            <p:spPr bwMode="auto">
              <a:xfrm>
                <a:off x="3969" y="2242"/>
                <a:ext cx="106" cy="1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58" name="Line 22"/>
              <p:cNvSpPr>
                <a:spLocks noChangeShapeType="1"/>
              </p:cNvSpPr>
              <p:nvPr/>
            </p:nvSpPr>
            <p:spPr bwMode="auto">
              <a:xfrm>
                <a:off x="3687" y="2242"/>
                <a:ext cx="106" cy="14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59" name="Line 23"/>
              <p:cNvSpPr>
                <a:spLocks noChangeShapeType="1"/>
              </p:cNvSpPr>
              <p:nvPr/>
            </p:nvSpPr>
            <p:spPr bwMode="auto">
              <a:xfrm>
                <a:off x="4217" y="2206"/>
                <a:ext cx="106" cy="14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60" name="Line 24"/>
              <p:cNvSpPr>
                <a:spLocks noChangeShapeType="1"/>
              </p:cNvSpPr>
              <p:nvPr/>
            </p:nvSpPr>
            <p:spPr bwMode="auto">
              <a:xfrm>
                <a:off x="3501" y="2278"/>
                <a:ext cx="36" cy="7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61" name="Line 25"/>
              <p:cNvSpPr>
                <a:spLocks noChangeShapeType="1"/>
              </p:cNvSpPr>
              <p:nvPr/>
            </p:nvSpPr>
            <p:spPr bwMode="auto">
              <a:xfrm>
                <a:off x="3578" y="2249"/>
                <a:ext cx="36" cy="7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62" name="Line 26"/>
              <p:cNvSpPr>
                <a:spLocks noChangeShapeType="1"/>
              </p:cNvSpPr>
              <p:nvPr/>
            </p:nvSpPr>
            <p:spPr bwMode="auto">
              <a:xfrm>
                <a:off x="3673" y="2278"/>
                <a:ext cx="36" cy="7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63" name="Line 27"/>
              <p:cNvSpPr>
                <a:spLocks noChangeShapeType="1"/>
              </p:cNvSpPr>
              <p:nvPr/>
            </p:nvSpPr>
            <p:spPr bwMode="auto">
              <a:xfrm>
                <a:off x="3757" y="2249"/>
                <a:ext cx="36" cy="7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64" name="Line 28"/>
              <p:cNvSpPr>
                <a:spLocks noChangeShapeType="1"/>
              </p:cNvSpPr>
              <p:nvPr/>
            </p:nvSpPr>
            <p:spPr bwMode="auto">
              <a:xfrm>
                <a:off x="3963" y="2284"/>
                <a:ext cx="35" cy="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65" name="Line 29"/>
              <p:cNvSpPr>
                <a:spLocks noChangeShapeType="1"/>
              </p:cNvSpPr>
              <p:nvPr/>
            </p:nvSpPr>
            <p:spPr bwMode="auto">
              <a:xfrm>
                <a:off x="4033" y="2249"/>
                <a:ext cx="36" cy="7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66" name="Line 30"/>
              <p:cNvSpPr>
                <a:spLocks noChangeShapeType="1"/>
              </p:cNvSpPr>
              <p:nvPr/>
            </p:nvSpPr>
            <p:spPr bwMode="auto">
              <a:xfrm>
                <a:off x="4217" y="2249"/>
                <a:ext cx="35" cy="7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67" name="Line 31"/>
              <p:cNvSpPr>
                <a:spLocks noChangeShapeType="1"/>
              </p:cNvSpPr>
              <p:nvPr/>
            </p:nvSpPr>
            <p:spPr bwMode="auto">
              <a:xfrm>
                <a:off x="4294" y="2226"/>
                <a:ext cx="35" cy="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83" name="Line 47"/>
              <p:cNvSpPr>
                <a:spLocks noChangeShapeType="1"/>
              </p:cNvSpPr>
              <p:nvPr/>
            </p:nvSpPr>
            <p:spPr bwMode="auto">
              <a:xfrm>
                <a:off x="3333" y="2349"/>
                <a:ext cx="71" cy="131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84" name="Line 48"/>
              <p:cNvSpPr>
                <a:spLocks noChangeShapeType="1"/>
              </p:cNvSpPr>
              <p:nvPr/>
            </p:nvSpPr>
            <p:spPr bwMode="auto">
              <a:xfrm flipH="1">
                <a:off x="3404" y="2384"/>
                <a:ext cx="813" cy="128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85" name="Line 49"/>
              <p:cNvSpPr>
                <a:spLocks noChangeShapeType="1"/>
              </p:cNvSpPr>
              <p:nvPr/>
            </p:nvSpPr>
            <p:spPr bwMode="auto">
              <a:xfrm flipV="1">
                <a:off x="3475" y="1494"/>
                <a:ext cx="282" cy="285"/>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86" name="Line 50"/>
              <p:cNvSpPr>
                <a:spLocks noChangeShapeType="1"/>
              </p:cNvSpPr>
              <p:nvPr/>
            </p:nvSpPr>
            <p:spPr bwMode="auto">
              <a:xfrm>
                <a:off x="3475" y="1779"/>
                <a:ext cx="247" cy="1"/>
              </a:xfrm>
              <a:prstGeom prst="line">
                <a:avLst/>
              </a:prstGeom>
              <a:noFill/>
              <a:ln w="19050">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87" name="Line 51"/>
              <p:cNvSpPr>
                <a:spLocks noChangeShapeType="1"/>
              </p:cNvSpPr>
              <p:nvPr/>
            </p:nvSpPr>
            <p:spPr bwMode="auto">
              <a:xfrm>
                <a:off x="3475" y="1779"/>
                <a:ext cx="565" cy="178"/>
              </a:xfrm>
              <a:prstGeom prst="line">
                <a:avLst/>
              </a:prstGeom>
              <a:noFill/>
              <a:ln w="19050">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88" name="Line 52"/>
              <p:cNvSpPr>
                <a:spLocks noChangeShapeType="1"/>
              </p:cNvSpPr>
              <p:nvPr/>
            </p:nvSpPr>
            <p:spPr bwMode="auto">
              <a:xfrm>
                <a:off x="3475" y="960"/>
                <a:ext cx="1" cy="819"/>
              </a:xfrm>
              <a:prstGeom prst="line">
                <a:avLst/>
              </a:prstGeom>
              <a:noFill/>
              <a:ln w="19050">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89" name="Line 53"/>
              <p:cNvSpPr>
                <a:spLocks noChangeShapeType="1"/>
              </p:cNvSpPr>
              <p:nvPr/>
            </p:nvSpPr>
            <p:spPr bwMode="auto">
              <a:xfrm>
                <a:off x="4139" y="960"/>
                <a:ext cx="1" cy="1353"/>
              </a:xfrm>
              <a:prstGeom prst="line">
                <a:avLst/>
              </a:prstGeom>
              <a:noFill/>
              <a:ln w="19050">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90" name="Line 54"/>
              <p:cNvSpPr>
                <a:spLocks noChangeShapeType="1"/>
              </p:cNvSpPr>
              <p:nvPr/>
            </p:nvSpPr>
            <p:spPr bwMode="auto">
              <a:xfrm>
                <a:off x="4139" y="2420"/>
                <a:ext cx="1" cy="1246"/>
              </a:xfrm>
              <a:prstGeom prst="line">
                <a:avLst/>
              </a:prstGeom>
              <a:noFill/>
              <a:ln w="19050">
                <a:solidFill>
                  <a:srgbClr val="333399"/>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91" name="Line 55"/>
              <p:cNvSpPr>
                <a:spLocks noChangeShapeType="1"/>
              </p:cNvSpPr>
              <p:nvPr/>
            </p:nvSpPr>
            <p:spPr bwMode="auto">
              <a:xfrm>
                <a:off x="3157" y="1067"/>
                <a:ext cx="318" cy="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92" name="Line 56"/>
              <p:cNvSpPr>
                <a:spLocks noChangeShapeType="1"/>
              </p:cNvSpPr>
              <p:nvPr/>
            </p:nvSpPr>
            <p:spPr bwMode="auto">
              <a:xfrm flipH="1">
                <a:off x="4146" y="1067"/>
                <a:ext cx="318" cy="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93" name="Arc 57"/>
              <p:cNvSpPr>
                <a:spLocks/>
              </p:cNvSpPr>
              <p:nvPr/>
            </p:nvSpPr>
            <p:spPr bwMode="auto">
              <a:xfrm rot="-4733113">
                <a:off x="3816" y="1343"/>
                <a:ext cx="408" cy="392"/>
              </a:xfrm>
              <a:custGeom>
                <a:avLst/>
                <a:gdLst>
                  <a:gd name="G0" fmla="+- 0 0 0"/>
                  <a:gd name="G1" fmla="+- 19974 0 0"/>
                  <a:gd name="G2" fmla="+- 21600 0 0"/>
                  <a:gd name="T0" fmla="*/ 8222 w 20647"/>
                  <a:gd name="T1" fmla="*/ 0 h 19974"/>
                  <a:gd name="T2" fmla="*/ 20647 w 20647"/>
                  <a:gd name="T3" fmla="*/ 13629 h 19974"/>
                  <a:gd name="T4" fmla="*/ 0 w 20647"/>
                  <a:gd name="T5" fmla="*/ 19974 h 19974"/>
                </a:gdLst>
                <a:ahLst/>
                <a:cxnLst>
                  <a:cxn ang="0">
                    <a:pos x="T0" y="T1"/>
                  </a:cxn>
                  <a:cxn ang="0">
                    <a:pos x="T2" y="T3"/>
                  </a:cxn>
                  <a:cxn ang="0">
                    <a:pos x="T4" y="T5"/>
                  </a:cxn>
                </a:cxnLst>
                <a:rect l="0" t="0" r="r" b="b"/>
                <a:pathLst>
                  <a:path w="20647" h="19974" fill="none" extrusionOk="0">
                    <a:moveTo>
                      <a:pt x="8221" y="0"/>
                    </a:moveTo>
                    <a:cubicBezTo>
                      <a:pt x="14192" y="2457"/>
                      <a:pt x="18750" y="7457"/>
                      <a:pt x="20647" y="13628"/>
                    </a:cubicBezTo>
                  </a:path>
                  <a:path w="20647" h="19974" stroke="0" extrusionOk="0">
                    <a:moveTo>
                      <a:pt x="8221" y="0"/>
                    </a:moveTo>
                    <a:cubicBezTo>
                      <a:pt x="14192" y="2457"/>
                      <a:pt x="18750" y="7457"/>
                      <a:pt x="20647" y="13628"/>
                    </a:cubicBezTo>
                    <a:lnTo>
                      <a:pt x="0" y="19974"/>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194" name="Arc 58"/>
              <p:cNvSpPr>
                <a:spLocks/>
              </p:cNvSpPr>
              <p:nvPr/>
            </p:nvSpPr>
            <p:spPr bwMode="auto">
              <a:xfrm rot="9577853">
                <a:off x="3967" y="1705"/>
                <a:ext cx="250" cy="390"/>
              </a:xfrm>
              <a:custGeom>
                <a:avLst/>
                <a:gdLst>
                  <a:gd name="G0" fmla="+- 0 0 0"/>
                  <a:gd name="G1" fmla="+- 19920 0 0"/>
                  <a:gd name="G2" fmla="+- 21600 0 0"/>
                  <a:gd name="T0" fmla="*/ 8353 w 15223"/>
                  <a:gd name="T1" fmla="*/ 0 h 19920"/>
                  <a:gd name="T2" fmla="*/ 15223 w 15223"/>
                  <a:gd name="T3" fmla="*/ 4596 h 19920"/>
                  <a:gd name="T4" fmla="*/ 0 w 15223"/>
                  <a:gd name="T5" fmla="*/ 19920 h 19920"/>
                </a:gdLst>
                <a:ahLst/>
                <a:cxnLst>
                  <a:cxn ang="0">
                    <a:pos x="T0" y="T1"/>
                  </a:cxn>
                  <a:cxn ang="0">
                    <a:pos x="T2" y="T3"/>
                  </a:cxn>
                  <a:cxn ang="0">
                    <a:pos x="T4" y="T5"/>
                  </a:cxn>
                </a:cxnLst>
                <a:rect l="0" t="0" r="r" b="b"/>
                <a:pathLst>
                  <a:path w="15223" h="19920" fill="none" extrusionOk="0">
                    <a:moveTo>
                      <a:pt x="8352" y="0"/>
                    </a:moveTo>
                    <a:cubicBezTo>
                      <a:pt x="10917" y="1075"/>
                      <a:pt x="13250" y="2636"/>
                      <a:pt x="15222" y="4596"/>
                    </a:cubicBezTo>
                  </a:path>
                  <a:path w="15223" h="19920" stroke="0" extrusionOk="0">
                    <a:moveTo>
                      <a:pt x="8352" y="0"/>
                    </a:moveTo>
                    <a:cubicBezTo>
                      <a:pt x="10917" y="1075"/>
                      <a:pt x="13250" y="2636"/>
                      <a:pt x="15222" y="4596"/>
                    </a:cubicBezTo>
                    <a:lnTo>
                      <a:pt x="0" y="1992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91200" name="Object 64"/>
              <p:cNvGraphicFramePr>
                <a:graphicFrameLocks noChangeAspect="1"/>
              </p:cNvGraphicFramePr>
              <p:nvPr/>
            </p:nvGraphicFramePr>
            <p:xfrm>
              <a:off x="3863" y="1104"/>
              <a:ext cx="190" cy="266"/>
            </p:xfrm>
            <a:graphic>
              <a:graphicData uri="http://schemas.openxmlformats.org/presentationml/2006/ole">
                <mc:AlternateContent xmlns:mc="http://schemas.openxmlformats.org/markup-compatibility/2006">
                  <mc:Choice xmlns:v="urn:schemas-microsoft-com:vml" Requires="v">
                    <p:oleObj spid="_x0000_s91553" name="Equation" r:id="rId9" imgW="164880" imgH="228600" progId="Equation.3">
                      <p:embed/>
                    </p:oleObj>
                  </mc:Choice>
                  <mc:Fallback>
                    <p:oleObj name="Equation" r:id="rId9" imgW="164880" imgH="228600" progId="Equation.3">
                      <p:embed/>
                      <p:pic>
                        <p:nvPicPr>
                          <p:cNvPr id="0" name="Object 6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63" y="1104"/>
                            <a:ext cx="190" cy="266"/>
                          </a:xfrm>
                          <a:prstGeom prst="rect">
                            <a:avLst/>
                          </a:prstGeom>
                          <a:solidFill>
                            <a:srgbClr val="CCE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1201" name="Object 65"/>
              <p:cNvGraphicFramePr>
                <a:graphicFrameLocks noChangeAspect="1"/>
              </p:cNvGraphicFramePr>
              <p:nvPr/>
            </p:nvGraphicFramePr>
            <p:xfrm>
              <a:off x="4416" y="1872"/>
              <a:ext cx="252" cy="288"/>
            </p:xfrm>
            <a:graphic>
              <a:graphicData uri="http://schemas.openxmlformats.org/presentationml/2006/ole">
                <mc:AlternateContent xmlns:mc="http://schemas.openxmlformats.org/markup-compatibility/2006">
                  <mc:Choice xmlns:v="urn:schemas-microsoft-com:vml" Requires="v">
                    <p:oleObj spid="_x0000_s91554" name="Equation" r:id="rId11" imgW="190440" imgH="215640" progId="Equation.3">
                      <p:embed/>
                    </p:oleObj>
                  </mc:Choice>
                  <mc:Fallback>
                    <p:oleObj name="Equation" r:id="rId11" imgW="190440" imgH="215640" progId="Equation.3">
                      <p:embed/>
                      <p:pic>
                        <p:nvPicPr>
                          <p:cNvPr id="0" name="Object 6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16" y="1872"/>
                            <a:ext cx="252" cy="288"/>
                          </a:xfrm>
                          <a:prstGeom prst="rect">
                            <a:avLst/>
                          </a:prstGeom>
                          <a:solidFill>
                            <a:srgbClr val="CCE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1202" name="Line 66"/>
              <p:cNvSpPr>
                <a:spLocks noChangeShapeType="1"/>
              </p:cNvSpPr>
              <p:nvPr/>
            </p:nvSpPr>
            <p:spPr bwMode="auto">
              <a:xfrm flipH="1">
                <a:off x="4075" y="2028"/>
                <a:ext cx="283" cy="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1206" name="Text Box 70"/>
            <p:cNvSpPr txBox="1">
              <a:spLocks noChangeArrowheads="1"/>
            </p:cNvSpPr>
            <p:nvPr/>
          </p:nvSpPr>
          <p:spPr bwMode="auto">
            <a:xfrm>
              <a:off x="7531100" y="3657600"/>
              <a:ext cx="8985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a:latin typeface="Times New Roman" panose="02020603050405020304" pitchFamily="18" charset="0"/>
                </a:rPr>
                <a:t>透镜</a:t>
              </a:r>
            </a:p>
          </p:txBody>
        </p:sp>
        <p:sp>
          <p:nvSpPr>
            <p:cNvPr id="91213" name="Text Box 77"/>
            <p:cNvSpPr txBox="1">
              <a:spLocks noChangeArrowheads="1"/>
            </p:cNvSpPr>
            <p:nvPr/>
          </p:nvSpPr>
          <p:spPr bwMode="auto">
            <a:xfrm>
              <a:off x="5676900" y="1231900"/>
              <a:ext cx="4127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i="1">
                  <a:latin typeface="Times New Roman" panose="02020603050405020304" pitchFamily="18" charset="0"/>
                </a:rPr>
                <a:t>d</a:t>
              </a:r>
            </a:p>
          </p:txBody>
        </p:sp>
      </p:grpSp>
    </p:spTree>
  </p:cSld>
  <p:clrMapOvr>
    <a:masterClrMapping/>
  </p:clrMapOvr>
  <p:transition>
    <p:strips dir="r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0" y="304800"/>
            <a:ext cx="5410200" cy="685800"/>
          </a:xfrm>
        </p:spPr>
        <p:style>
          <a:lnRef idx="2">
            <a:schemeClr val="dk1">
              <a:shade val="50000"/>
            </a:schemeClr>
          </a:lnRef>
          <a:fillRef idx="1">
            <a:schemeClr val="dk1"/>
          </a:fillRef>
          <a:effectRef idx="0">
            <a:schemeClr val="dk1"/>
          </a:effectRef>
          <a:fontRef idx="minor">
            <a:schemeClr val="lt1"/>
          </a:fontRef>
        </p:style>
        <p:txBody>
          <a:bodyPr/>
          <a:lstStyle/>
          <a:p>
            <a:pPr algn="ctr"/>
            <a:r>
              <a:rPr lang="zh-CN" altLang="en-US" sz="3600" b="1" dirty="0" smtClean="0">
                <a:ea typeface="宋体" panose="02010600030101010101" pitchFamily="2" charset="-122"/>
              </a:rPr>
              <a:t>底片成像时的透镜后</a:t>
            </a:r>
            <a:r>
              <a:rPr lang="zh-CN" altLang="en-US" sz="3600" b="1" dirty="0">
                <a:ea typeface="宋体" panose="02010600030101010101" pitchFamily="2" charset="-122"/>
              </a:rPr>
              <a:t>焦面</a:t>
            </a:r>
          </a:p>
        </p:txBody>
      </p:sp>
      <p:sp>
        <p:nvSpPr>
          <p:cNvPr id="90115" name="Rectangle 3"/>
          <p:cNvSpPr>
            <a:spLocks noGrp="1" noChangeArrowheads="1"/>
          </p:cNvSpPr>
          <p:nvPr>
            <p:ph type="body" idx="1"/>
          </p:nvPr>
        </p:nvSpPr>
        <p:spPr>
          <a:xfrm>
            <a:off x="457200" y="1524000"/>
            <a:ext cx="8229600" cy="5040313"/>
          </a:xfrm>
          <a:noFill/>
          <a:ln/>
        </p:spPr>
        <p:txBody>
          <a:bodyPr/>
          <a:lstStyle/>
          <a:p>
            <a:r>
              <a:rPr lang="zh-CN" altLang="en-US" sz="3000" b="1" dirty="0">
                <a:solidFill>
                  <a:srgbClr val="000066"/>
                </a:solidFill>
                <a:ea typeface="宋体" panose="02010600030101010101" pitchFamily="2" charset="-122"/>
              </a:rPr>
              <a:t>复杂的底片</a:t>
            </a:r>
            <a:r>
              <a:rPr lang="en-US" altLang="zh-CN" sz="3000" b="1" dirty="0">
                <a:solidFill>
                  <a:srgbClr val="000066"/>
                </a:solidFill>
                <a:ea typeface="宋体" panose="02010600030101010101" pitchFamily="2" charset="-122"/>
              </a:rPr>
              <a:t>=</a:t>
            </a:r>
            <a:r>
              <a:rPr lang="zh-CN" altLang="en-US" sz="3000" b="1" dirty="0">
                <a:solidFill>
                  <a:srgbClr val="000066"/>
                </a:solidFill>
                <a:ea typeface="宋体" panose="02010600030101010101" pitchFamily="2" charset="-122"/>
              </a:rPr>
              <a:t>许多不同方位，不同空间频率的光栅</a:t>
            </a:r>
            <a:r>
              <a:rPr lang="zh-CN" altLang="en-US" b="1" dirty="0">
                <a:solidFill>
                  <a:srgbClr val="000066"/>
                </a:solidFill>
                <a:ea typeface="宋体" panose="02010600030101010101" pitchFamily="2" charset="-122"/>
              </a:rPr>
              <a:t>；</a:t>
            </a:r>
            <a:endParaRPr lang="zh-CN" altLang="en-US" sz="3000" b="1" dirty="0">
              <a:solidFill>
                <a:srgbClr val="000066"/>
              </a:solidFill>
              <a:ea typeface="宋体" panose="02010600030101010101" pitchFamily="2" charset="-122"/>
            </a:endParaRPr>
          </a:p>
          <a:p>
            <a:r>
              <a:rPr lang="zh-CN" altLang="en-US" sz="3000" b="1" dirty="0">
                <a:solidFill>
                  <a:srgbClr val="000066"/>
                </a:solidFill>
                <a:ea typeface="宋体" panose="02010600030101010101" pitchFamily="2" charset="-122"/>
              </a:rPr>
              <a:t>平面波照明底片，被分解成沿不同方位，不同偏角的衍射光波</a:t>
            </a:r>
            <a:r>
              <a:rPr lang="zh-CN" altLang="en-US" b="1" dirty="0">
                <a:solidFill>
                  <a:srgbClr val="000066"/>
                </a:solidFill>
                <a:ea typeface="宋体" panose="02010600030101010101" pitchFamily="2" charset="-122"/>
              </a:rPr>
              <a:t>；</a:t>
            </a:r>
            <a:endParaRPr lang="zh-CN" altLang="en-US" sz="3000" b="1" dirty="0">
              <a:solidFill>
                <a:srgbClr val="000066"/>
              </a:solidFill>
              <a:ea typeface="宋体" panose="02010600030101010101" pitchFamily="2" charset="-122"/>
            </a:endParaRPr>
          </a:p>
          <a:p>
            <a:r>
              <a:rPr lang="zh-CN" altLang="en-US" sz="3000" b="1" dirty="0">
                <a:solidFill>
                  <a:srgbClr val="000066"/>
                </a:solidFill>
                <a:ea typeface="宋体" panose="02010600030101010101" pitchFamily="2" charset="-122"/>
              </a:rPr>
              <a:t>经过透镜之后，不同方位的衍射光波会聚在后焦面上不同位置</a:t>
            </a:r>
            <a:r>
              <a:rPr lang="zh-CN" altLang="en-US" b="1" dirty="0">
                <a:solidFill>
                  <a:srgbClr val="000066"/>
                </a:solidFill>
                <a:ea typeface="宋体" panose="02010600030101010101" pitchFamily="2" charset="-122"/>
              </a:rPr>
              <a:t>；</a:t>
            </a:r>
            <a:endParaRPr lang="zh-CN" altLang="en-US" sz="3000" b="1" dirty="0">
              <a:solidFill>
                <a:srgbClr val="000066"/>
              </a:solidFill>
              <a:ea typeface="宋体" panose="02010600030101010101" pitchFamily="2" charset="-122"/>
            </a:endParaRPr>
          </a:p>
          <a:p>
            <a:r>
              <a:rPr lang="zh-CN" altLang="en-US" sz="3000" b="1" dirty="0">
                <a:solidFill>
                  <a:srgbClr val="000066"/>
                </a:solidFill>
                <a:ea typeface="宋体" panose="02010600030101010101" pitchFamily="2" charset="-122"/>
              </a:rPr>
              <a:t>会聚点共同构成一个分布</a:t>
            </a:r>
            <a:r>
              <a:rPr lang="zh-CN" altLang="en-US" b="1" dirty="0">
                <a:solidFill>
                  <a:srgbClr val="000066"/>
                </a:solidFill>
                <a:ea typeface="宋体" panose="02010600030101010101" pitchFamily="2" charset="-122"/>
              </a:rPr>
              <a:t>；</a:t>
            </a:r>
            <a:endParaRPr lang="zh-CN" altLang="en-US" sz="3000" b="1" dirty="0">
              <a:solidFill>
                <a:srgbClr val="000066"/>
              </a:solidFill>
              <a:ea typeface="宋体" panose="02010600030101010101" pitchFamily="2" charset="-122"/>
            </a:endParaRPr>
          </a:p>
          <a:p>
            <a:r>
              <a:rPr lang="zh-CN" altLang="en-US" sz="3000" b="1" dirty="0">
                <a:solidFill>
                  <a:srgbClr val="000066"/>
                </a:solidFill>
                <a:ea typeface="宋体" panose="02010600030101010101" pitchFamily="2" charset="-122"/>
              </a:rPr>
              <a:t>分布上的每一点代表底片上某种方位和空间频率的光栅</a:t>
            </a:r>
            <a:r>
              <a:rPr lang="en-US" altLang="zh-CN" sz="3000" b="1" dirty="0">
                <a:solidFill>
                  <a:srgbClr val="000066"/>
                </a:solidFill>
                <a:ea typeface="宋体" panose="02010600030101010101" pitchFamily="2" charset="-122"/>
              </a:rPr>
              <a:t>---</a:t>
            </a:r>
            <a:r>
              <a:rPr lang="zh-CN" altLang="en-US" sz="3000" b="1" dirty="0">
                <a:solidFill>
                  <a:srgbClr val="000066"/>
                </a:solidFill>
                <a:ea typeface="宋体" panose="02010600030101010101" pitchFamily="2" charset="-122"/>
              </a:rPr>
              <a:t>傅立叶分析</a:t>
            </a:r>
            <a:r>
              <a:rPr lang="zh-CN" altLang="en-US" b="1" dirty="0">
                <a:solidFill>
                  <a:srgbClr val="000066"/>
                </a:solidFill>
                <a:ea typeface="宋体" panose="02010600030101010101" pitchFamily="2" charset="-122"/>
              </a:rPr>
              <a:t>。</a:t>
            </a:r>
          </a:p>
        </p:txBody>
      </p:sp>
    </p:spTree>
  </p:cSld>
  <p:clrMapOvr>
    <a:masterClrMapping/>
  </p:clrMapOvr>
  <p:transition>
    <p:strips dir="r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0" y="179169"/>
            <a:ext cx="5257799" cy="685800"/>
          </a:xfrm>
        </p:spPr>
        <p:style>
          <a:lnRef idx="2">
            <a:schemeClr val="dk1">
              <a:shade val="50000"/>
            </a:schemeClr>
          </a:lnRef>
          <a:fillRef idx="1">
            <a:schemeClr val="dk1"/>
          </a:fillRef>
          <a:effectRef idx="0">
            <a:schemeClr val="dk1"/>
          </a:effectRef>
          <a:fontRef idx="minor">
            <a:schemeClr val="lt1"/>
          </a:fontRef>
        </p:style>
        <p:txBody>
          <a:bodyPr/>
          <a:lstStyle/>
          <a:p>
            <a:pPr algn="ctr"/>
            <a:r>
              <a:rPr lang="zh-CN" altLang="en-US" sz="3600" b="1" dirty="0">
                <a:ea typeface="宋体" panose="02010600030101010101" pitchFamily="2" charset="-122"/>
              </a:rPr>
              <a:t>透镜的</a:t>
            </a:r>
            <a:r>
              <a:rPr lang="zh-CN" altLang="en-US" sz="3600" b="1" dirty="0" smtClean="0">
                <a:ea typeface="宋体" panose="02010600030101010101" pitchFamily="2" charset="-122"/>
              </a:rPr>
              <a:t>作用（定性讨论）</a:t>
            </a:r>
            <a:endParaRPr lang="zh-CN" altLang="en-US" sz="3600" b="1" dirty="0">
              <a:ea typeface="宋体" panose="02010600030101010101" pitchFamily="2" charset="-122"/>
            </a:endParaRPr>
          </a:p>
        </p:txBody>
      </p:sp>
      <p:sp>
        <p:nvSpPr>
          <p:cNvPr id="100355" name="AutoShape 3"/>
          <p:cNvSpPr>
            <a:spLocks noChangeAspect="1" noChangeArrowheads="1" noTextEdit="1"/>
          </p:cNvSpPr>
          <p:nvPr/>
        </p:nvSpPr>
        <p:spPr bwMode="gray">
          <a:xfrm flipH="1">
            <a:off x="4868863" y="3071813"/>
            <a:ext cx="909637"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0356" name="Rectangle 4"/>
          <p:cNvSpPr>
            <a:spLocks noGrp="1" noChangeArrowheads="1"/>
          </p:cNvSpPr>
          <p:nvPr>
            <p:ph type="body" sz="half" idx="1"/>
          </p:nvPr>
        </p:nvSpPr>
        <p:spPr>
          <a:xfrm>
            <a:off x="457200" y="1447800"/>
            <a:ext cx="7138988" cy="720725"/>
          </a:xfrm>
          <a:noFill/>
          <a:ln/>
        </p:spPr>
        <p:txBody>
          <a:bodyPr/>
          <a:lstStyle/>
          <a:p>
            <a:r>
              <a:rPr lang="zh-CN" altLang="en-US" sz="3000" b="1">
                <a:solidFill>
                  <a:srgbClr val="000066"/>
                </a:solidFill>
                <a:ea typeface="宋体" panose="02010600030101010101" pitchFamily="2" charset="-122"/>
              </a:rPr>
              <a:t>薄透镜的位相变换作用定性研究</a:t>
            </a:r>
          </a:p>
        </p:txBody>
      </p:sp>
      <p:sp>
        <p:nvSpPr>
          <p:cNvPr id="100358" name="Line 6"/>
          <p:cNvSpPr>
            <a:spLocks noChangeShapeType="1"/>
          </p:cNvSpPr>
          <p:nvPr/>
        </p:nvSpPr>
        <p:spPr bwMode="auto">
          <a:xfrm>
            <a:off x="304800" y="3632200"/>
            <a:ext cx="8208963" cy="0"/>
          </a:xfrm>
          <a:prstGeom prst="line">
            <a:avLst/>
          </a:prstGeom>
          <a:noFill/>
          <a:ln w="9525">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361" name="Text Box 9"/>
          <p:cNvSpPr txBox="1">
            <a:spLocks noChangeArrowheads="1"/>
          </p:cNvSpPr>
          <p:nvPr/>
        </p:nvSpPr>
        <p:spPr bwMode="auto">
          <a:xfrm>
            <a:off x="1524000" y="2895600"/>
            <a:ext cx="574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i="1">
                <a:solidFill>
                  <a:schemeClr val="tx1"/>
                </a:solidFill>
                <a:latin typeface="Arial" panose="020B0604020202020204" pitchFamily="34" charset="0"/>
              </a:rPr>
              <a:t>R1</a:t>
            </a:r>
          </a:p>
        </p:txBody>
      </p:sp>
      <p:sp>
        <p:nvSpPr>
          <p:cNvPr id="100362" name="Text Box 10"/>
          <p:cNvSpPr txBox="1">
            <a:spLocks noChangeArrowheads="1"/>
          </p:cNvSpPr>
          <p:nvPr/>
        </p:nvSpPr>
        <p:spPr bwMode="auto">
          <a:xfrm>
            <a:off x="6324600" y="2819400"/>
            <a:ext cx="574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i="1">
                <a:solidFill>
                  <a:schemeClr val="tx1"/>
                </a:solidFill>
                <a:latin typeface="Arial" panose="020B0604020202020204" pitchFamily="34" charset="0"/>
              </a:rPr>
              <a:t>R2</a:t>
            </a:r>
          </a:p>
        </p:txBody>
      </p:sp>
      <p:grpSp>
        <p:nvGrpSpPr>
          <p:cNvPr id="100369" name="Group 17"/>
          <p:cNvGrpSpPr>
            <a:grpSpLocks/>
          </p:cNvGrpSpPr>
          <p:nvPr/>
        </p:nvGrpSpPr>
        <p:grpSpPr bwMode="auto">
          <a:xfrm>
            <a:off x="381000" y="2133600"/>
            <a:ext cx="7993063" cy="3505200"/>
            <a:chOff x="204" y="1616"/>
            <a:chExt cx="5035" cy="2540"/>
          </a:xfrm>
        </p:grpSpPr>
        <p:sp>
          <p:nvSpPr>
            <p:cNvPr id="100357" name="Oval 5"/>
            <p:cNvSpPr>
              <a:spLocks noChangeArrowheads="1"/>
            </p:cNvSpPr>
            <p:nvPr/>
          </p:nvSpPr>
          <p:spPr bwMode="auto">
            <a:xfrm>
              <a:off x="2517" y="1616"/>
              <a:ext cx="227" cy="2177"/>
            </a:xfrm>
            <a:prstGeom prst="ellipse">
              <a:avLst/>
            </a:prstGeom>
            <a:solidFill>
              <a:srgbClr val="C0C0C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59" name="Line 7"/>
            <p:cNvSpPr>
              <a:spLocks noChangeShapeType="1"/>
            </p:cNvSpPr>
            <p:nvPr/>
          </p:nvSpPr>
          <p:spPr bwMode="auto">
            <a:xfrm flipV="1">
              <a:off x="204" y="2024"/>
              <a:ext cx="2540" cy="680"/>
            </a:xfrm>
            <a:prstGeom prst="line">
              <a:avLst/>
            </a:prstGeom>
            <a:noFill/>
            <a:ln w="2857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360" name="Line 8"/>
            <p:cNvSpPr>
              <a:spLocks noChangeShapeType="1"/>
            </p:cNvSpPr>
            <p:nvPr/>
          </p:nvSpPr>
          <p:spPr bwMode="auto">
            <a:xfrm>
              <a:off x="2517" y="2251"/>
              <a:ext cx="2722" cy="453"/>
            </a:xfrm>
            <a:prstGeom prst="line">
              <a:avLst/>
            </a:prstGeom>
            <a:noFill/>
            <a:ln w="28575">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363" name="Line 11"/>
            <p:cNvSpPr>
              <a:spLocks noChangeShapeType="1"/>
            </p:cNvSpPr>
            <p:nvPr/>
          </p:nvSpPr>
          <p:spPr bwMode="auto">
            <a:xfrm>
              <a:off x="2517" y="2659"/>
              <a:ext cx="0" cy="149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364" name="Line 12"/>
            <p:cNvSpPr>
              <a:spLocks noChangeShapeType="1"/>
            </p:cNvSpPr>
            <p:nvPr/>
          </p:nvSpPr>
          <p:spPr bwMode="auto">
            <a:xfrm>
              <a:off x="2744" y="2659"/>
              <a:ext cx="0" cy="149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365" name="Line 13"/>
            <p:cNvSpPr>
              <a:spLocks noChangeShapeType="1"/>
            </p:cNvSpPr>
            <p:nvPr/>
          </p:nvSpPr>
          <p:spPr bwMode="auto">
            <a:xfrm>
              <a:off x="2109" y="3974"/>
              <a:ext cx="40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366" name="Line 14"/>
            <p:cNvSpPr>
              <a:spLocks noChangeShapeType="1"/>
            </p:cNvSpPr>
            <p:nvPr/>
          </p:nvSpPr>
          <p:spPr bwMode="auto">
            <a:xfrm flipH="1">
              <a:off x="2744" y="3974"/>
              <a:ext cx="31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00367" name="Object 15"/>
            <p:cNvGraphicFramePr>
              <a:graphicFrameLocks noChangeAspect="1"/>
            </p:cNvGraphicFramePr>
            <p:nvPr/>
          </p:nvGraphicFramePr>
          <p:xfrm>
            <a:off x="2517" y="3793"/>
            <a:ext cx="242" cy="286"/>
          </p:xfrm>
          <a:graphic>
            <a:graphicData uri="http://schemas.openxmlformats.org/presentationml/2006/ole">
              <mc:AlternateContent xmlns:mc="http://schemas.openxmlformats.org/markup-compatibility/2006">
                <mc:Choice xmlns:v="urn:schemas-microsoft-com:vml" Requires="v">
                  <p:oleObj spid="_x0000_s100437" name="Equation" r:id="rId3" imgW="139680" imgH="164880" progId="Equation.DSMT4">
                    <p:embed/>
                  </p:oleObj>
                </mc:Choice>
                <mc:Fallback>
                  <p:oleObj name="Equation" r:id="rId3" imgW="139680" imgH="164880" progId="Equation.DSMT4">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7" y="3793"/>
                          <a:ext cx="242"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00368" name="Text Box 16"/>
          <p:cNvSpPr txBox="1">
            <a:spLocks noChangeArrowheads="1"/>
          </p:cNvSpPr>
          <p:nvPr/>
        </p:nvSpPr>
        <p:spPr bwMode="auto">
          <a:xfrm>
            <a:off x="1080294" y="5816108"/>
            <a:ext cx="6305550" cy="549275"/>
          </a:xfrm>
          <a:prstGeom prst="rect">
            <a:avLst/>
          </a:prstGeom>
          <a:ln/>
          <a:extLst/>
        </p:spPr>
        <p:style>
          <a:lnRef idx="1">
            <a:schemeClr val="accent1"/>
          </a:lnRef>
          <a:fillRef idx="2">
            <a:schemeClr val="accent1"/>
          </a:fillRef>
          <a:effectRef idx="1">
            <a:schemeClr val="accent1"/>
          </a:effectRef>
          <a:fontRef idx="minor">
            <a:schemeClr val="dk1"/>
          </a:fontRef>
        </p:style>
        <p:txBody>
          <a:bodyPr wrap="none">
            <a:spAutoFit/>
          </a:bodyPr>
          <a:lstStyle/>
          <a:p>
            <a:r>
              <a:rPr lang="zh-CN" altLang="en-US" b="1" dirty="0">
                <a:solidFill>
                  <a:srgbClr val="692AA2"/>
                </a:solidFill>
                <a:latin typeface="Arial" panose="020B0604020202020204" pitchFamily="34" charset="0"/>
              </a:rPr>
              <a:t>薄透镜：</a:t>
            </a:r>
            <a:r>
              <a:rPr lang="zh-CN" altLang="en-US" dirty="0">
                <a:solidFill>
                  <a:schemeClr val="tx2"/>
                </a:solidFill>
                <a:latin typeface="Arial" panose="020B0604020202020204" pitchFamily="34" charset="0"/>
              </a:rPr>
              <a:t>厚度与曲率半径相比足够小</a:t>
            </a:r>
          </a:p>
        </p:txBody>
      </p:sp>
    </p:spTree>
  </p:cSld>
  <p:clrMapOvr>
    <a:masterClrMapping/>
  </p:clrMapOvr>
  <p:transition>
    <p:strips dir="r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635375" y="1844675"/>
            <a:ext cx="5356225" cy="3678238"/>
            <a:chOff x="3635375" y="1844675"/>
            <a:chExt cx="5356225" cy="3678238"/>
          </a:xfrm>
        </p:grpSpPr>
        <p:sp>
          <p:nvSpPr>
            <p:cNvPr id="105491" name="Oval 19"/>
            <p:cNvSpPr>
              <a:spLocks noChangeArrowheads="1"/>
            </p:cNvSpPr>
            <p:nvPr/>
          </p:nvSpPr>
          <p:spPr bwMode="auto">
            <a:xfrm>
              <a:off x="5075238" y="1917700"/>
              <a:ext cx="360362" cy="3455988"/>
            </a:xfrm>
            <a:prstGeom prst="ellipse">
              <a:avLst/>
            </a:prstGeom>
            <a:solidFill>
              <a:srgbClr val="C0C0C0"/>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92" name="Line 20"/>
            <p:cNvSpPr>
              <a:spLocks noChangeShapeType="1"/>
            </p:cNvSpPr>
            <p:nvPr/>
          </p:nvSpPr>
          <p:spPr bwMode="auto">
            <a:xfrm>
              <a:off x="5060950" y="1844675"/>
              <a:ext cx="0" cy="360045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493" name="Line 21"/>
            <p:cNvSpPr>
              <a:spLocks noChangeShapeType="1"/>
            </p:cNvSpPr>
            <p:nvPr/>
          </p:nvSpPr>
          <p:spPr bwMode="auto">
            <a:xfrm>
              <a:off x="5435600" y="1844675"/>
              <a:ext cx="0" cy="360045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5494" name="Group 22"/>
            <p:cNvGrpSpPr>
              <a:grpSpLocks/>
            </p:cNvGrpSpPr>
            <p:nvPr/>
          </p:nvGrpSpPr>
          <p:grpSpPr bwMode="auto">
            <a:xfrm>
              <a:off x="3851275" y="2420938"/>
              <a:ext cx="1225550" cy="2665412"/>
              <a:chOff x="1881" y="1525"/>
              <a:chExt cx="1317" cy="1679"/>
            </a:xfrm>
          </p:grpSpPr>
          <p:sp>
            <p:nvSpPr>
              <p:cNvPr id="105495" name="Line 23"/>
              <p:cNvSpPr>
                <a:spLocks noChangeShapeType="1"/>
              </p:cNvSpPr>
              <p:nvPr/>
            </p:nvSpPr>
            <p:spPr bwMode="auto">
              <a:xfrm>
                <a:off x="1881" y="1525"/>
                <a:ext cx="131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496" name="Line 24"/>
              <p:cNvSpPr>
                <a:spLocks noChangeShapeType="1"/>
              </p:cNvSpPr>
              <p:nvPr/>
            </p:nvSpPr>
            <p:spPr bwMode="auto">
              <a:xfrm>
                <a:off x="1881" y="2296"/>
                <a:ext cx="131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497" name="Line 25"/>
              <p:cNvSpPr>
                <a:spLocks noChangeShapeType="1"/>
              </p:cNvSpPr>
              <p:nvPr/>
            </p:nvSpPr>
            <p:spPr bwMode="auto">
              <a:xfrm>
                <a:off x="1882" y="3204"/>
                <a:ext cx="131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5498" name="Oval 26"/>
            <p:cNvSpPr>
              <a:spLocks noChangeArrowheads="1"/>
            </p:cNvSpPr>
            <p:nvPr/>
          </p:nvSpPr>
          <p:spPr bwMode="auto">
            <a:xfrm>
              <a:off x="5435600" y="2225675"/>
              <a:ext cx="576263" cy="295275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99" name="Rectangle 27"/>
            <p:cNvSpPr>
              <a:spLocks noChangeArrowheads="1"/>
            </p:cNvSpPr>
            <p:nvPr/>
          </p:nvSpPr>
          <p:spPr bwMode="auto">
            <a:xfrm>
              <a:off x="5638800" y="2209800"/>
              <a:ext cx="609600" cy="33131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a:solidFill>
                  <a:schemeClr val="tx1"/>
                </a:solidFill>
                <a:latin typeface="Arial" panose="020B0604020202020204" pitchFamily="34" charset="0"/>
              </a:endParaRPr>
            </a:p>
          </p:txBody>
        </p:sp>
        <p:sp>
          <p:nvSpPr>
            <p:cNvPr id="105500" name="Line 28"/>
            <p:cNvSpPr>
              <a:spLocks noChangeShapeType="1"/>
            </p:cNvSpPr>
            <p:nvPr/>
          </p:nvSpPr>
          <p:spPr bwMode="auto">
            <a:xfrm>
              <a:off x="3635375" y="3644900"/>
              <a:ext cx="5329238" cy="0"/>
            </a:xfrm>
            <a:prstGeom prst="line">
              <a:avLst/>
            </a:prstGeom>
            <a:noFill/>
            <a:ln w="9525">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501" name="Line 29"/>
            <p:cNvSpPr>
              <a:spLocks noChangeShapeType="1"/>
            </p:cNvSpPr>
            <p:nvPr/>
          </p:nvSpPr>
          <p:spPr bwMode="auto">
            <a:xfrm>
              <a:off x="5626100" y="2298700"/>
              <a:ext cx="3365500" cy="15875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502" name="Line 30"/>
            <p:cNvSpPr>
              <a:spLocks noChangeShapeType="1"/>
            </p:cNvSpPr>
            <p:nvPr/>
          </p:nvSpPr>
          <p:spPr bwMode="auto">
            <a:xfrm flipV="1">
              <a:off x="5580063" y="3382963"/>
              <a:ext cx="3384550" cy="172878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503" name="Text Box 31"/>
            <p:cNvSpPr txBox="1">
              <a:spLocks noChangeArrowheads="1"/>
            </p:cNvSpPr>
            <p:nvPr/>
          </p:nvSpPr>
          <p:spPr bwMode="auto">
            <a:xfrm>
              <a:off x="4622800" y="1935163"/>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solidFill>
                    <a:schemeClr val="tx1"/>
                  </a:solidFill>
                  <a:latin typeface="Arial" panose="020B0604020202020204" pitchFamily="34" charset="0"/>
                </a:rPr>
                <a:t>A</a:t>
              </a:r>
            </a:p>
          </p:txBody>
        </p:sp>
        <p:sp>
          <p:nvSpPr>
            <p:cNvPr id="105504" name="Text Box 32"/>
            <p:cNvSpPr txBox="1">
              <a:spLocks noChangeArrowheads="1"/>
            </p:cNvSpPr>
            <p:nvPr/>
          </p:nvSpPr>
          <p:spPr bwMode="auto">
            <a:xfrm>
              <a:off x="4594225" y="5013325"/>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solidFill>
                    <a:schemeClr val="tx1"/>
                  </a:solidFill>
                  <a:latin typeface="Arial" panose="020B0604020202020204" pitchFamily="34" charset="0"/>
                </a:rPr>
                <a:t>C</a:t>
              </a:r>
            </a:p>
          </p:txBody>
        </p:sp>
        <p:sp>
          <p:nvSpPr>
            <p:cNvPr id="105505" name="Text Box 33"/>
            <p:cNvSpPr txBox="1">
              <a:spLocks noChangeArrowheads="1"/>
            </p:cNvSpPr>
            <p:nvPr/>
          </p:nvSpPr>
          <p:spPr bwMode="auto">
            <a:xfrm>
              <a:off x="4622800" y="3644900"/>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solidFill>
                    <a:schemeClr val="tx1"/>
                  </a:solidFill>
                  <a:latin typeface="Arial" panose="020B0604020202020204" pitchFamily="34" charset="0"/>
                </a:rPr>
                <a:t>B</a:t>
              </a:r>
            </a:p>
          </p:txBody>
        </p:sp>
        <p:sp>
          <p:nvSpPr>
            <p:cNvPr id="105506" name="Text Box 34"/>
            <p:cNvSpPr txBox="1">
              <a:spLocks noChangeArrowheads="1"/>
            </p:cNvSpPr>
            <p:nvPr/>
          </p:nvSpPr>
          <p:spPr bwMode="auto">
            <a:xfrm>
              <a:off x="5486400" y="1905000"/>
              <a:ext cx="455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solidFill>
                    <a:schemeClr val="tx1"/>
                  </a:solidFill>
                  <a:latin typeface="Arial" panose="020B0604020202020204" pitchFamily="34" charset="0"/>
                </a:rPr>
                <a:t>A‘</a:t>
              </a:r>
            </a:p>
          </p:txBody>
        </p:sp>
        <p:sp>
          <p:nvSpPr>
            <p:cNvPr id="105507" name="Text Box 35"/>
            <p:cNvSpPr txBox="1">
              <a:spLocks noChangeArrowheads="1"/>
            </p:cNvSpPr>
            <p:nvPr/>
          </p:nvSpPr>
          <p:spPr bwMode="auto">
            <a:xfrm>
              <a:off x="5430838" y="4994275"/>
              <a:ext cx="473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solidFill>
                    <a:schemeClr val="tx1"/>
                  </a:solidFill>
                  <a:latin typeface="Arial" panose="020B0604020202020204" pitchFamily="34" charset="0"/>
                </a:rPr>
                <a:t>C‘</a:t>
              </a:r>
            </a:p>
          </p:txBody>
        </p:sp>
        <p:sp>
          <p:nvSpPr>
            <p:cNvPr id="105508" name="Text Box 36"/>
            <p:cNvSpPr txBox="1">
              <a:spLocks noChangeArrowheads="1"/>
            </p:cNvSpPr>
            <p:nvPr/>
          </p:nvSpPr>
          <p:spPr bwMode="auto">
            <a:xfrm>
              <a:off x="5459413" y="3625850"/>
              <a:ext cx="455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solidFill>
                    <a:schemeClr val="tx1"/>
                  </a:solidFill>
                  <a:latin typeface="Arial" panose="020B0604020202020204" pitchFamily="34" charset="0"/>
                </a:rPr>
                <a:t>B’</a:t>
              </a:r>
            </a:p>
          </p:txBody>
        </p:sp>
        <p:sp>
          <p:nvSpPr>
            <p:cNvPr id="105509" name="Text Box 37"/>
            <p:cNvSpPr txBox="1">
              <a:spLocks noChangeArrowheads="1"/>
            </p:cNvSpPr>
            <p:nvPr/>
          </p:nvSpPr>
          <p:spPr bwMode="auto">
            <a:xfrm>
              <a:off x="8296275" y="3663950"/>
              <a:ext cx="43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solidFill>
                    <a:schemeClr val="tx1"/>
                  </a:solidFill>
                  <a:latin typeface="Arial" panose="020B0604020202020204" pitchFamily="34" charset="0"/>
                </a:rPr>
                <a:t>F’</a:t>
              </a:r>
            </a:p>
          </p:txBody>
        </p:sp>
      </p:grpSp>
      <p:sp>
        <p:nvSpPr>
          <p:cNvPr id="105510" name="Rectangle 38"/>
          <p:cNvSpPr>
            <a:spLocks noGrp="1" noChangeArrowheads="1"/>
          </p:cNvSpPr>
          <p:nvPr>
            <p:ph type="body" idx="1"/>
          </p:nvPr>
        </p:nvSpPr>
        <p:spPr>
          <a:xfrm>
            <a:off x="0" y="1905000"/>
            <a:ext cx="3711575" cy="4537075"/>
          </a:xfrm>
          <a:noFill/>
          <a:ln/>
        </p:spPr>
        <p:txBody>
          <a:bodyPr/>
          <a:lstStyle/>
          <a:p>
            <a:r>
              <a:rPr lang="zh-CN" altLang="en-US" sz="3000" b="1">
                <a:solidFill>
                  <a:srgbClr val="000066"/>
                </a:solidFill>
                <a:ea typeface="宋体" panose="02010600030101010101" pitchFamily="2" charset="-122"/>
              </a:rPr>
              <a:t>平面波同一波阵面上不同点经过的光程不同，位相增量也不同，因此经过透镜之后，造成波阵面弯曲，形成会聚球面波。</a:t>
            </a:r>
          </a:p>
          <a:p>
            <a:r>
              <a:rPr lang="zh-CN" altLang="en-US" sz="3000" b="1">
                <a:solidFill>
                  <a:srgbClr val="000066"/>
                </a:solidFill>
                <a:ea typeface="宋体" panose="02010600030101010101" pitchFamily="2" charset="-122"/>
              </a:rPr>
              <a:t>凹透镜的分析类似</a:t>
            </a:r>
          </a:p>
        </p:txBody>
      </p:sp>
      <p:sp>
        <p:nvSpPr>
          <p:cNvPr id="24" name="Rectangle 2"/>
          <p:cNvSpPr>
            <a:spLocks noGrp="1" noChangeArrowheads="1"/>
          </p:cNvSpPr>
          <p:nvPr>
            <p:ph type="title"/>
          </p:nvPr>
        </p:nvSpPr>
        <p:spPr>
          <a:xfrm>
            <a:off x="0" y="179169"/>
            <a:ext cx="5257799" cy="685800"/>
          </a:xfrm>
        </p:spPr>
        <p:style>
          <a:lnRef idx="2">
            <a:schemeClr val="dk1">
              <a:shade val="50000"/>
            </a:schemeClr>
          </a:lnRef>
          <a:fillRef idx="1">
            <a:schemeClr val="dk1"/>
          </a:fillRef>
          <a:effectRef idx="0">
            <a:schemeClr val="dk1"/>
          </a:effectRef>
          <a:fontRef idx="minor">
            <a:schemeClr val="lt1"/>
          </a:fontRef>
        </p:style>
        <p:txBody>
          <a:bodyPr/>
          <a:lstStyle/>
          <a:p>
            <a:pPr algn="ctr"/>
            <a:r>
              <a:rPr lang="zh-CN" altLang="en-US" sz="3600" b="1" dirty="0">
                <a:ea typeface="宋体" panose="02010600030101010101" pitchFamily="2" charset="-122"/>
              </a:rPr>
              <a:t>透镜的</a:t>
            </a:r>
            <a:r>
              <a:rPr lang="zh-CN" altLang="en-US" sz="3600" b="1" dirty="0" smtClean="0">
                <a:ea typeface="宋体" panose="02010600030101010101" pitchFamily="2" charset="-122"/>
              </a:rPr>
              <a:t>作用（定性讨论）</a:t>
            </a:r>
            <a:endParaRPr lang="zh-CN" altLang="en-US" sz="3600" b="1" dirty="0">
              <a:ea typeface="宋体" panose="02010600030101010101" pitchFamily="2" charset="-122"/>
            </a:endParaRPr>
          </a:p>
        </p:txBody>
      </p:sp>
    </p:spTree>
  </p:cSld>
  <p:clrMapOvr>
    <a:masterClrMapping/>
  </p:clrMapOvr>
  <p:transition>
    <p:strips dir="r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AutoShape 3"/>
          <p:cNvSpPr>
            <a:spLocks noChangeAspect="1" noChangeArrowheads="1" noTextEdit="1"/>
          </p:cNvSpPr>
          <p:nvPr/>
        </p:nvSpPr>
        <p:spPr bwMode="gray">
          <a:xfrm flipH="1">
            <a:off x="4868863" y="3071813"/>
            <a:ext cx="909637"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9332" name="Rectangle 4"/>
          <p:cNvSpPr>
            <a:spLocks noGrp="1" noChangeArrowheads="1"/>
          </p:cNvSpPr>
          <p:nvPr>
            <p:ph type="body" idx="1"/>
          </p:nvPr>
        </p:nvSpPr>
        <p:spPr>
          <a:xfrm>
            <a:off x="-6658" y="4640352"/>
            <a:ext cx="9144000" cy="2209800"/>
          </a:xfrm>
          <a:solidFill>
            <a:schemeClr val="bg1">
              <a:lumMod val="85000"/>
            </a:schemeClr>
          </a:solidFill>
          <a:ln/>
        </p:spPr>
        <p:txBody>
          <a:bodyPr/>
          <a:lstStyle/>
          <a:p>
            <a:pPr indent="360000" algn="just">
              <a:lnSpc>
                <a:spcPct val="150000"/>
              </a:lnSpc>
              <a:spcBef>
                <a:spcPts val="0"/>
              </a:spcBef>
              <a:buFont typeface="Wingdings" panose="05000000000000000000" pitchFamily="2" charset="2"/>
              <a:buNone/>
            </a:pPr>
            <a:r>
              <a:rPr lang="zh-CN" altLang="en-US" sz="3000" b="1" dirty="0" smtClean="0">
                <a:solidFill>
                  <a:schemeClr val="tx2"/>
                </a:solidFill>
                <a:ea typeface="宋体" panose="02010600030101010101" pitchFamily="2" charset="-122"/>
              </a:rPr>
              <a:t>薄透镜</a:t>
            </a:r>
            <a:r>
              <a:rPr lang="zh-CN" altLang="en-US" sz="3000" b="1" dirty="0">
                <a:solidFill>
                  <a:schemeClr val="tx2"/>
                </a:solidFill>
                <a:ea typeface="宋体" panose="02010600030101010101" pitchFamily="2" charset="-122"/>
              </a:rPr>
              <a:t>的作用相当于一个位相变换器</a:t>
            </a:r>
            <a:r>
              <a:rPr lang="zh-CN" altLang="en-US" sz="3000" b="1" dirty="0" smtClean="0">
                <a:solidFill>
                  <a:schemeClr val="tx2"/>
                </a:solidFill>
                <a:ea typeface="宋体" panose="02010600030101010101" pitchFamily="2" charset="-122"/>
              </a:rPr>
              <a:t>，光波</a:t>
            </a:r>
            <a:r>
              <a:rPr lang="zh-CN" altLang="en-US" sz="3000" b="1" dirty="0">
                <a:solidFill>
                  <a:schemeClr val="tx2"/>
                </a:solidFill>
                <a:ea typeface="宋体" panose="02010600030101010101" pitchFamily="2" charset="-122"/>
              </a:rPr>
              <a:t>经过透镜之后，由于各处位相</a:t>
            </a:r>
            <a:r>
              <a:rPr lang="zh-CN" altLang="en-US" sz="3000" b="1" dirty="0" smtClean="0">
                <a:solidFill>
                  <a:schemeClr val="tx2"/>
                </a:solidFill>
                <a:ea typeface="宋体" panose="02010600030101010101" pitchFamily="2" charset="-122"/>
              </a:rPr>
              <a:t>延迟不同</a:t>
            </a:r>
            <a:r>
              <a:rPr lang="zh-CN" altLang="en-US" sz="3000" b="1" dirty="0">
                <a:solidFill>
                  <a:schemeClr val="tx2"/>
                </a:solidFill>
                <a:ea typeface="宋体" panose="02010600030101010101" pitchFamily="2" charset="-122"/>
              </a:rPr>
              <a:t>造成波面形状的改变，进而改变</a:t>
            </a:r>
            <a:r>
              <a:rPr lang="zh-CN" altLang="en-US" sz="3000" b="1" dirty="0" smtClean="0">
                <a:solidFill>
                  <a:schemeClr val="tx2"/>
                </a:solidFill>
                <a:ea typeface="宋体" panose="02010600030101010101" pitchFamily="2" charset="-122"/>
              </a:rPr>
              <a:t>了传播</a:t>
            </a:r>
            <a:r>
              <a:rPr lang="zh-CN" altLang="en-US" sz="3000" b="1" dirty="0">
                <a:solidFill>
                  <a:schemeClr val="tx2"/>
                </a:solidFill>
                <a:ea typeface="宋体" panose="02010600030101010101" pitchFamily="2" charset="-122"/>
              </a:rPr>
              <a:t>方式。</a:t>
            </a:r>
          </a:p>
        </p:txBody>
      </p:sp>
      <p:sp>
        <p:nvSpPr>
          <p:cNvPr id="6" name="Rectangle 2"/>
          <p:cNvSpPr>
            <a:spLocks noGrp="1" noChangeArrowheads="1"/>
          </p:cNvSpPr>
          <p:nvPr>
            <p:ph type="title"/>
          </p:nvPr>
        </p:nvSpPr>
        <p:spPr>
          <a:xfrm>
            <a:off x="0" y="179169"/>
            <a:ext cx="5257799" cy="685800"/>
          </a:xfrm>
        </p:spPr>
        <p:style>
          <a:lnRef idx="2">
            <a:schemeClr val="dk1">
              <a:shade val="50000"/>
            </a:schemeClr>
          </a:lnRef>
          <a:fillRef idx="1">
            <a:schemeClr val="dk1"/>
          </a:fillRef>
          <a:effectRef idx="0">
            <a:schemeClr val="dk1"/>
          </a:effectRef>
          <a:fontRef idx="minor">
            <a:schemeClr val="lt1"/>
          </a:fontRef>
        </p:style>
        <p:txBody>
          <a:bodyPr/>
          <a:lstStyle/>
          <a:p>
            <a:pPr algn="ctr"/>
            <a:r>
              <a:rPr lang="zh-CN" altLang="en-US" sz="3600" b="1" dirty="0">
                <a:ea typeface="宋体" panose="02010600030101010101" pitchFamily="2" charset="-122"/>
              </a:rPr>
              <a:t>透镜的</a:t>
            </a:r>
            <a:r>
              <a:rPr lang="zh-CN" altLang="en-US" sz="3600" b="1" dirty="0" smtClean="0">
                <a:ea typeface="宋体" panose="02010600030101010101" pitchFamily="2" charset="-122"/>
              </a:rPr>
              <a:t>作用（定性讨论）</a:t>
            </a:r>
            <a:endParaRPr lang="zh-CN" altLang="en-US" sz="3600" b="1" dirty="0">
              <a:ea typeface="宋体" panose="02010600030101010101" pitchFamily="2" charset="-122"/>
            </a:endParaRPr>
          </a:p>
        </p:txBody>
      </p:sp>
      <p:grpSp>
        <p:nvGrpSpPr>
          <p:cNvPr id="7" name="组合 6"/>
          <p:cNvGrpSpPr/>
          <p:nvPr/>
        </p:nvGrpSpPr>
        <p:grpSpPr>
          <a:xfrm>
            <a:off x="2190750" y="955177"/>
            <a:ext cx="5356225" cy="3678238"/>
            <a:chOff x="3635375" y="1844675"/>
            <a:chExt cx="5356225" cy="3678238"/>
          </a:xfrm>
        </p:grpSpPr>
        <p:sp>
          <p:nvSpPr>
            <p:cNvPr id="8" name="Oval 19"/>
            <p:cNvSpPr>
              <a:spLocks noChangeArrowheads="1"/>
            </p:cNvSpPr>
            <p:nvPr/>
          </p:nvSpPr>
          <p:spPr bwMode="auto">
            <a:xfrm>
              <a:off x="5075238" y="1917700"/>
              <a:ext cx="360362" cy="3455988"/>
            </a:xfrm>
            <a:prstGeom prst="ellipse">
              <a:avLst/>
            </a:prstGeom>
            <a:solidFill>
              <a:srgbClr val="C0C0C0"/>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20"/>
            <p:cNvSpPr>
              <a:spLocks noChangeShapeType="1"/>
            </p:cNvSpPr>
            <p:nvPr/>
          </p:nvSpPr>
          <p:spPr bwMode="auto">
            <a:xfrm>
              <a:off x="5060950" y="1844675"/>
              <a:ext cx="0" cy="360045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21"/>
            <p:cNvSpPr>
              <a:spLocks noChangeShapeType="1"/>
            </p:cNvSpPr>
            <p:nvPr/>
          </p:nvSpPr>
          <p:spPr bwMode="auto">
            <a:xfrm>
              <a:off x="5435600" y="1844675"/>
              <a:ext cx="0" cy="360045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 name="Group 22"/>
            <p:cNvGrpSpPr>
              <a:grpSpLocks/>
            </p:cNvGrpSpPr>
            <p:nvPr/>
          </p:nvGrpSpPr>
          <p:grpSpPr bwMode="auto">
            <a:xfrm>
              <a:off x="3851275" y="2420938"/>
              <a:ext cx="1225550" cy="2665412"/>
              <a:chOff x="1881" y="1525"/>
              <a:chExt cx="1317" cy="1679"/>
            </a:xfrm>
          </p:grpSpPr>
          <p:sp>
            <p:nvSpPr>
              <p:cNvPr id="24" name="Line 23"/>
              <p:cNvSpPr>
                <a:spLocks noChangeShapeType="1"/>
              </p:cNvSpPr>
              <p:nvPr/>
            </p:nvSpPr>
            <p:spPr bwMode="auto">
              <a:xfrm>
                <a:off x="1881" y="1525"/>
                <a:ext cx="131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24"/>
              <p:cNvSpPr>
                <a:spLocks noChangeShapeType="1"/>
              </p:cNvSpPr>
              <p:nvPr/>
            </p:nvSpPr>
            <p:spPr bwMode="auto">
              <a:xfrm>
                <a:off x="1881" y="2296"/>
                <a:ext cx="131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Line 25"/>
              <p:cNvSpPr>
                <a:spLocks noChangeShapeType="1"/>
              </p:cNvSpPr>
              <p:nvPr/>
            </p:nvSpPr>
            <p:spPr bwMode="auto">
              <a:xfrm>
                <a:off x="1882" y="3204"/>
                <a:ext cx="131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2" name="Oval 26"/>
            <p:cNvSpPr>
              <a:spLocks noChangeArrowheads="1"/>
            </p:cNvSpPr>
            <p:nvPr/>
          </p:nvSpPr>
          <p:spPr bwMode="auto">
            <a:xfrm>
              <a:off x="5435600" y="2225675"/>
              <a:ext cx="576263" cy="295275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Rectangle 27"/>
            <p:cNvSpPr>
              <a:spLocks noChangeArrowheads="1"/>
            </p:cNvSpPr>
            <p:nvPr/>
          </p:nvSpPr>
          <p:spPr bwMode="auto">
            <a:xfrm>
              <a:off x="5638800" y="2209800"/>
              <a:ext cx="609600" cy="33131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800">
                <a:solidFill>
                  <a:schemeClr val="tx1"/>
                </a:solidFill>
                <a:latin typeface="Arial" panose="020B0604020202020204" pitchFamily="34" charset="0"/>
              </a:endParaRPr>
            </a:p>
          </p:txBody>
        </p:sp>
        <p:sp>
          <p:nvSpPr>
            <p:cNvPr id="14" name="Line 28"/>
            <p:cNvSpPr>
              <a:spLocks noChangeShapeType="1"/>
            </p:cNvSpPr>
            <p:nvPr/>
          </p:nvSpPr>
          <p:spPr bwMode="auto">
            <a:xfrm>
              <a:off x="3635375" y="3644900"/>
              <a:ext cx="5329238" cy="0"/>
            </a:xfrm>
            <a:prstGeom prst="line">
              <a:avLst/>
            </a:prstGeom>
            <a:noFill/>
            <a:ln w="9525">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29"/>
            <p:cNvSpPr>
              <a:spLocks noChangeShapeType="1"/>
            </p:cNvSpPr>
            <p:nvPr/>
          </p:nvSpPr>
          <p:spPr bwMode="auto">
            <a:xfrm>
              <a:off x="5626100" y="2298700"/>
              <a:ext cx="3365500" cy="15875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30"/>
            <p:cNvSpPr>
              <a:spLocks noChangeShapeType="1"/>
            </p:cNvSpPr>
            <p:nvPr/>
          </p:nvSpPr>
          <p:spPr bwMode="auto">
            <a:xfrm flipV="1">
              <a:off x="5580063" y="3382963"/>
              <a:ext cx="3384550" cy="172878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Text Box 31"/>
            <p:cNvSpPr txBox="1">
              <a:spLocks noChangeArrowheads="1"/>
            </p:cNvSpPr>
            <p:nvPr/>
          </p:nvSpPr>
          <p:spPr bwMode="auto">
            <a:xfrm>
              <a:off x="4622800" y="1935163"/>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solidFill>
                    <a:schemeClr val="tx1"/>
                  </a:solidFill>
                  <a:latin typeface="Arial" panose="020B0604020202020204" pitchFamily="34" charset="0"/>
                </a:rPr>
                <a:t>A</a:t>
              </a:r>
            </a:p>
          </p:txBody>
        </p:sp>
        <p:sp>
          <p:nvSpPr>
            <p:cNvPr id="18" name="Text Box 32"/>
            <p:cNvSpPr txBox="1">
              <a:spLocks noChangeArrowheads="1"/>
            </p:cNvSpPr>
            <p:nvPr/>
          </p:nvSpPr>
          <p:spPr bwMode="auto">
            <a:xfrm>
              <a:off x="4594225" y="5013325"/>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solidFill>
                    <a:schemeClr val="tx1"/>
                  </a:solidFill>
                  <a:latin typeface="Arial" panose="020B0604020202020204" pitchFamily="34" charset="0"/>
                </a:rPr>
                <a:t>C</a:t>
              </a:r>
            </a:p>
          </p:txBody>
        </p:sp>
        <p:sp>
          <p:nvSpPr>
            <p:cNvPr id="19" name="Text Box 33"/>
            <p:cNvSpPr txBox="1">
              <a:spLocks noChangeArrowheads="1"/>
            </p:cNvSpPr>
            <p:nvPr/>
          </p:nvSpPr>
          <p:spPr bwMode="auto">
            <a:xfrm>
              <a:off x="4622800" y="3644900"/>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solidFill>
                    <a:schemeClr val="tx1"/>
                  </a:solidFill>
                  <a:latin typeface="Arial" panose="020B0604020202020204" pitchFamily="34" charset="0"/>
                </a:rPr>
                <a:t>B</a:t>
              </a:r>
            </a:p>
          </p:txBody>
        </p:sp>
        <p:sp>
          <p:nvSpPr>
            <p:cNvPr id="20" name="Text Box 34"/>
            <p:cNvSpPr txBox="1">
              <a:spLocks noChangeArrowheads="1"/>
            </p:cNvSpPr>
            <p:nvPr/>
          </p:nvSpPr>
          <p:spPr bwMode="auto">
            <a:xfrm>
              <a:off x="5486400" y="1905000"/>
              <a:ext cx="4491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dirty="0" smtClean="0">
                  <a:solidFill>
                    <a:schemeClr val="tx1"/>
                  </a:solidFill>
                  <a:latin typeface="Arial" panose="020B0604020202020204" pitchFamily="34" charset="0"/>
                </a:rPr>
                <a:t>A’</a:t>
              </a:r>
              <a:endParaRPr lang="en-US" altLang="zh-CN" sz="2400" dirty="0">
                <a:solidFill>
                  <a:schemeClr val="tx1"/>
                </a:solidFill>
                <a:latin typeface="Arial" panose="020B0604020202020204" pitchFamily="34" charset="0"/>
              </a:endParaRPr>
            </a:p>
          </p:txBody>
        </p:sp>
        <p:sp>
          <p:nvSpPr>
            <p:cNvPr id="21" name="Text Box 35"/>
            <p:cNvSpPr txBox="1">
              <a:spLocks noChangeArrowheads="1"/>
            </p:cNvSpPr>
            <p:nvPr/>
          </p:nvSpPr>
          <p:spPr bwMode="auto">
            <a:xfrm>
              <a:off x="5430838" y="4994275"/>
              <a:ext cx="4764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dirty="0" smtClean="0">
                  <a:solidFill>
                    <a:schemeClr val="tx1"/>
                  </a:solidFill>
                  <a:latin typeface="Arial" panose="020B0604020202020204" pitchFamily="34" charset="0"/>
                </a:rPr>
                <a:t>C’</a:t>
              </a:r>
              <a:endParaRPr lang="en-US" altLang="zh-CN" sz="2400" dirty="0">
                <a:solidFill>
                  <a:schemeClr val="tx1"/>
                </a:solidFill>
                <a:latin typeface="Arial" panose="020B0604020202020204" pitchFamily="34" charset="0"/>
              </a:endParaRPr>
            </a:p>
          </p:txBody>
        </p:sp>
        <p:sp>
          <p:nvSpPr>
            <p:cNvPr id="22" name="Text Box 36"/>
            <p:cNvSpPr txBox="1">
              <a:spLocks noChangeArrowheads="1"/>
            </p:cNvSpPr>
            <p:nvPr/>
          </p:nvSpPr>
          <p:spPr bwMode="auto">
            <a:xfrm>
              <a:off x="5459413" y="3625850"/>
              <a:ext cx="455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solidFill>
                    <a:schemeClr val="tx1"/>
                  </a:solidFill>
                  <a:latin typeface="Arial" panose="020B0604020202020204" pitchFamily="34" charset="0"/>
                </a:rPr>
                <a:t>B’</a:t>
              </a:r>
            </a:p>
          </p:txBody>
        </p:sp>
        <p:sp>
          <p:nvSpPr>
            <p:cNvPr id="23" name="Text Box 37"/>
            <p:cNvSpPr txBox="1">
              <a:spLocks noChangeArrowheads="1"/>
            </p:cNvSpPr>
            <p:nvPr/>
          </p:nvSpPr>
          <p:spPr bwMode="auto">
            <a:xfrm>
              <a:off x="8296275" y="3663950"/>
              <a:ext cx="43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solidFill>
                    <a:schemeClr val="tx1"/>
                  </a:solidFill>
                  <a:latin typeface="Arial" panose="020B0604020202020204" pitchFamily="34" charset="0"/>
                </a:rPr>
                <a:t>F’</a:t>
              </a:r>
            </a:p>
          </p:txBody>
        </p:sp>
      </p:grpSp>
    </p:spTree>
  </p:cSld>
  <p:clrMapOvr>
    <a:masterClrMapping/>
  </p:clrMapOvr>
  <p:transition>
    <p:strips dir="rd"/>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81000"/>
            <a:ext cx="3919537" cy="685800"/>
          </a:xfrm>
        </p:spPr>
        <p:style>
          <a:lnRef idx="2">
            <a:schemeClr val="dk1">
              <a:shade val="50000"/>
            </a:schemeClr>
          </a:lnRef>
          <a:fillRef idx="1">
            <a:schemeClr val="dk1"/>
          </a:fillRef>
          <a:effectRef idx="0">
            <a:schemeClr val="dk1"/>
          </a:effectRef>
          <a:fontRef idx="minor">
            <a:schemeClr val="lt1"/>
          </a:fontRef>
        </p:style>
        <p:txBody>
          <a:bodyPr/>
          <a:lstStyle/>
          <a:p>
            <a:r>
              <a:rPr lang="zh-CN" altLang="en-US" dirty="0" smtClean="0"/>
              <a:t>定态光波的复数表示</a:t>
            </a:r>
            <a:endParaRPr lang="zh-CN" altLang="en-US" dirty="0"/>
          </a:p>
        </p:txBody>
      </p:sp>
      <p:sp>
        <p:nvSpPr>
          <p:cNvPr id="3" name="内容占位符 2"/>
          <p:cNvSpPr>
            <a:spLocks noGrp="1"/>
          </p:cNvSpPr>
          <p:nvPr>
            <p:ph idx="1"/>
          </p:nvPr>
        </p:nvSpPr>
        <p:spPr>
          <a:xfrm>
            <a:off x="838200" y="1524000"/>
            <a:ext cx="8077200" cy="4800600"/>
          </a:xfrm>
        </p:spPr>
        <p:txBody>
          <a:bodyPr/>
          <a:lstStyle/>
          <a:p>
            <a:pPr marL="0" indent="0">
              <a:buNone/>
            </a:pPr>
            <a:r>
              <a:rPr lang="zh-CN" altLang="en-US" b="1" dirty="0" smtClean="0">
                <a:solidFill>
                  <a:srgbClr val="FF0000"/>
                </a:solidFill>
              </a:rPr>
              <a:t>定态光波</a:t>
            </a:r>
            <a:r>
              <a:rPr lang="zh-CN" altLang="en-US" dirty="0" smtClean="0"/>
              <a:t>的波函数（标量）</a:t>
            </a:r>
            <a:endParaRPr lang="en-US" altLang="zh-CN" dirty="0" smtClean="0"/>
          </a:p>
          <a:p>
            <a:endParaRPr lang="en-US" altLang="zh-CN" dirty="0"/>
          </a:p>
          <a:p>
            <a:endParaRPr lang="en-US" altLang="zh-CN" dirty="0" smtClean="0"/>
          </a:p>
          <a:p>
            <a:endParaRPr lang="en-US" altLang="zh-CN" dirty="0"/>
          </a:p>
          <a:p>
            <a:pPr marL="0" indent="0">
              <a:buNone/>
            </a:pPr>
            <a:endParaRPr lang="en-US" altLang="zh-CN" dirty="0" smtClean="0"/>
          </a:p>
          <a:p>
            <a:pPr marL="0" indent="0">
              <a:buNone/>
            </a:pPr>
            <a:r>
              <a:rPr lang="zh-CN" altLang="en-US" dirty="0" smtClean="0">
                <a:solidFill>
                  <a:srgbClr val="7030A0"/>
                </a:solidFill>
                <a:latin typeface="隶书" panose="02010509060101010101" pitchFamily="49" charset="-122"/>
                <a:ea typeface="隶书" panose="02010509060101010101" pitchFamily="49" charset="-122"/>
              </a:rPr>
              <a:t>平面</a:t>
            </a:r>
            <a:r>
              <a:rPr lang="zh-CN" altLang="en-US" dirty="0">
                <a:solidFill>
                  <a:srgbClr val="7030A0"/>
                </a:solidFill>
                <a:latin typeface="隶书" panose="02010509060101010101" pitchFamily="49" charset="-122"/>
                <a:ea typeface="隶书" panose="02010509060101010101" pitchFamily="49" charset="-122"/>
              </a:rPr>
              <a:t>简谐</a:t>
            </a:r>
            <a:r>
              <a:rPr lang="zh-CN" altLang="en-US" dirty="0" smtClean="0">
                <a:solidFill>
                  <a:srgbClr val="7030A0"/>
                </a:solidFill>
                <a:latin typeface="隶书" panose="02010509060101010101" pitchFamily="49" charset="-122"/>
                <a:ea typeface="隶书" panose="02010509060101010101" pitchFamily="49" charset="-122"/>
              </a:rPr>
              <a:t>波：</a:t>
            </a:r>
            <a:endParaRPr lang="en-US" altLang="zh-CN" dirty="0" smtClean="0">
              <a:solidFill>
                <a:srgbClr val="7030A0"/>
              </a:solidFill>
              <a:latin typeface="隶书" panose="02010509060101010101" pitchFamily="49" charset="-122"/>
              <a:ea typeface="隶书" panose="02010509060101010101" pitchFamily="49" charset="-122"/>
            </a:endParaRPr>
          </a:p>
          <a:p>
            <a:pPr marL="0" indent="0">
              <a:buNone/>
            </a:pPr>
            <a:r>
              <a:rPr lang="zh-CN" altLang="en-US" dirty="0" smtClean="0">
                <a:solidFill>
                  <a:srgbClr val="7030A0"/>
                </a:solidFill>
                <a:latin typeface="隶书" panose="02010509060101010101" pitchFamily="49" charset="-122"/>
                <a:ea typeface="隶书" panose="02010509060101010101" pitchFamily="49" charset="-122"/>
              </a:rPr>
              <a:t>球面</a:t>
            </a:r>
            <a:r>
              <a:rPr lang="zh-CN" altLang="en-US" dirty="0">
                <a:solidFill>
                  <a:srgbClr val="7030A0"/>
                </a:solidFill>
                <a:latin typeface="隶书" panose="02010509060101010101" pitchFamily="49" charset="-122"/>
                <a:ea typeface="隶书" panose="02010509060101010101" pitchFamily="49" charset="-122"/>
              </a:rPr>
              <a:t>简谐</a:t>
            </a:r>
            <a:r>
              <a:rPr lang="zh-CN" altLang="en-US" dirty="0" smtClean="0">
                <a:solidFill>
                  <a:srgbClr val="7030A0"/>
                </a:solidFill>
                <a:latin typeface="隶书" panose="02010509060101010101" pitchFamily="49" charset="-122"/>
                <a:ea typeface="隶书" panose="02010509060101010101" pitchFamily="49" charset="-122"/>
              </a:rPr>
              <a:t>波：</a:t>
            </a:r>
            <a:endParaRPr lang="en-US" altLang="zh-CN" dirty="0" smtClean="0">
              <a:solidFill>
                <a:srgbClr val="7030A0"/>
              </a:solidFill>
              <a:latin typeface="隶书" panose="02010509060101010101" pitchFamily="49" charset="-122"/>
              <a:ea typeface="隶书" panose="02010509060101010101" pitchFamily="49" charset="-122"/>
            </a:endParaRPr>
          </a:p>
          <a:p>
            <a:pPr marL="0" indent="0">
              <a:buNone/>
            </a:pPr>
            <a:endParaRPr lang="en-US" altLang="zh-CN" dirty="0" smtClean="0">
              <a:solidFill>
                <a:srgbClr val="7030A0"/>
              </a:solidFill>
              <a:latin typeface="隶书" panose="02010509060101010101" pitchFamily="49" charset="-122"/>
              <a:ea typeface="隶书" panose="02010509060101010101" pitchFamily="49" charset="-122"/>
            </a:endParaRPr>
          </a:p>
          <a:p>
            <a:pPr marL="0" indent="0">
              <a:buNone/>
            </a:pPr>
            <a:r>
              <a:rPr lang="zh-CN" altLang="en-US" dirty="0" smtClean="0">
                <a:solidFill>
                  <a:srgbClr val="FF0000"/>
                </a:solidFill>
                <a:latin typeface="隶书" panose="02010509060101010101" pitchFamily="49" charset="-122"/>
                <a:ea typeface="隶书" panose="02010509060101010101" pitchFamily="49" charset="-122"/>
              </a:rPr>
              <a:t>波前：与接收平面直接打交道的光场。</a:t>
            </a:r>
            <a:endParaRPr lang="en-US" altLang="zh-CN" dirty="0">
              <a:solidFill>
                <a:srgbClr val="FF0000"/>
              </a:solidFill>
              <a:latin typeface="隶书" panose="02010509060101010101" pitchFamily="49" charset="-122"/>
              <a:ea typeface="隶书" panose="02010509060101010101" pitchFamily="49" charset="-122"/>
            </a:endParaRPr>
          </a:p>
          <a:p>
            <a:pPr marL="0" indent="0">
              <a:buNone/>
            </a:pPr>
            <a:r>
              <a:rPr lang="en-US" altLang="zh-CN" dirty="0" smtClean="0"/>
              <a:t>   </a:t>
            </a:r>
            <a:endParaRPr lang="zh-CN" altLang="en-US" dirty="0"/>
          </a:p>
        </p:txBody>
      </p:sp>
      <p:pic>
        <p:nvPicPr>
          <p:cNvPr id="7" name="图片 6"/>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438399" y="2438400"/>
            <a:ext cx="3891291" cy="304800"/>
          </a:xfrm>
          <a:prstGeom prst="rect">
            <a:avLst/>
          </a:prstGeom>
        </p:spPr>
      </p:pic>
      <p:sp>
        <p:nvSpPr>
          <p:cNvPr id="10" name="上下箭头 9"/>
          <p:cNvSpPr/>
          <p:nvPr/>
        </p:nvSpPr>
        <p:spPr bwMode="auto">
          <a:xfrm>
            <a:off x="4079334" y="2791326"/>
            <a:ext cx="146858" cy="304800"/>
          </a:xfrm>
          <a:prstGeom prst="up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3000" b="0" i="0" u="none" strike="noStrike" cap="none" normalizeH="0" baseline="0" smtClean="0">
              <a:ln>
                <a:noFill/>
              </a:ln>
              <a:solidFill>
                <a:srgbClr val="000066"/>
              </a:solidFill>
              <a:effectLst/>
              <a:latin typeface="Verdana" panose="020B0604030504040204" pitchFamily="34" charset="0"/>
              <a:ea typeface="宋体" panose="02010600030101010101" pitchFamily="2" charset="-122"/>
            </a:endParaRPr>
          </a:p>
        </p:txBody>
      </p:sp>
      <p:pic>
        <p:nvPicPr>
          <p:cNvPr id="15" name="图片 14"/>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438400" y="3178233"/>
            <a:ext cx="3510351" cy="349134"/>
          </a:xfrm>
          <a:prstGeom prst="rect">
            <a:avLst/>
          </a:prstGeom>
        </p:spPr>
      </p:pic>
      <p:pic>
        <p:nvPicPr>
          <p:cNvPr id="4" name="图片 3"/>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3208712" y="4267200"/>
            <a:ext cx="2981664" cy="336203"/>
          </a:xfrm>
          <a:prstGeom prst="rect">
            <a:avLst/>
          </a:prstGeom>
        </p:spPr>
      </p:pic>
      <p:pic>
        <p:nvPicPr>
          <p:cNvPr id="5" name="图片 4"/>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3208712" y="4800602"/>
            <a:ext cx="2999464" cy="365759"/>
          </a:xfrm>
          <a:prstGeom prst="rect">
            <a:avLst/>
          </a:prstGeom>
        </p:spPr>
      </p:pic>
    </p:spTree>
    <p:extLst>
      <p:ext uri="{BB962C8B-B14F-4D97-AF65-F5344CB8AC3E}">
        <p14:creationId xmlns:p14="http://schemas.microsoft.com/office/powerpoint/2010/main" val="936051473"/>
      </p:ext>
    </p:extLst>
  </p:cSld>
  <p:clrMapOvr>
    <a:masterClrMapping/>
  </p:clrMapOvr>
  <p:transition>
    <p:strips dir="r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98" y="222603"/>
            <a:ext cx="1176337" cy="685800"/>
          </a:xfrm>
        </p:spPr>
        <p:style>
          <a:lnRef idx="2">
            <a:schemeClr val="dk1">
              <a:shade val="50000"/>
            </a:schemeClr>
          </a:lnRef>
          <a:fillRef idx="1">
            <a:schemeClr val="dk1"/>
          </a:fillRef>
          <a:effectRef idx="0">
            <a:schemeClr val="dk1"/>
          </a:effectRef>
          <a:fontRef idx="minor">
            <a:schemeClr val="lt1"/>
          </a:fontRef>
        </p:style>
        <p:txBody>
          <a:bodyPr/>
          <a:lstStyle/>
          <a:p>
            <a:pPr algn="ctr"/>
            <a:r>
              <a:rPr lang="zh-CN" altLang="en-US" dirty="0"/>
              <a:t>衍射</a:t>
            </a:r>
          </a:p>
        </p:txBody>
      </p:sp>
      <p:pic>
        <p:nvPicPr>
          <p:cNvPr id="4" name="内容占位符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6137" t="33333" r="12916" b="34921"/>
          <a:stretch/>
        </p:blipFill>
        <p:spPr>
          <a:xfrm>
            <a:off x="1168939" y="1775207"/>
            <a:ext cx="3505200" cy="2788360"/>
          </a:xfrm>
        </p:spPr>
      </p:pic>
      <p:sp>
        <p:nvSpPr>
          <p:cNvPr id="5" name="文本框 4"/>
          <p:cNvSpPr txBox="1"/>
          <p:nvPr/>
        </p:nvSpPr>
        <p:spPr>
          <a:xfrm>
            <a:off x="380999" y="1035510"/>
            <a:ext cx="2108269" cy="553998"/>
          </a:xfrm>
          <a:prstGeom prst="rect">
            <a:avLst/>
          </a:prstGeom>
          <a:noFill/>
        </p:spPr>
        <p:txBody>
          <a:bodyPr wrap="none" rtlCol="0">
            <a:spAutoFit/>
          </a:bodyPr>
          <a:lstStyle/>
          <a:p>
            <a:r>
              <a:rPr lang="zh-CN" altLang="en-US" dirty="0" smtClean="0"/>
              <a:t>三个波前：</a:t>
            </a:r>
            <a:endParaRPr lang="zh-CN" altLang="en-US" dirty="0"/>
          </a:p>
        </p:txBody>
      </p:sp>
      <mc:AlternateContent xmlns:mc="http://schemas.openxmlformats.org/markup-compatibility/2006" xmlns:a14="http://schemas.microsoft.com/office/drawing/2010/main">
        <mc:Choice Requires="a14">
          <p:sp>
            <p:nvSpPr>
              <p:cNvPr id="9" name="文本框 8"/>
              <p:cNvSpPr txBox="1"/>
              <p:nvPr/>
            </p:nvSpPr>
            <p:spPr>
              <a:xfrm>
                <a:off x="5223651" y="2303803"/>
                <a:ext cx="304800" cy="4732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𝑈</m:t>
                              </m:r>
                            </m:e>
                          </m:acc>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5223651" y="2303803"/>
                <a:ext cx="304800" cy="473206"/>
              </a:xfrm>
              <a:prstGeom prst="rect">
                <a:avLst/>
              </a:prstGeom>
              <a:blipFill rotWithShape="0">
                <a:blip r:embed="rId3"/>
                <a:stretch>
                  <a:fillRect r="-24000"/>
                </a:stretch>
              </a:blipFill>
            </p:spPr>
            <p:txBody>
              <a:bodyPr/>
              <a:lstStyle/>
              <a:p>
                <a:r>
                  <a:rPr lang="zh-CN" altLang="en-US">
                    <a:noFill/>
                  </a:rPr>
                  <a:t> </a:t>
                </a:r>
              </a:p>
            </p:txBody>
          </p:sp>
        </mc:Fallback>
      </mc:AlternateContent>
      <p:sp>
        <p:nvSpPr>
          <p:cNvPr id="10" name="文本框 9"/>
          <p:cNvSpPr txBox="1"/>
          <p:nvPr/>
        </p:nvSpPr>
        <p:spPr>
          <a:xfrm>
            <a:off x="5757051" y="2301924"/>
            <a:ext cx="1513556" cy="553998"/>
          </a:xfrm>
          <a:prstGeom prst="rect">
            <a:avLst/>
          </a:prstGeom>
          <a:noFill/>
        </p:spPr>
        <p:txBody>
          <a:bodyPr wrap="none" rtlCol="0">
            <a:spAutoFit/>
          </a:bodyPr>
          <a:lstStyle/>
          <a:p>
            <a:r>
              <a:rPr lang="en-US" altLang="zh-CN" dirty="0" smtClean="0"/>
              <a:t>:</a:t>
            </a:r>
            <a:r>
              <a:rPr lang="zh-CN" altLang="en-US" dirty="0" smtClean="0"/>
              <a:t>入射场</a:t>
            </a:r>
            <a:endParaRPr lang="zh-CN" altLang="en-US" dirty="0"/>
          </a:p>
        </p:txBody>
      </p:sp>
      <mc:AlternateContent xmlns:mc="http://schemas.openxmlformats.org/markup-compatibility/2006" xmlns:a14="http://schemas.microsoft.com/office/drawing/2010/main">
        <mc:Choice Requires="a14">
          <p:sp>
            <p:nvSpPr>
              <p:cNvPr id="11" name="文本框 10"/>
              <p:cNvSpPr txBox="1"/>
              <p:nvPr/>
            </p:nvSpPr>
            <p:spPr>
              <a:xfrm>
                <a:off x="5223651" y="2932784"/>
                <a:ext cx="304800" cy="4732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𝑈</m:t>
                              </m:r>
                            </m:e>
                          </m:acc>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5223651" y="2932784"/>
                <a:ext cx="304800" cy="473206"/>
              </a:xfrm>
              <a:prstGeom prst="rect">
                <a:avLst/>
              </a:prstGeom>
              <a:blipFill rotWithShape="0">
                <a:blip r:embed="rId4"/>
                <a:stretch>
                  <a:fillRect r="-24000"/>
                </a:stretch>
              </a:blipFill>
            </p:spPr>
            <p:txBody>
              <a:bodyPr/>
              <a:lstStyle/>
              <a:p>
                <a:r>
                  <a:rPr lang="zh-CN" altLang="en-US">
                    <a:noFill/>
                  </a:rPr>
                  <a:t> </a:t>
                </a:r>
              </a:p>
            </p:txBody>
          </p:sp>
        </mc:Fallback>
      </mc:AlternateContent>
      <p:sp>
        <p:nvSpPr>
          <p:cNvPr id="12" name="文本框 11"/>
          <p:cNvSpPr txBox="1"/>
          <p:nvPr/>
        </p:nvSpPr>
        <p:spPr>
          <a:xfrm>
            <a:off x="5757051" y="2930905"/>
            <a:ext cx="1513556" cy="553998"/>
          </a:xfrm>
          <a:prstGeom prst="rect">
            <a:avLst/>
          </a:prstGeom>
          <a:noFill/>
        </p:spPr>
        <p:txBody>
          <a:bodyPr wrap="none" rtlCol="0">
            <a:spAutoFit/>
          </a:bodyPr>
          <a:lstStyle/>
          <a:p>
            <a:r>
              <a:rPr lang="en-US" altLang="zh-CN" dirty="0" smtClean="0"/>
              <a:t>:</a:t>
            </a:r>
            <a:r>
              <a:rPr lang="zh-CN" altLang="en-US" dirty="0"/>
              <a:t>出</a:t>
            </a:r>
            <a:r>
              <a:rPr lang="zh-CN" altLang="en-US" dirty="0" smtClean="0"/>
              <a:t>射场</a:t>
            </a:r>
            <a:endParaRPr lang="zh-CN" altLang="en-US" dirty="0"/>
          </a:p>
        </p:txBody>
      </p:sp>
      <p:sp>
        <p:nvSpPr>
          <p:cNvPr id="13" name="文本框 12"/>
          <p:cNvSpPr txBox="1"/>
          <p:nvPr/>
        </p:nvSpPr>
        <p:spPr>
          <a:xfrm>
            <a:off x="5223651" y="3523665"/>
            <a:ext cx="304800" cy="473206"/>
          </a:xfrm>
          <a:prstGeom prst="rect">
            <a:avLst/>
          </a:prstGeom>
          <a:noFill/>
        </p:spPr>
        <p:txBody>
          <a:bodyPr wrap="square" lIns="0" tIns="0" rIns="0" bIns="0" rtlCol="0">
            <a:spAutoFit/>
          </a:bodyPr>
          <a:lstStyle/>
          <a:p>
            <a:endParaRPr lang="zh-CN" altLang="en-US" dirty="0"/>
          </a:p>
        </p:txBody>
      </p:sp>
      <mc:AlternateContent xmlns:mc="http://schemas.openxmlformats.org/markup-compatibility/2006" xmlns:a14="http://schemas.microsoft.com/office/drawing/2010/main">
        <mc:Choice Requires="a14">
          <p:sp>
            <p:nvSpPr>
              <p:cNvPr id="14" name="文本框 13"/>
              <p:cNvSpPr txBox="1"/>
              <p:nvPr/>
            </p:nvSpPr>
            <p:spPr>
              <a:xfrm>
                <a:off x="5223651" y="3614339"/>
                <a:ext cx="2054858" cy="565539"/>
              </a:xfrm>
              <a:prstGeom prst="rect">
                <a:avLst/>
              </a:prstGeom>
              <a:noFill/>
            </p:spPr>
            <p:txBody>
              <a:bodyPr wrap="none" rtlCol="0">
                <a:spAutoFit/>
              </a:bodyPr>
              <a:lstStyle/>
              <a:p>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𝑈</m:t>
                        </m:r>
                      </m:e>
                    </m:acc>
                  </m:oMath>
                </a14:m>
                <a:r>
                  <a:rPr lang="en-US" altLang="zh-CN" dirty="0" smtClean="0"/>
                  <a:t>  :</a:t>
                </a:r>
                <a:r>
                  <a:rPr lang="zh-CN" altLang="en-US" dirty="0" smtClean="0"/>
                  <a:t>衍射场</a:t>
                </a:r>
                <a:endParaRPr lang="zh-CN" altLang="en-US" dirty="0"/>
              </a:p>
            </p:txBody>
          </p:sp>
        </mc:Choice>
        <mc:Fallback xmlns="">
          <p:sp>
            <p:nvSpPr>
              <p:cNvPr id="14" name="文本框 13"/>
              <p:cNvSpPr txBox="1">
                <a:spLocks noRot="1" noChangeAspect="1" noMove="1" noResize="1" noEditPoints="1" noAdjustHandles="1" noChangeArrowheads="1" noChangeShapeType="1" noTextEdit="1"/>
              </p:cNvSpPr>
              <p:nvPr/>
            </p:nvSpPr>
            <p:spPr>
              <a:xfrm>
                <a:off x="5223651" y="3614339"/>
                <a:ext cx="2054858" cy="565539"/>
              </a:xfrm>
              <a:prstGeom prst="rect">
                <a:avLst/>
              </a:prstGeom>
              <a:blipFill rotWithShape="0">
                <a:blip r:embed="rId5"/>
                <a:stretch>
                  <a:fillRect t="-15054" r="-6528" b="-31183"/>
                </a:stretch>
              </a:blipFill>
            </p:spPr>
            <p:txBody>
              <a:bodyPr/>
              <a:lstStyle/>
              <a:p>
                <a:r>
                  <a:rPr lang="zh-CN" altLang="en-US">
                    <a:noFill/>
                  </a:rPr>
                  <a:t> </a:t>
                </a:r>
              </a:p>
            </p:txBody>
          </p:sp>
        </mc:Fallback>
      </mc:AlternateContent>
      <p:pic>
        <p:nvPicPr>
          <p:cNvPr id="15" name="图片 14"/>
          <p:cNvPicPr>
            <a:picLocks noChangeAspect="1"/>
          </p:cNvPicPr>
          <p:nvPr/>
        </p:nvPicPr>
        <p:blipFill rotWithShape="1">
          <a:blip r:embed="rId6" cstate="print">
            <a:extLst>
              <a:ext uri="{28A0092B-C50C-407E-A947-70E740481C1C}">
                <a14:useLocalDpi xmlns:a14="http://schemas.microsoft.com/office/drawing/2010/main" val="0"/>
              </a:ext>
            </a:extLst>
          </a:blip>
          <a:srcRect l="20371" t="46667" r="24321" b="46666"/>
          <a:stretch/>
        </p:blipFill>
        <p:spPr>
          <a:xfrm>
            <a:off x="155180" y="5078072"/>
            <a:ext cx="4689543" cy="1004902"/>
          </a:xfrm>
          <a:prstGeom prst="rect">
            <a:avLst/>
          </a:prstGeom>
        </p:spPr>
      </p:pic>
      <p:pic>
        <p:nvPicPr>
          <p:cNvPr id="16" name="图片 15"/>
          <p:cNvPicPr>
            <a:picLocks noChangeAspect="1"/>
          </p:cNvPicPr>
          <p:nvPr/>
        </p:nvPicPr>
        <p:blipFill rotWithShape="1">
          <a:blip r:embed="rId7" cstate="print">
            <a:extLst>
              <a:ext uri="{28A0092B-C50C-407E-A947-70E740481C1C}">
                <a14:useLocalDpi xmlns:a14="http://schemas.microsoft.com/office/drawing/2010/main" val="0"/>
              </a:ext>
            </a:extLst>
          </a:blip>
          <a:srcRect l="16420" t="50000" r="16420" b="42222"/>
          <a:stretch/>
        </p:blipFill>
        <p:spPr>
          <a:xfrm>
            <a:off x="4980157" y="5435777"/>
            <a:ext cx="3964565" cy="816234"/>
          </a:xfrm>
          <a:prstGeom prst="rect">
            <a:avLst/>
          </a:prstGeom>
        </p:spPr>
      </p:pic>
      <p:sp>
        <p:nvSpPr>
          <p:cNvPr id="17" name="文本框 16"/>
          <p:cNvSpPr txBox="1"/>
          <p:nvPr/>
        </p:nvSpPr>
        <p:spPr>
          <a:xfrm>
            <a:off x="5238891" y="4636312"/>
            <a:ext cx="1723549" cy="553998"/>
          </a:xfrm>
          <a:prstGeom prst="rect">
            <a:avLst/>
          </a:prstGeom>
          <a:noFill/>
        </p:spPr>
        <p:txBody>
          <a:bodyPr wrap="none" rtlCol="0">
            <a:spAutoFit/>
          </a:bodyPr>
          <a:lstStyle/>
          <a:p>
            <a:r>
              <a:rPr lang="zh-CN" altLang="en-US" dirty="0" smtClean="0"/>
              <a:t>屏函数：</a:t>
            </a:r>
            <a:endParaRPr lang="zh-CN" altLang="en-US" dirty="0"/>
          </a:p>
        </p:txBody>
      </p:sp>
      <p:sp>
        <p:nvSpPr>
          <p:cNvPr id="3" name="文本框 2"/>
          <p:cNvSpPr txBox="1"/>
          <p:nvPr/>
        </p:nvSpPr>
        <p:spPr>
          <a:xfrm>
            <a:off x="127807" y="6261628"/>
            <a:ext cx="4078361" cy="400110"/>
          </a:xfrm>
          <a:prstGeom prst="rect">
            <a:avLst/>
          </a:prstGeom>
          <a:noFill/>
        </p:spPr>
        <p:txBody>
          <a:bodyPr wrap="none" rtlCol="0">
            <a:spAutoFit/>
          </a:bodyPr>
          <a:lstStyle/>
          <a:p>
            <a:r>
              <a:rPr lang="zh-CN" altLang="en-US" sz="2000" dirty="0" smtClean="0">
                <a:solidFill>
                  <a:srgbClr val="7030A0"/>
                </a:solidFill>
                <a:latin typeface="华文隶书" panose="02010800040101010101" pitchFamily="2" charset="-122"/>
                <a:ea typeface="华文隶书" panose="02010800040101010101" pitchFamily="2" charset="-122"/>
              </a:rPr>
              <a:t>惠更斯</a:t>
            </a:r>
            <a:r>
              <a:rPr lang="en-US" altLang="zh-CN" sz="2000" dirty="0" smtClean="0">
                <a:solidFill>
                  <a:srgbClr val="7030A0"/>
                </a:solidFill>
                <a:latin typeface="华文隶书" panose="02010800040101010101" pitchFamily="2" charset="-122"/>
                <a:ea typeface="华文隶书" panose="02010800040101010101" pitchFamily="2" charset="-122"/>
              </a:rPr>
              <a:t>-</a:t>
            </a:r>
            <a:r>
              <a:rPr lang="zh-CN" altLang="en-US" sz="2000" dirty="0" smtClean="0">
                <a:solidFill>
                  <a:srgbClr val="7030A0"/>
                </a:solidFill>
                <a:latin typeface="华文隶书" panose="02010800040101010101" pitchFamily="2" charset="-122"/>
                <a:ea typeface="华文隶书" panose="02010800040101010101" pitchFamily="2" charset="-122"/>
              </a:rPr>
              <a:t>菲涅尔</a:t>
            </a:r>
            <a:r>
              <a:rPr lang="en-US" altLang="zh-CN" sz="2000" dirty="0" smtClean="0">
                <a:solidFill>
                  <a:srgbClr val="7030A0"/>
                </a:solidFill>
                <a:latin typeface="华文隶书" panose="02010800040101010101" pitchFamily="2" charset="-122"/>
                <a:ea typeface="华文隶书" panose="02010800040101010101" pitchFamily="2" charset="-122"/>
              </a:rPr>
              <a:t>-</a:t>
            </a:r>
            <a:r>
              <a:rPr lang="zh-CN" altLang="en-US" sz="2000" dirty="0" smtClean="0">
                <a:solidFill>
                  <a:srgbClr val="7030A0"/>
                </a:solidFill>
                <a:latin typeface="华文隶书" panose="02010800040101010101" pitchFamily="2" charset="-122"/>
                <a:ea typeface="华文隶书" panose="02010800040101010101" pitchFamily="2" charset="-122"/>
              </a:rPr>
              <a:t>基尔霍夫</a:t>
            </a:r>
            <a:r>
              <a:rPr lang="en-US" altLang="zh-CN" sz="2000" dirty="0" smtClean="0">
                <a:solidFill>
                  <a:srgbClr val="7030A0"/>
                </a:solidFill>
                <a:latin typeface="Cambria" panose="02040503050406030204" pitchFamily="18" charset="0"/>
                <a:ea typeface="华文隶书" panose="02010800040101010101" pitchFamily="2" charset="-122"/>
              </a:rPr>
              <a:t>(HFK)</a:t>
            </a:r>
            <a:r>
              <a:rPr lang="zh-CN" altLang="en-US" sz="2000" dirty="0" smtClean="0">
                <a:solidFill>
                  <a:srgbClr val="7030A0"/>
                </a:solidFill>
                <a:latin typeface="华文隶书" panose="02010800040101010101" pitchFamily="2" charset="-122"/>
                <a:ea typeface="华文隶书" panose="02010800040101010101" pitchFamily="2" charset="-122"/>
              </a:rPr>
              <a:t>理论</a:t>
            </a:r>
            <a:endParaRPr lang="zh-CN" altLang="en-US" sz="2000" dirty="0">
              <a:solidFill>
                <a:srgbClr val="7030A0"/>
              </a:solidFill>
              <a:latin typeface="华文隶书" panose="02010800040101010101" pitchFamily="2" charset="-122"/>
              <a:ea typeface="华文隶书" panose="02010800040101010101" pitchFamily="2" charset="-122"/>
            </a:endParaRPr>
          </a:p>
        </p:txBody>
      </p:sp>
    </p:spTree>
    <p:extLst>
      <p:ext uri="{BB962C8B-B14F-4D97-AF65-F5344CB8AC3E}">
        <p14:creationId xmlns:p14="http://schemas.microsoft.com/office/powerpoint/2010/main" val="12486098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38" name="Rectangle 18"/>
          <p:cNvSpPr>
            <a:spLocks noGrp="1" noChangeArrowheads="1"/>
          </p:cNvSpPr>
          <p:nvPr>
            <p:ph type="title"/>
          </p:nvPr>
        </p:nvSpPr>
        <p:spPr>
          <a:xfrm>
            <a:off x="0" y="234212"/>
            <a:ext cx="5151437" cy="685800"/>
          </a:xfrm>
          <a:ln/>
        </p:spPr>
        <p:style>
          <a:lnRef idx="2">
            <a:schemeClr val="dk1">
              <a:shade val="50000"/>
            </a:schemeClr>
          </a:lnRef>
          <a:fillRef idx="1">
            <a:schemeClr val="dk1"/>
          </a:fillRef>
          <a:effectRef idx="0">
            <a:schemeClr val="dk1"/>
          </a:effectRef>
          <a:fontRef idx="minor">
            <a:schemeClr val="lt1"/>
          </a:fontRef>
        </p:style>
        <p:txBody>
          <a:bodyPr/>
          <a:lstStyle/>
          <a:p>
            <a:pPr algn="ctr"/>
            <a:r>
              <a:rPr lang="zh-CN" altLang="en-US" sz="3600" b="1" dirty="0">
                <a:ea typeface="宋体" panose="02010600030101010101" pitchFamily="2" charset="-122"/>
              </a:rPr>
              <a:t>透镜的</a:t>
            </a:r>
            <a:r>
              <a:rPr lang="zh-CN" altLang="en-US" sz="3600" b="1" dirty="0" smtClean="0">
                <a:ea typeface="宋体" panose="02010600030101010101" pitchFamily="2" charset="-122"/>
              </a:rPr>
              <a:t>作用</a:t>
            </a:r>
            <a:r>
              <a:rPr lang="en-US" altLang="zh-CN" sz="3600" b="1" dirty="0" smtClean="0">
                <a:ea typeface="宋体" panose="02010600030101010101" pitchFamily="2" charset="-122"/>
              </a:rPr>
              <a:t>(</a:t>
            </a:r>
            <a:r>
              <a:rPr lang="zh-CN" altLang="en-US" sz="3600" b="1" dirty="0" smtClean="0">
                <a:ea typeface="宋体" panose="02010600030101010101" pitchFamily="2" charset="-122"/>
              </a:rPr>
              <a:t>定量讨论</a:t>
            </a:r>
            <a:r>
              <a:rPr lang="en-US" altLang="zh-CN" sz="3600" b="1" dirty="0" smtClean="0">
                <a:ea typeface="宋体" panose="02010600030101010101" pitchFamily="2" charset="-122"/>
              </a:rPr>
              <a:t>)</a:t>
            </a:r>
            <a:endParaRPr lang="zh-CN" altLang="en-US" sz="3600" b="1" dirty="0">
              <a:ea typeface="宋体" panose="02010600030101010101" pitchFamily="2" charset="-122"/>
            </a:endParaRPr>
          </a:p>
        </p:txBody>
      </p:sp>
      <p:grpSp>
        <p:nvGrpSpPr>
          <p:cNvPr id="25" name="组合 24"/>
          <p:cNvGrpSpPr/>
          <p:nvPr/>
        </p:nvGrpSpPr>
        <p:grpSpPr>
          <a:xfrm>
            <a:off x="2685943" y="1525661"/>
            <a:ext cx="6287299" cy="4524315"/>
            <a:chOff x="2655721" y="1729373"/>
            <a:chExt cx="6287299" cy="4524315"/>
          </a:xfrm>
        </p:grpSpPr>
        <p:sp>
          <p:nvSpPr>
            <p:cNvPr id="24" name="文本框 23"/>
            <p:cNvSpPr txBox="1"/>
            <p:nvPr/>
          </p:nvSpPr>
          <p:spPr>
            <a:xfrm>
              <a:off x="2655721" y="1729373"/>
              <a:ext cx="6287299" cy="4524315"/>
            </a:xfrm>
            <a:prstGeom prst="rect">
              <a:avLst/>
            </a:prstGeom>
            <a:noFill/>
          </p:spPr>
          <p:txBody>
            <a:bodyPr wrap="none" rtlCol="0">
              <a:spAutoFit/>
            </a:bodyPr>
            <a:lstStyle/>
            <a:p>
              <a:pPr>
                <a:lnSpc>
                  <a:spcPct val="150000"/>
                </a:lnSpc>
              </a:pPr>
              <a:r>
                <a:rPr lang="zh-CN" altLang="en-US" sz="2400" dirty="0" smtClean="0">
                  <a:solidFill>
                    <a:schemeClr val="tx2"/>
                  </a:solidFill>
                </a:rPr>
                <a:t>      处厚度为         ，中心厚度为    。</a:t>
              </a:r>
              <a:endParaRPr lang="en-US" altLang="zh-CN" sz="2400" dirty="0" smtClean="0">
                <a:solidFill>
                  <a:schemeClr val="tx2"/>
                </a:solidFill>
              </a:endParaRPr>
            </a:p>
            <a:p>
              <a:pPr>
                <a:lnSpc>
                  <a:spcPct val="150000"/>
                </a:lnSpc>
              </a:pPr>
              <a:r>
                <a:rPr lang="zh-CN" altLang="en-US" sz="2400" dirty="0" smtClean="0">
                  <a:solidFill>
                    <a:schemeClr val="tx2"/>
                  </a:solidFill>
                </a:rPr>
                <a:t>从           ，任意点       处的总相位延迟为</a:t>
              </a:r>
              <a:r>
                <a:rPr lang="en-US" altLang="zh-CN" sz="2400" dirty="0" smtClean="0">
                  <a:solidFill>
                    <a:schemeClr val="tx2"/>
                  </a:solidFill>
                </a:rPr>
                <a:t>:</a:t>
              </a:r>
            </a:p>
            <a:p>
              <a:pPr>
                <a:lnSpc>
                  <a:spcPct val="150000"/>
                </a:lnSpc>
              </a:pPr>
              <a:endParaRPr lang="en-US" altLang="zh-CN" sz="2400" dirty="0">
                <a:solidFill>
                  <a:schemeClr val="tx2"/>
                </a:solidFill>
              </a:endParaRPr>
            </a:p>
            <a:p>
              <a:pPr>
                <a:lnSpc>
                  <a:spcPct val="150000"/>
                </a:lnSpc>
              </a:pPr>
              <a:r>
                <a:rPr lang="zh-CN" altLang="en-US" sz="2400" dirty="0" smtClean="0">
                  <a:solidFill>
                    <a:schemeClr val="tx2"/>
                  </a:solidFill>
                </a:rPr>
                <a:t>透镜相当于一个相位变换器，</a:t>
              </a:r>
              <a:endParaRPr lang="en-US" altLang="zh-CN" sz="2400" dirty="0" smtClean="0">
                <a:solidFill>
                  <a:schemeClr val="tx2"/>
                </a:solidFill>
              </a:endParaRPr>
            </a:p>
            <a:p>
              <a:pPr>
                <a:lnSpc>
                  <a:spcPct val="150000"/>
                </a:lnSpc>
              </a:pPr>
              <a:r>
                <a:rPr lang="zh-CN" altLang="en-US" sz="2400" dirty="0" smtClean="0">
                  <a:solidFill>
                    <a:schemeClr val="tx2"/>
                  </a:solidFill>
                </a:rPr>
                <a:t>忽略透镜对光的吸收时，有：</a:t>
              </a:r>
              <a:endParaRPr lang="en-US" altLang="zh-CN" sz="2400" dirty="0" smtClean="0">
                <a:solidFill>
                  <a:schemeClr val="tx2"/>
                </a:solidFill>
              </a:endParaRPr>
            </a:p>
            <a:p>
              <a:pPr>
                <a:lnSpc>
                  <a:spcPct val="150000"/>
                </a:lnSpc>
              </a:pPr>
              <a:endParaRPr lang="en-US" altLang="zh-CN" sz="2400" dirty="0">
                <a:solidFill>
                  <a:schemeClr val="tx2"/>
                </a:solidFill>
              </a:endParaRPr>
            </a:p>
            <a:p>
              <a:pPr>
                <a:lnSpc>
                  <a:spcPct val="150000"/>
                </a:lnSpc>
              </a:pPr>
              <a:endParaRPr lang="en-US" altLang="zh-CN" sz="2400" dirty="0" smtClean="0">
                <a:solidFill>
                  <a:schemeClr val="tx2"/>
                </a:solidFill>
              </a:endParaRPr>
            </a:p>
            <a:p>
              <a:pPr>
                <a:lnSpc>
                  <a:spcPct val="150000"/>
                </a:lnSpc>
              </a:pPr>
              <a:r>
                <a:rPr lang="zh-CN" altLang="en-US" sz="2400" dirty="0">
                  <a:solidFill>
                    <a:schemeClr val="tx2"/>
                  </a:solidFill>
                </a:rPr>
                <a:t>则</a:t>
              </a:r>
            </a:p>
          </p:txBody>
        </p:sp>
        <p:sp>
          <p:nvSpPr>
            <p:cNvPr id="107522" name="AutoShape 2"/>
            <p:cNvSpPr>
              <a:spLocks noChangeAspect="1" noChangeArrowheads="1" noTextEdit="1"/>
            </p:cNvSpPr>
            <p:nvPr/>
          </p:nvSpPr>
          <p:spPr bwMode="gray">
            <a:xfrm flipH="1">
              <a:off x="4868863" y="3071813"/>
              <a:ext cx="909637"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pic>
          <p:nvPicPr>
            <p:cNvPr id="2" name="图片 1"/>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2747988" y="1908310"/>
              <a:ext cx="605143" cy="282857"/>
            </a:xfrm>
            <a:prstGeom prst="rect">
              <a:avLst/>
            </a:prstGeom>
          </p:spPr>
        </p:pic>
        <p:pic>
          <p:nvPicPr>
            <p:cNvPr id="3" name="图片 2"/>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a:xfrm>
              <a:off x="4675898" y="1921613"/>
              <a:ext cx="857143" cy="282857"/>
            </a:xfrm>
            <a:prstGeom prst="rect">
              <a:avLst/>
            </a:prstGeom>
          </p:spPr>
        </p:pic>
        <p:pic>
          <p:nvPicPr>
            <p:cNvPr id="4" name="图片 3"/>
            <p:cNvPicPr>
              <a:picLocks noChangeAspect="1"/>
            </p:cNvPicPr>
            <p:nvPr>
              <p:custDataLst>
                <p:tags r:id="rId10"/>
              </p:custDataLst>
            </p:nvPr>
          </p:nvPicPr>
          <p:blipFill>
            <a:blip r:embed="rId20" cstate="print">
              <a:extLst>
                <a:ext uri="{28A0092B-C50C-407E-A947-70E740481C1C}">
                  <a14:useLocalDpi xmlns:a14="http://schemas.microsoft.com/office/drawing/2010/main" val="0"/>
                </a:ext>
              </a:extLst>
            </a:blip>
            <a:stretch>
              <a:fillRect/>
            </a:stretch>
          </p:blipFill>
          <p:spPr>
            <a:xfrm>
              <a:off x="7516968" y="1954184"/>
              <a:ext cx="327429" cy="250286"/>
            </a:xfrm>
            <a:prstGeom prst="rect">
              <a:avLst/>
            </a:prstGeom>
          </p:spPr>
        </p:pic>
        <p:pic>
          <p:nvPicPr>
            <p:cNvPr id="5" name="图片 4"/>
            <p:cNvPicPr>
              <a:picLocks noChangeAspect="1"/>
            </p:cNvPicPr>
            <p:nvPr>
              <p:custDataLst>
                <p:tags r:id="rId11"/>
              </p:custDataLst>
            </p:nvPr>
          </p:nvPicPr>
          <p:blipFill>
            <a:blip r:embed="rId21" cstate="print">
              <a:extLst>
                <a:ext uri="{28A0092B-C50C-407E-A947-70E740481C1C}">
                  <a14:useLocalDpi xmlns:a14="http://schemas.microsoft.com/office/drawing/2010/main" val="0"/>
                </a:ext>
              </a:extLst>
            </a:blip>
            <a:stretch>
              <a:fillRect/>
            </a:stretch>
          </p:blipFill>
          <p:spPr>
            <a:xfrm>
              <a:off x="3146316" y="2514460"/>
              <a:ext cx="1026857" cy="236571"/>
            </a:xfrm>
            <a:prstGeom prst="rect">
              <a:avLst/>
            </a:prstGeom>
          </p:spPr>
        </p:pic>
        <p:pic>
          <p:nvPicPr>
            <p:cNvPr id="20" name="图片 19"/>
            <p:cNvPicPr>
              <a:picLocks noChangeAspect="1"/>
            </p:cNvPicPr>
            <p:nvPr>
              <p:custDataLst>
                <p:tags r:id="rId12"/>
              </p:custDataLst>
            </p:nvPr>
          </p:nvPicPr>
          <p:blipFill>
            <a:blip r:embed="rId18" cstate="print">
              <a:extLst>
                <a:ext uri="{28A0092B-C50C-407E-A947-70E740481C1C}">
                  <a14:useLocalDpi xmlns:a14="http://schemas.microsoft.com/office/drawing/2010/main" val="0"/>
                </a:ext>
              </a:extLst>
            </a:blip>
            <a:stretch>
              <a:fillRect/>
            </a:stretch>
          </p:blipFill>
          <p:spPr>
            <a:xfrm>
              <a:off x="5533041" y="2491316"/>
              <a:ext cx="605143" cy="282857"/>
            </a:xfrm>
            <a:prstGeom prst="rect">
              <a:avLst/>
            </a:prstGeom>
          </p:spPr>
        </p:pic>
        <p:pic>
          <p:nvPicPr>
            <p:cNvPr id="7" name="图片 6"/>
            <p:cNvPicPr>
              <a:picLocks noChangeAspect="1"/>
            </p:cNvPicPr>
            <p:nvPr>
              <p:custDataLst>
                <p:tags r:id="rId13"/>
              </p:custDataLst>
            </p:nvPr>
          </p:nvPicPr>
          <p:blipFill>
            <a:blip r:embed="rId22" cstate="print">
              <a:extLst>
                <a:ext uri="{28A0092B-C50C-407E-A947-70E740481C1C}">
                  <a14:useLocalDpi xmlns:a14="http://schemas.microsoft.com/office/drawing/2010/main" val="0"/>
                </a:ext>
              </a:extLst>
            </a:blip>
            <a:stretch>
              <a:fillRect/>
            </a:stretch>
          </p:blipFill>
          <p:spPr>
            <a:xfrm>
              <a:off x="2896963" y="3044736"/>
              <a:ext cx="5072571" cy="282857"/>
            </a:xfrm>
            <a:prstGeom prst="rect">
              <a:avLst/>
            </a:prstGeom>
          </p:spPr>
        </p:pic>
        <p:pic>
          <p:nvPicPr>
            <p:cNvPr id="10" name="图片 9"/>
            <p:cNvPicPr>
              <a:picLocks noChangeAspect="1"/>
            </p:cNvPicPr>
            <p:nvPr>
              <p:custDataLst>
                <p:tags r:id="rId14"/>
              </p:custDataLst>
            </p:nvPr>
          </p:nvPicPr>
          <p:blipFill>
            <a:blip r:embed="rId23" cstate="print">
              <a:extLst>
                <a:ext uri="{28A0092B-C50C-407E-A947-70E740481C1C}">
                  <a14:useLocalDpi xmlns:a14="http://schemas.microsoft.com/office/drawing/2010/main" val="0"/>
                </a:ext>
              </a:extLst>
            </a:blip>
            <a:stretch>
              <a:fillRect/>
            </a:stretch>
          </p:blipFill>
          <p:spPr>
            <a:xfrm>
              <a:off x="3452863" y="4635247"/>
              <a:ext cx="2832000" cy="282857"/>
            </a:xfrm>
            <a:prstGeom prst="rect">
              <a:avLst/>
            </a:prstGeom>
          </p:spPr>
        </p:pic>
        <p:pic>
          <p:nvPicPr>
            <p:cNvPr id="12" name="图片 11"/>
            <p:cNvPicPr>
              <a:picLocks noChangeAspect="1"/>
            </p:cNvPicPr>
            <p:nvPr>
              <p:custDataLst>
                <p:tags r:id="rId15"/>
              </p:custDataLst>
            </p:nvPr>
          </p:nvPicPr>
          <p:blipFill>
            <a:blip r:embed="rId24" cstate="print">
              <a:extLst>
                <a:ext uri="{28A0092B-C50C-407E-A947-70E740481C1C}">
                  <a14:useLocalDpi xmlns:a14="http://schemas.microsoft.com/office/drawing/2010/main" val="0"/>
                </a:ext>
              </a:extLst>
            </a:blip>
            <a:stretch>
              <a:fillRect/>
            </a:stretch>
          </p:blipFill>
          <p:spPr>
            <a:xfrm>
              <a:off x="4495800" y="5204340"/>
              <a:ext cx="4136571" cy="282857"/>
            </a:xfrm>
            <a:prstGeom prst="rect">
              <a:avLst/>
            </a:prstGeom>
          </p:spPr>
        </p:pic>
        <p:pic>
          <p:nvPicPr>
            <p:cNvPr id="15" name="图片 14"/>
            <p:cNvPicPr>
              <a:picLocks noChangeAspect="1"/>
            </p:cNvPicPr>
            <p:nvPr>
              <p:custDataLst>
                <p:tags r:id="rId16"/>
              </p:custDataLst>
            </p:nvPr>
          </p:nvPicPr>
          <p:blipFill>
            <a:blip r:embed="rId25" cstate="print">
              <a:extLst>
                <a:ext uri="{28A0092B-C50C-407E-A947-70E740481C1C}">
                  <a14:useLocalDpi xmlns:a14="http://schemas.microsoft.com/office/drawing/2010/main" val="0"/>
                </a:ext>
              </a:extLst>
            </a:blip>
            <a:stretch>
              <a:fillRect/>
            </a:stretch>
          </p:blipFill>
          <p:spPr>
            <a:xfrm>
              <a:off x="3433722" y="5799758"/>
              <a:ext cx="3435429" cy="284571"/>
            </a:xfrm>
            <a:prstGeom prst="rect">
              <a:avLst/>
            </a:prstGeom>
          </p:spPr>
        </p:pic>
      </p:grpSp>
      <p:grpSp>
        <p:nvGrpSpPr>
          <p:cNvPr id="22" name="组合 21"/>
          <p:cNvGrpSpPr/>
          <p:nvPr/>
        </p:nvGrpSpPr>
        <p:grpSpPr>
          <a:xfrm>
            <a:off x="258928" y="1846026"/>
            <a:ext cx="2117586" cy="3860437"/>
            <a:chOff x="152400" y="2133600"/>
            <a:chExt cx="2117586" cy="3860437"/>
          </a:xfrm>
        </p:grpSpPr>
        <p:graphicFrame>
          <p:nvGraphicFramePr>
            <p:cNvPr id="107527" name="Object 7"/>
            <p:cNvGraphicFramePr>
              <a:graphicFrameLocks noChangeAspect="1"/>
            </p:cNvGraphicFramePr>
            <p:nvPr>
              <p:extLst>
                <p:ext uri="{D42A27DB-BD31-4B8C-83A1-F6EECF244321}">
                  <p14:modId xmlns:p14="http://schemas.microsoft.com/office/powerpoint/2010/main" val="1174529648"/>
                </p:ext>
              </p:extLst>
            </p:nvPr>
          </p:nvGraphicFramePr>
          <p:xfrm>
            <a:off x="979714" y="4305971"/>
            <a:ext cx="174171" cy="214408"/>
          </p:xfrm>
          <a:graphic>
            <a:graphicData uri="http://schemas.openxmlformats.org/presentationml/2006/ole">
              <mc:AlternateContent xmlns:mc="http://schemas.openxmlformats.org/markup-compatibility/2006">
                <mc:Choice xmlns:v="urn:schemas-microsoft-com:vml" Requires="v">
                  <p:oleObj spid="_x0000_s107668" name="Equation" r:id="rId26" imgW="190440" imgH="228600" progId="Equation.DSMT4">
                    <p:embed/>
                  </p:oleObj>
                </mc:Choice>
                <mc:Fallback>
                  <p:oleObj name="Equation" r:id="rId26" imgW="190440" imgH="228600" progId="Equation.DSMT4">
                    <p:embed/>
                    <p:pic>
                      <p:nvPicPr>
                        <p:cNvPr id="0" name="Object 7"/>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9714" y="4305971"/>
                          <a:ext cx="174171" cy="214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7529" name="Oval 9"/>
            <p:cNvSpPr>
              <a:spLocks noChangeArrowheads="1"/>
            </p:cNvSpPr>
            <p:nvPr/>
          </p:nvSpPr>
          <p:spPr bwMode="auto">
            <a:xfrm>
              <a:off x="677817" y="2133600"/>
              <a:ext cx="724263" cy="3174432"/>
            </a:xfrm>
            <a:prstGeom prst="ellipse">
              <a:avLst/>
            </a:prstGeom>
            <a:solidFill>
              <a:srgbClr val="C0C0C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30" name="Line 10"/>
            <p:cNvSpPr>
              <a:spLocks noChangeShapeType="1"/>
            </p:cNvSpPr>
            <p:nvPr/>
          </p:nvSpPr>
          <p:spPr bwMode="auto">
            <a:xfrm>
              <a:off x="152400" y="3686570"/>
              <a:ext cx="1843314" cy="0"/>
            </a:xfrm>
            <a:prstGeom prst="line">
              <a:avLst/>
            </a:prstGeom>
            <a:noFill/>
            <a:ln w="9525">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531" name="Line 11"/>
            <p:cNvSpPr>
              <a:spLocks noChangeShapeType="1"/>
            </p:cNvSpPr>
            <p:nvPr/>
          </p:nvSpPr>
          <p:spPr bwMode="auto">
            <a:xfrm>
              <a:off x="677817" y="2336097"/>
              <a:ext cx="0" cy="2903444"/>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532" name="Line 12"/>
            <p:cNvSpPr>
              <a:spLocks noChangeShapeType="1"/>
            </p:cNvSpPr>
            <p:nvPr/>
          </p:nvSpPr>
          <p:spPr bwMode="auto">
            <a:xfrm>
              <a:off x="1402080" y="2336097"/>
              <a:ext cx="0" cy="2903444"/>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533" name="Line 13"/>
            <p:cNvSpPr>
              <a:spLocks noChangeShapeType="1"/>
            </p:cNvSpPr>
            <p:nvPr/>
          </p:nvSpPr>
          <p:spPr bwMode="auto">
            <a:xfrm>
              <a:off x="677817" y="3686570"/>
              <a:ext cx="724263"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534" name="Line 14"/>
            <p:cNvSpPr>
              <a:spLocks noChangeShapeType="1"/>
            </p:cNvSpPr>
            <p:nvPr/>
          </p:nvSpPr>
          <p:spPr bwMode="auto">
            <a:xfrm>
              <a:off x="809897" y="2470102"/>
              <a:ext cx="461554"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31" name="图片 30"/>
            <p:cNvPicPr>
              <a:picLocks noChangeAspect="1"/>
            </p:cNvPicPr>
            <p:nvPr>
              <p:custDataLst>
                <p:tags r:id="rId2"/>
              </p:custDataLst>
            </p:nvPr>
          </p:nvPicPr>
          <p:blipFill>
            <a:blip r:embed="rId19" cstate="print">
              <a:extLst>
                <a:ext uri="{28A0092B-C50C-407E-A947-70E740481C1C}">
                  <a14:useLocalDpi xmlns:a14="http://schemas.microsoft.com/office/drawing/2010/main" val="0"/>
                </a:ext>
              </a:extLst>
            </a:blip>
            <a:stretch>
              <a:fillRect/>
            </a:stretch>
          </p:blipFill>
          <p:spPr>
            <a:xfrm>
              <a:off x="1508081" y="2296199"/>
              <a:ext cx="761905" cy="251429"/>
            </a:xfrm>
            <a:prstGeom prst="rect">
              <a:avLst/>
            </a:prstGeom>
          </p:spPr>
        </p:pic>
        <p:pic>
          <p:nvPicPr>
            <p:cNvPr id="32" name="图片 31"/>
            <p:cNvPicPr>
              <a:picLocks noChangeAspect="1"/>
            </p:cNvPicPr>
            <p:nvPr>
              <p:custDataLst>
                <p:tags r:id="rId3"/>
              </p:custDataLst>
            </p:nvPr>
          </p:nvPicPr>
          <p:blipFill>
            <a:blip r:embed="rId20" cstate="print">
              <a:extLst>
                <a:ext uri="{28A0092B-C50C-407E-A947-70E740481C1C}">
                  <a14:useLocalDpi xmlns:a14="http://schemas.microsoft.com/office/drawing/2010/main" val="0"/>
                </a:ext>
              </a:extLst>
            </a:blip>
            <a:stretch>
              <a:fillRect/>
            </a:stretch>
          </p:blipFill>
          <p:spPr>
            <a:xfrm>
              <a:off x="1553372" y="3442705"/>
              <a:ext cx="291048" cy="222476"/>
            </a:xfrm>
            <a:prstGeom prst="rect">
              <a:avLst/>
            </a:prstGeom>
          </p:spPr>
        </p:pic>
        <p:pic>
          <p:nvPicPr>
            <p:cNvPr id="16" name="图片 15"/>
            <p:cNvPicPr>
              <a:picLocks noChangeAspect="1"/>
            </p:cNvPicPr>
            <p:nvPr>
              <p:custDataLst>
                <p:tags r:id="rId4"/>
              </p:custDataLst>
            </p:nvPr>
          </p:nvPicPr>
          <p:blipFill>
            <a:blip r:embed="rId28" cstate="print">
              <a:extLst>
                <a:ext uri="{28A0092B-C50C-407E-A947-70E740481C1C}">
                  <a14:useLocalDpi xmlns:a14="http://schemas.microsoft.com/office/drawing/2010/main" val="0"/>
                </a:ext>
              </a:extLst>
            </a:blip>
            <a:stretch>
              <a:fillRect/>
            </a:stretch>
          </p:blipFill>
          <p:spPr>
            <a:xfrm>
              <a:off x="365738" y="5260174"/>
              <a:ext cx="237714" cy="210286"/>
            </a:xfrm>
            <a:prstGeom prst="rect">
              <a:avLst/>
            </a:prstGeom>
          </p:spPr>
        </p:pic>
        <p:pic>
          <p:nvPicPr>
            <p:cNvPr id="17" name="图片 16"/>
            <p:cNvPicPr>
              <a:picLocks noChangeAspect="1"/>
            </p:cNvPicPr>
            <p:nvPr>
              <p:custDataLst>
                <p:tags r:id="rId5"/>
              </p:custDataLst>
            </p:nvPr>
          </p:nvPicPr>
          <p:blipFill>
            <a:blip r:embed="rId29" cstate="print">
              <a:extLst>
                <a:ext uri="{28A0092B-C50C-407E-A947-70E740481C1C}">
                  <a14:useLocalDpi xmlns:a14="http://schemas.microsoft.com/office/drawing/2010/main" val="0"/>
                </a:ext>
              </a:extLst>
            </a:blip>
            <a:stretch>
              <a:fillRect/>
            </a:stretch>
          </p:blipFill>
          <p:spPr>
            <a:xfrm>
              <a:off x="1320314" y="5308032"/>
              <a:ext cx="243810" cy="210286"/>
            </a:xfrm>
            <a:prstGeom prst="rect">
              <a:avLst/>
            </a:prstGeom>
          </p:spPr>
        </p:pic>
        <p:pic>
          <p:nvPicPr>
            <p:cNvPr id="18" name="Picture 17 2"/>
            <p:cNvPicPr>
              <a:picLocks noChangeAspect="1"/>
            </p:cNvPicPr>
            <p:nvPr>
              <p:custDataLst>
                <p:tags r:id="rId6"/>
              </p:custDataLst>
            </p:nvPr>
          </p:nvPicPr>
          <p:blipFill>
            <a:blip r:embed="rId30" cstate="print">
              <a:extLst>
                <a:ext uri="{28A0092B-C50C-407E-A947-70E740481C1C}">
                  <a14:useLocalDpi xmlns:a14="http://schemas.microsoft.com/office/drawing/2010/main" val="0"/>
                </a:ext>
              </a:extLst>
            </a:blip>
            <a:stretch>
              <a:fillRect/>
            </a:stretch>
          </p:blipFill>
          <p:spPr>
            <a:xfrm>
              <a:off x="207948" y="5722060"/>
              <a:ext cx="832000" cy="251429"/>
            </a:xfrm>
            <a:prstGeom prst="rect">
              <a:avLst/>
            </a:prstGeom>
          </p:spPr>
        </p:pic>
        <p:pic>
          <p:nvPicPr>
            <p:cNvPr id="21" name="图片 20"/>
            <p:cNvPicPr>
              <a:picLocks noChangeAspect="1"/>
            </p:cNvPicPr>
            <p:nvPr>
              <p:custDataLst>
                <p:tags r:id="rId7"/>
              </p:custDataLst>
            </p:nvPr>
          </p:nvPicPr>
          <p:blipFill>
            <a:blip r:embed="rId31" cstate="print">
              <a:extLst>
                <a:ext uri="{28A0092B-C50C-407E-A947-70E740481C1C}">
                  <a14:useLocalDpi xmlns:a14="http://schemas.microsoft.com/office/drawing/2010/main" val="0"/>
                </a:ext>
              </a:extLst>
            </a:blip>
            <a:stretch>
              <a:fillRect/>
            </a:stretch>
          </p:blipFill>
          <p:spPr>
            <a:xfrm>
              <a:off x="1165624" y="5741085"/>
              <a:ext cx="832000" cy="252952"/>
            </a:xfrm>
            <a:prstGeom prst="rect">
              <a:avLst/>
            </a:prstGeom>
          </p:spPr>
        </p:pic>
      </p:grpSp>
    </p:spTree>
  </p:cSld>
  <p:clrMapOvr>
    <a:masterClrMapping/>
  </p:clrMapOvr>
  <p:transition>
    <p:strips dir="r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1" y="0"/>
            <a:ext cx="9144000" cy="1089025"/>
          </a:xfrm>
        </p:spPr>
        <p:style>
          <a:lnRef idx="2">
            <a:schemeClr val="dk1">
              <a:shade val="50000"/>
            </a:schemeClr>
          </a:lnRef>
          <a:fillRef idx="1">
            <a:schemeClr val="dk1"/>
          </a:fillRef>
          <a:effectRef idx="0">
            <a:schemeClr val="dk1"/>
          </a:effectRef>
          <a:fontRef idx="minor">
            <a:schemeClr val="lt1"/>
          </a:fontRef>
        </p:style>
        <p:txBody>
          <a:bodyPr/>
          <a:lstStyle/>
          <a:p>
            <a:pPr algn="ctr"/>
            <a:r>
              <a:rPr lang="zh-CN" altLang="en-US" sz="4000" b="1" dirty="0">
                <a:ea typeface="宋体" panose="02010600030101010101" pitchFamily="2" charset="-122"/>
              </a:rPr>
              <a:t>主要内容</a:t>
            </a:r>
            <a:endParaRPr lang="zh-CN" altLang="en-US" sz="4000" b="1" dirty="0">
              <a:solidFill>
                <a:schemeClr val="accent1"/>
              </a:solidFill>
              <a:ea typeface="宋体" panose="02010600030101010101" pitchFamily="2" charset="-122"/>
            </a:endParaRPr>
          </a:p>
        </p:txBody>
      </p:sp>
      <p:sp>
        <p:nvSpPr>
          <p:cNvPr id="65539" name="Text Box 3"/>
          <p:cNvSpPr txBox="1">
            <a:spLocks noChangeArrowheads="1"/>
          </p:cNvSpPr>
          <p:nvPr/>
        </p:nvSpPr>
        <p:spPr bwMode="auto">
          <a:xfrm>
            <a:off x="1660525" y="7223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1800">
              <a:solidFill>
                <a:schemeClr val="tx1"/>
              </a:solidFill>
              <a:latin typeface="Arial" panose="020B0604020202020204" pitchFamily="34" charset="0"/>
            </a:endParaRPr>
          </a:p>
        </p:txBody>
      </p:sp>
      <p:grpSp>
        <p:nvGrpSpPr>
          <p:cNvPr id="65561" name="Group 25"/>
          <p:cNvGrpSpPr>
            <a:grpSpLocks/>
          </p:cNvGrpSpPr>
          <p:nvPr/>
        </p:nvGrpSpPr>
        <p:grpSpPr bwMode="auto">
          <a:xfrm>
            <a:off x="1752600" y="1981200"/>
            <a:ext cx="6400800" cy="1066800"/>
            <a:chOff x="1104" y="1248"/>
            <a:chExt cx="4032" cy="672"/>
          </a:xfrm>
        </p:grpSpPr>
        <p:sp>
          <p:nvSpPr>
            <p:cNvPr id="65541" name="AutoShape 5"/>
            <p:cNvSpPr>
              <a:spLocks noChangeArrowheads="1"/>
            </p:cNvSpPr>
            <p:nvPr/>
          </p:nvSpPr>
          <p:spPr bwMode="gray">
            <a:xfrm>
              <a:off x="1406" y="1365"/>
              <a:ext cx="3730" cy="459"/>
            </a:xfrm>
            <a:prstGeom prst="roundRect">
              <a:avLst>
                <a:gd name="adj" fmla="val 16667"/>
              </a:avLst>
            </a:prstGeom>
            <a:gradFill rotWithShape="1">
              <a:gsLst>
                <a:gs pos="0">
                  <a:schemeClr val="accent2"/>
                </a:gs>
                <a:gs pos="50000">
                  <a:schemeClr val="accent2">
                    <a:gamma/>
                    <a:tint val="21176"/>
                    <a:invGamma/>
                  </a:schemeClr>
                </a:gs>
                <a:gs pos="100000">
                  <a:schemeClr val="accent2"/>
                </a:gs>
              </a:gsLst>
              <a:lin ang="5400000" scaled="1"/>
            </a:gradFill>
            <a:ln w="12700" algn="ctr">
              <a:solidFill>
                <a:schemeClr val="bg1"/>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endParaRPr lang="zh-CN" altLang="en-US"/>
            </a:p>
          </p:txBody>
        </p:sp>
        <p:sp>
          <p:nvSpPr>
            <p:cNvPr id="65542" name="AutoShape 6"/>
            <p:cNvSpPr>
              <a:spLocks noChangeArrowheads="1"/>
            </p:cNvSpPr>
            <p:nvPr/>
          </p:nvSpPr>
          <p:spPr bwMode="gray">
            <a:xfrm>
              <a:off x="1104" y="1248"/>
              <a:ext cx="543" cy="672"/>
            </a:xfrm>
            <a:prstGeom prst="diamond">
              <a:avLst/>
            </a:prstGeom>
            <a:solidFill>
              <a:schemeClr val="accent2"/>
            </a:solidFill>
            <a:ln w="25400" algn="ctr">
              <a:solidFill>
                <a:schemeClr val="bg1"/>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p>
              <a:endParaRPr lang="zh-CN" altLang="en-US"/>
            </a:p>
          </p:txBody>
        </p:sp>
        <p:sp>
          <p:nvSpPr>
            <p:cNvPr id="65543" name="Text Box 7"/>
            <p:cNvSpPr txBox="1">
              <a:spLocks noChangeArrowheads="1"/>
            </p:cNvSpPr>
            <p:nvPr/>
          </p:nvSpPr>
          <p:spPr bwMode="gray">
            <a:xfrm>
              <a:off x="1707" y="1387"/>
              <a:ext cx="3021"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3600" b="1">
                  <a:solidFill>
                    <a:srgbClr val="000000"/>
                  </a:solidFill>
                  <a:latin typeface="Arial" panose="020B0604020202020204" pitchFamily="34" charset="0"/>
                </a:rPr>
                <a:t>透镜的傅立叶变换性质</a:t>
              </a:r>
            </a:p>
          </p:txBody>
        </p:sp>
        <p:sp>
          <p:nvSpPr>
            <p:cNvPr id="65544" name="Text Box 8"/>
            <p:cNvSpPr txBox="1">
              <a:spLocks noChangeArrowheads="1"/>
            </p:cNvSpPr>
            <p:nvPr/>
          </p:nvSpPr>
          <p:spPr bwMode="gray">
            <a:xfrm>
              <a:off x="1235" y="1377"/>
              <a:ext cx="25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altLang="zh-CN" sz="3200">
                  <a:solidFill>
                    <a:schemeClr val="bg1"/>
                  </a:solidFill>
                  <a:latin typeface="Arial" panose="020B0604020202020204" pitchFamily="34" charset="0"/>
                </a:rPr>
                <a:t>1</a:t>
              </a:r>
            </a:p>
          </p:txBody>
        </p:sp>
      </p:grpSp>
      <p:grpSp>
        <p:nvGrpSpPr>
          <p:cNvPr id="65562" name="Group 26"/>
          <p:cNvGrpSpPr>
            <a:grpSpLocks/>
          </p:cNvGrpSpPr>
          <p:nvPr/>
        </p:nvGrpSpPr>
        <p:grpSpPr bwMode="auto">
          <a:xfrm>
            <a:off x="1752600" y="4114800"/>
            <a:ext cx="6400800" cy="1066800"/>
            <a:chOff x="1104" y="1968"/>
            <a:chExt cx="4032" cy="672"/>
          </a:xfrm>
        </p:grpSpPr>
        <p:sp>
          <p:nvSpPr>
            <p:cNvPr id="65546" name="AutoShape 10"/>
            <p:cNvSpPr>
              <a:spLocks noChangeArrowheads="1"/>
            </p:cNvSpPr>
            <p:nvPr/>
          </p:nvSpPr>
          <p:spPr bwMode="gray">
            <a:xfrm>
              <a:off x="1406" y="2085"/>
              <a:ext cx="3730" cy="459"/>
            </a:xfrm>
            <a:prstGeom prst="roundRect">
              <a:avLst>
                <a:gd name="adj" fmla="val 16667"/>
              </a:avLst>
            </a:prstGeom>
            <a:gradFill rotWithShape="1">
              <a:gsLst>
                <a:gs pos="0">
                  <a:schemeClr val="accent1"/>
                </a:gs>
                <a:gs pos="50000">
                  <a:schemeClr val="accent1">
                    <a:gamma/>
                    <a:tint val="21176"/>
                    <a:invGamma/>
                  </a:schemeClr>
                </a:gs>
                <a:gs pos="100000">
                  <a:schemeClr val="accent1"/>
                </a:gs>
              </a:gsLst>
              <a:lin ang="5400000" scaled="1"/>
            </a:gradFill>
            <a:ln w="12700" algn="ctr">
              <a:solidFill>
                <a:schemeClr val="bg1"/>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endParaRPr lang="zh-CN" altLang="en-US"/>
            </a:p>
          </p:txBody>
        </p:sp>
        <p:sp>
          <p:nvSpPr>
            <p:cNvPr id="65547" name="AutoShape 11"/>
            <p:cNvSpPr>
              <a:spLocks noChangeArrowheads="1"/>
            </p:cNvSpPr>
            <p:nvPr/>
          </p:nvSpPr>
          <p:spPr bwMode="gray">
            <a:xfrm>
              <a:off x="1104" y="1968"/>
              <a:ext cx="543" cy="672"/>
            </a:xfrm>
            <a:prstGeom prst="diamond">
              <a:avLst/>
            </a:prstGeom>
            <a:solidFill>
              <a:schemeClr val="accent1"/>
            </a:solidFill>
            <a:ln w="25400" algn="ctr">
              <a:solidFill>
                <a:schemeClr val="bg1"/>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p>
              <a:endParaRPr lang="zh-CN" altLang="en-US"/>
            </a:p>
          </p:txBody>
        </p:sp>
        <p:sp>
          <p:nvSpPr>
            <p:cNvPr id="65548" name="Text Box 12"/>
            <p:cNvSpPr txBox="1">
              <a:spLocks noChangeArrowheads="1"/>
            </p:cNvSpPr>
            <p:nvPr/>
          </p:nvSpPr>
          <p:spPr bwMode="gray">
            <a:xfrm>
              <a:off x="1619" y="2115"/>
              <a:ext cx="3501"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3600" b="1">
                  <a:solidFill>
                    <a:srgbClr val="000000"/>
                  </a:solidFill>
                  <a:latin typeface="Arial" panose="020B0604020202020204" pitchFamily="34" charset="0"/>
                </a:rPr>
                <a:t>阿贝成像原理和空间滤波</a:t>
              </a:r>
            </a:p>
          </p:txBody>
        </p:sp>
        <p:sp>
          <p:nvSpPr>
            <p:cNvPr id="65549" name="Text Box 13"/>
            <p:cNvSpPr txBox="1">
              <a:spLocks noChangeArrowheads="1"/>
            </p:cNvSpPr>
            <p:nvPr/>
          </p:nvSpPr>
          <p:spPr bwMode="gray">
            <a:xfrm>
              <a:off x="1237" y="2097"/>
              <a:ext cx="25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altLang="zh-CN" sz="3200">
                  <a:solidFill>
                    <a:schemeClr val="bg1"/>
                  </a:solidFill>
                  <a:latin typeface="Arial" panose="020B0604020202020204" pitchFamily="34" charset="0"/>
                </a:rPr>
                <a:t>2</a:t>
              </a:r>
            </a:p>
          </p:txBody>
        </p:sp>
      </p:grpSp>
    </p:spTree>
  </p:cSld>
  <p:clrMapOvr>
    <a:masterClrMapping/>
  </p:clrMapOvr>
  <p:transition>
    <p:strips dir="r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5" name="Rectangle 7"/>
          <p:cNvSpPr>
            <a:spLocks noGrp="1" noChangeArrowheads="1"/>
          </p:cNvSpPr>
          <p:nvPr>
            <p:ph type="title"/>
          </p:nvPr>
        </p:nvSpPr>
        <p:spPr>
          <a:xfrm>
            <a:off x="2697163" y="152400"/>
            <a:ext cx="6281737" cy="685800"/>
          </a:xfrm>
          <a:noFill/>
          <a:ln/>
        </p:spPr>
        <p:txBody>
          <a:bodyPr/>
          <a:lstStyle/>
          <a:p>
            <a:r>
              <a:rPr lang="zh-CN" altLang="en-US" sz="3600" b="1">
                <a:ea typeface="宋体" panose="02010600030101010101" pitchFamily="2" charset="-122"/>
              </a:rPr>
              <a:t>透镜的作用是什么</a:t>
            </a:r>
            <a:r>
              <a:rPr lang="en-US" altLang="zh-CN" sz="3600" b="1">
                <a:ea typeface="宋体" panose="02010600030101010101" pitchFamily="2" charset="-122"/>
              </a:rPr>
              <a:t>--</a:t>
            </a:r>
            <a:r>
              <a:rPr lang="zh-CN" altLang="en-US" sz="3600" b="1">
                <a:ea typeface="宋体" panose="02010600030101010101" pitchFamily="2" charset="-122"/>
              </a:rPr>
              <a:t>定量讨论</a:t>
            </a:r>
          </a:p>
        </p:txBody>
      </p:sp>
      <p:grpSp>
        <p:nvGrpSpPr>
          <p:cNvPr id="12" name="组合 11"/>
          <p:cNvGrpSpPr/>
          <p:nvPr/>
        </p:nvGrpSpPr>
        <p:grpSpPr>
          <a:xfrm>
            <a:off x="1143000" y="886423"/>
            <a:ext cx="6825598" cy="5492804"/>
            <a:chOff x="1114371" y="871134"/>
            <a:chExt cx="6825598" cy="5492804"/>
          </a:xfrm>
        </p:grpSpPr>
        <p:sp>
          <p:nvSpPr>
            <p:cNvPr id="10" name="文本框 9"/>
            <p:cNvSpPr txBox="1"/>
            <p:nvPr/>
          </p:nvSpPr>
          <p:spPr>
            <a:xfrm>
              <a:off x="1114371" y="871134"/>
              <a:ext cx="6353229" cy="4893647"/>
            </a:xfrm>
            <a:prstGeom prst="rect">
              <a:avLst/>
            </a:prstGeom>
            <a:noFill/>
          </p:spPr>
          <p:txBody>
            <a:bodyPr wrap="square" rtlCol="0">
              <a:spAutoFit/>
            </a:bodyPr>
            <a:lstStyle/>
            <a:p>
              <a:r>
                <a:rPr lang="zh-CN" altLang="en-US" sz="2400" dirty="0" smtClean="0">
                  <a:solidFill>
                    <a:schemeClr val="tx2"/>
                  </a:solidFill>
                </a:rPr>
                <a:t>对厚度         做近轴近似：</a:t>
              </a:r>
              <a:endParaRPr lang="en-US" altLang="zh-CN" sz="2400" dirty="0" smtClean="0">
                <a:solidFill>
                  <a:schemeClr val="tx2"/>
                </a:solidFill>
              </a:endParaRPr>
            </a:p>
            <a:p>
              <a:endParaRPr lang="en-US" altLang="zh-CN" sz="2400" dirty="0" smtClean="0">
                <a:solidFill>
                  <a:schemeClr val="tx2"/>
                </a:solidFill>
              </a:endParaRPr>
            </a:p>
            <a:p>
              <a:endParaRPr lang="en-US" altLang="zh-CN" sz="2400" dirty="0">
                <a:solidFill>
                  <a:schemeClr val="tx2"/>
                </a:solidFill>
              </a:endParaRPr>
            </a:p>
            <a:p>
              <a:endParaRPr lang="en-US" altLang="zh-CN" sz="2400" dirty="0" smtClean="0">
                <a:solidFill>
                  <a:schemeClr val="tx2"/>
                </a:solidFill>
              </a:endParaRPr>
            </a:p>
            <a:p>
              <a:r>
                <a:rPr lang="zh-CN" altLang="en-US" sz="2400" dirty="0" smtClean="0">
                  <a:solidFill>
                    <a:schemeClr val="tx2"/>
                  </a:solidFill>
                </a:rPr>
                <a:t>得到：</a:t>
              </a:r>
              <a:endParaRPr lang="en-US" altLang="zh-CN" sz="2400" dirty="0" smtClean="0">
                <a:solidFill>
                  <a:schemeClr val="tx2"/>
                </a:solidFill>
              </a:endParaRPr>
            </a:p>
            <a:p>
              <a:endParaRPr lang="en-US" altLang="zh-CN" sz="2400" dirty="0">
                <a:solidFill>
                  <a:schemeClr val="tx2"/>
                </a:solidFill>
              </a:endParaRPr>
            </a:p>
            <a:p>
              <a:endParaRPr lang="en-US" altLang="zh-CN" sz="2400" dirty="0" smtClean="0">
                <a:solidFill>
                  <a:schemeClr val="tx2"/>
                </a:solidFill>
              </a:endParaRPr>
            </a:p>
            <a:p>
              <a:endParaRPr lang="en-US" altLang="zh-CN" sz="2400" dirty="0" smtClean="0">
                <a:solidFill>
                  <a:schemeClr val="tx2"/>
                </a:solidFill>
              </a:endParaRPr>
            </a:p>
            <a:p>
              <a:r>
                <a:rPr lang="zh-CN" altLang="en-US" sz="2400" dirty="0" smtClean="0">
                  <a:solidFill>
                    <a:schemeClr val="tx2"/>
                  </a:solidFill>
                </a:rPr>
                <a:t>根据透镜公式：</a:t>
              </a:r>
              <a:endParaRPr lang="en-US" altLang="zh-CN" sz="2400" dirty="0" smtClean="0">
                <a:solidFill>
                  <a:schemeClr val="tx2"/>
                </a:solidFill>
              </a:endParaRPr>
            </a:p>
            <a:p>
              <a:endParaRPr lang="en-US" altLang="zh-CN" sz="2400" dirty="0">
                <a:solidFill>
                  <a:schemeClr val="tx2"/>
                </a:solidFill>
              </a:endParaRPr>
            </a:p>
            <a:p>
              <a:endParaRPr lang="en-US" altLang="zh-CN" sz="2400" dirty="0" smtClean="0">
                <a:solidFill>
                  <a:schemeClr val="tx2"/>
                </a:solidFill>
              </a:endParaRPr>
            </a:p>
            <a:p>
              <a:endParaRPr lang="en-US" altLang="zh-CN" sz="2400" dirty="0">
                <a:solidFill>
                  <a:schemeClr val="tx2"/>
                </a:solidFill>
              </a:endParaRPr>
            </a:p>
            <a:p>
              <a:r>
                <a:rPr lang="zh-CN" altLang="en-US" sz="2400" dirty="0" smtClean="0">
                  <a:solidFill>
                    <a:schemeClr val="tx2"/>
                  </a:solidFill>
                </a:rPr>
                <a:t>得到：</a:t>
              </a:r>
              <a:endParaRPr lang="zh-CN" altLang="en-US" sz="2400" dirty="0">
                <a:solidFill>
                  <a:schemeClr val="tx2"/>
                </a:solidFill>
              </a:endParaRPr>
            </a:p>
          </p:txBody>
        </p:sp>
        <p:sp>
          <p:nvSpPr>
            <p:cNvPr id="109570" name="AutoShape 2"/>
            <p:cNvSpPr>
              <a:spLocks noChangeAspect="1" noChangeArrowheads="1" noTextEdit="1"/>
            </p:cNvSpPr>
            <p:nvPr/>
          </p:nvSpPr>
          <p:spPr bwMode="gray">
            <a:xfrm flipH="1">
              <a:off x="4868863" y="3071813"/>
              <a:ext cx="909637"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pic>
          <p:nvPicPr>
            <p:cNvPr id="2" name="图片 1"/>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177990" y="978094"/>
              <a:ext cx="857143" cy="282857"/>
            </a:xfrm>
            <a:prstGeom prst="rect">
              <a:avLst/>
            </a:prstGeom>
          </p:spPr>
        </p:pic>
        <p:pic>
          <p:nvPicPr>
            <p:cNvPr id="3" name="图片 2"/>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321270" y="1713470"/>
              <a:ext cx="3939429" cy="435429"/>
            </a:xfrm>
            <a:prstGeom prst="rect">
              <a:avLst/>
            </a:prstGeom>
          </p:spPr>
        </p:pic>
        <p:pic>
          <p:nvPicPr>
            <p:cNvPr id="4" name="图片 3"/>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295398" y="3071813"/>
              <a:ext cx="6644571" cy="435429"/>
            </a:xfrm>
            <a:prstGeom prst="rect">
              <a:avLst/>
            </a:prstGeom>
          </p:spPr>
        </p:pic>
        <p:pic>
          <p:nvPicPr>
            <p:cNvPr id="5" name="图片 4"/>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072638" y="4658874"/>
              <a:ext cx="2672571" cy="384000"/>
            </a:xfrm>
            <a:prstGeom prst="rect">
              <a:avLst/>
            </a:prstGeom>
          </p:spPr>
        </p:pic>
        <p:pic>
          <p:nvPicPr>
            <p:cNvPr id="8" name="图片 7"/>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2047111" y="5974795"/>
              <a:ext cx="5141143" cy="389143"/>
            </a:xfrm>
            <a:prstGeom prst="rect">
              <a:avLst/>
            </a:prstGeom>
          </p:spPr>
        </p:pic>
      </p:grpSp>
      <p:sp>
        <p:nvSpPr>
          <p:cNvPr id="16" name="Rectangle 18"/>
          <p:cNvSpPr txBox="1">
            <a:spLocks noChangeArrowheads="1"/>
          </p:cNvSpPr>
          <p:nvPr/>
        </p:nvSpPr>
        <p:spPr bwMode="white">
          <a:xfrm>
            <a:off x="0" y="-9391"/>
            <a:ext cx="5151437" cy="685800"/>
          </a:xfrm>
          <a:prstGeom prst="rect">
            <a:avLst/>
          </a:prstGeom>
          <a:extLst>
            <a:ext uri="{AF507438-7753-43E0-B8FC-AC1667EBCBE1}">
              <a14:hiddenEffects xmlns:a14="http://schemas.microsoft.com/office/drawing/2010/main">
                <a:effectLst>
                  <a:outerShdw dist="45791" dir="2021404" algn="ctr" rotWithShape="0">
                    <a:schemeClr val="tx1"/>
                  </a:outerShdw>
                </a:effectLst>
              </a14:hiddenEffects>
            </a:ext>
          </a:extLst>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200" kern="1200">
                <a:solidFill>
                  <a:schemeClr val="lt1"/>
                </a:solidFill>
                <a:latin typeface="+mn-lt"/>
                <a:ea typeface="+mn-ea"/>
                <a:cs typeface="+mn-cs"/>
              </a:defRPr>
            </a:lvl1pPr>
            <a:lvl2pPr algn="r" rtl="0" fontAlgn="base">
              <a:spcBef>
                <a:spcPct val="0"/>
              </a:spcBef>
              <a:spcAft>
                <a:spcPct val="0"/>
              </a:spcAft>
              <a:defRPr sz="3200">
                <a:solidFill>
                  <a:schemeClr val="lt1"/>
                </a:solidFill>
                <a:latin typeface="+mn-lt"/>
                <a:ea typeface="+mn-ea"/>
                <a:cs typeface="+mn-cs"/>
              </a:defRPr>
            </a:lvl2pPr>
            <a:lvl3pPr algn="r" rtl="0" fontAlgn="base">
              <a:spcBef>
                <a:spcPct val="0"/>
              </a:spcBef>
              <a:spcAft>
                <a:spcPct val="0"/>
              </a:spcAft>
              <a:defRPr sz="3200">
                <a:solidFill>
                  <a:schemeClr val="lt1"/>
                </a:solidFill>
                <a:latin typeface="+mn-lt"/>
                <a:ea typeface="+mn-ea"/>
                <a:cs typeface="+mn-cs"/>
              </a:defRPr>
            </a:lvl3pPr>
            <a:lvl4pPr algn="r" rtl="0" fontAlgn="base">
              <a:spcBef>
                <a:spcPct val="0"/>
              </a:spcBef>
              <a:spcAft>
                <a:spcPct val="0"/>
              </a:spcAft>
              <a:defRPr sz="3200">
                <a:solidFill>
                  <a:schemeClr val="lt1"/>
                </a:solidFill>
                <a:latin typeface="+mn-lt"/>
                <a:ea typeface="+mn-ea"/>
                <a:cs typeface="+mn-cs"/>
              </a:defRPr>
            </a:lvl4pPr>
            <a:lvl5pPr algn="r" rtl="0" fontAlgn="base">
              <a:spcBef>
                <a:spcPct val="0"/>
              </a:spcBef>
              <a:spcAft>
                <a:spcPct val="0"/>
              </a:spcAft>
              <a:defRPr sz="3200">
                <a:solidFill>
                  <a:schemeClr val="lt1"/>
                </a:solidFill>
                <a:latin typeface="+mn-lt"/>
                <a:ea typeface="+mn-ea"/>
                <a:cs typeface="+mn-cs"/>
              </a:defRPr>
            </a:lvl5pPr>
            <a:lvl6pPr marL="457200" algn="r" rtl="0" fontAlgn="base">
              <a:spcBef>
                <a:spcPct val="0"/>
              </a:spcBef>
              <a:spcAft>
                <a:spcPct val="0"/>
              </a:spcAft>
              <a:defRPr sz="3200">
                <a:solidFill>
                  <a:schemeClr val="lt1"/>
                </a:solidFill>
                <a:latin typeface="+mn-lt"/>
                <a:ea typeface="+mn-ea"/>
                <a:cs typeface="+mn-cs"/>
              </a:defRPr>
            </a:lvl6pPr>
            <a:lvl7pPr marL="914400" algn="r" rtl="0" fontAlgn="base">
              <a:spcBef>
                <a:spcPct val="0"/>
              </a:spcBef>
              <a:spcAft>
                <a:spcPct val="0"/>
              </a:spcAft>
              <a:defRPr sz="3200">
                <a:solidFill>
                  <a:schemeClr val="lt1"/>
                </a:solidFill>
                <a:latin typeface="+mn-lt"/>
                <a:ea typeface="+mn-ea"/>
                <a:cs typeface="+mn-cs"/>
              </a:defRPr>
            </a:lvl7pPr>
            <a:lvl8pPr marL="1371600" algn="r" rtl="0" fontAlgn="base">
              <a:spcBef>
                <a:spcPct val="0"/>
              </a:spcBef>
              <a:spcAft>
                <a:spcPct val="0"/>
              </a:spcAft>
              <a:defRPr sz="3200">
                <a:solidFill>
                  <a:schemeClr val="lt1"/>
                </a:solidFill>
                <a:latin typeface="+mn-lt"/>
                <a:ea typeface="+mn-ea"/>
                <a:cs typeface="+mn-cs"/>
              </a:defRPr>
            </a:lvl8pPr>
            <a:lvl9pPr marL="1828800" algn="r" rtl="0" fontAlgn="base">
              <a:spcBef>
                <a:spcPct val="0"/>
              </a:spcBef>
              <a:spcAft>
                <a:spcPct val="0"/>
              </a:spcAft>
              <a:defRPr sz="3200">
                <a:solidFill>
                  <a:schemeClr val="lt1"/>
                </a:solidFill>
                <a:latin typeface="+mn-lt"/>
                <a:ea typeface="+mn-ea"/>
                <a:cs typeface="+mn-cs"/>
              </a:defRPr>
            </a:lvl9pPr>
          </a:lstStyle>
          <a:p>
            <a:pPr algn="ctr"/>
            <a:r>
              <a:rPr lang="zh-CN" altLang="en-US" sz="3600" b="1" dirty="0" smtClean="0">
                <a:ea typeface="宋体" panose="02010600030101010101" pitchFamily="2" charset="-122"/>
              </a:rPr>
              <a:t>透镜的作用</a:t>
            </a:r>
            <a:r>
              <a:rPr lang="en-US" altLang="zh-CN" sz="3600" dirty="0" smtClean="0">
                <a:ea typeface="宋体" panose="02010600030101010101" pitchFamily="2" charset="-122"/>
              </a:rPr>
              <a:t>(</a:t>
            </a:r>
            <a:r>
              <a:rPr lang="zh-CN" altLang="en-US" sz="3600" b="1" dirty="0" smtClean="0">
                <a:ea typeface="宋体" panose="02010600030101010101" pitchFamily="2" charset="-122"/>
              </a:rPr>
              <a:t>定量讨论</a:t>
            </a:r>
            <a:r>
              <a:rPr lang="en-US" altLang="zh-CN" sz="3600" dirty="0" smtClean="0">
                <a:ea typeface="宋体" panose="02010600030101010101" pitchFamily="2" charset="-122"/>
              </a:rPr>
              <a:t>)</a:t>
            </a:r>
            <a:endParaRPr lang="zh-CN" altLang="en-US" sz="3600" dirty="0">
              <a:ea typeface="宋体" panose="02010600030101010101" pitchFamily="2" charset="-122"/>
            </a:endParaRPr>
          </a:p>
        </p:txBody>
      </p:sp>
    </p:spTree>
  </p:cSld>
  <p:clrMapOvr>
    <a:masterClrMapping/>
  </p:clrMapOvr>
  <p:transition>
    <p:strips dir="rd"/>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550" name="Group 6"/>
          <p:cNvGrpSpPr>
            <a:grpSpLocks/>
          </p:cNvGrpSpPr>
          <p:nvPr/>
        </p:nvGrpSpPr>
        <p:grpSpPr bwMode="auto">
          <a:xfrm>
            <a:off x="457200" y="1346200"/>
            <a:ext cx="8188325" cy="3046413"/>
            <a:chOff x="385" y="981"/>
            <a:chExt cx="5158" cy="1919"/>
          </a:xfrm>
        </p:grpSpPr>
        <p:graphicFrame>
          <p:nvGraphicFramePr>
            <p:cNvPr id="108551" name="Object 7"/>
            <p:cNvGraphicFramePr>
              <a:graphicFrameLocks noChangeAspect="1"/>
            </p:cNvGraphicFramePr>
            <p:nvPr/>
          </p:nvGraphicFramePr>
          <p:xfrm>
            <a:off x="385" y="981"/>
            <a:ext cx="5035" cy="842"/>
          </p:xfrm>
          <a:graphic>
            <a:graphicData uri="http://schemas.openxmlformats.org/presentationml/2006/ole">
              <mc:AlternateContent xmlns:mc="http://schemas.openxmlformats.org/markup-compatibility/2006">
                <mc:Choice xmlns:v="urn:schemas-microsoft-com:vml" Requires="v">
                  <p:oleObj spid="_x0000_s108695" name="Equation" r:id="rId3" imgW="2730500" imgH="457200" progId="Equation.DSMT4">
                    <p:embed/>
                  </p:oleObj>
                </mc:Choice>
                <mc:Fallback>
                  <p:oleObj name="Equation" r:id="rId3" imgW="2730500" imgH="457200"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 y="981"/>
                          <a:ext cx="5035" cy="8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8552" name="Line 8"/>
            <p:cNvSpPr>
              <a:spLocks noChangeShapeType="1"/>
            </p:cNvSpPr>
            <p:nvPr/>
          </p:nvSpPr>
          <p:spPr bwMode="auto">
            <a:xfrm>
              <a:off x="1565" y="1661"/>
              <a:ext cx="131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53" name="Text Box 9"/>
            <p:cNvSpPr txBox="1">
              <a:spLocks noChangeArrowheads="1"/>
            </p:cNvSpPr>
            <p:nvPr/>
          </p:nvSpPr>
          <p:spPr bwMode="auto">
            <a:xfrm>
              <a:off x="930" y="2074"/>
              <a:ext cx="1765" cy="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chemeClr val="tx1"/>
                  </a:solidFill>
                  <a:latin typeface="宋体" panose="02010600030101010101" pitchFamily="2" charset="-122"/>
                </a:rPr>
                <a:t>常数位相因子</a:t>
              </a:r>
            </a:p>
            <a:p>
              <a:r>
                <a:rPr lang="zh-CN" altLang="en-US" sz="2000" b="1">
                  <a:solidFill>
                    <a:schemeClr val="tx1"/>
                  </a:solidFill>
                  <a:latin typeface="宋体" panose="02010600030101010101" pitchFamily="2" charset="-122"/>
                </a:rPr>
                <a:t>与坐标位置</a:t>
              </a:r>
              <a:r>
                <a:rPr lang="zh-CN" altLang="en-US" sz="2000" b="1">
                  <a:solidFill>
                    <a:schemeClr val="tx1"/>
                  </a:solidFill>
                  <a:latin typeface="Times New Roman" panose="02020603050405020304" pitchFamily="18" charset="0"/>
                </a:rPr>
                <a:t>（</a:t>
              </a:r>
              <a:r>
                <a:rPr lang="en-US" altLang="zh-CN" sz="2000" b="1">
                  <a:solidFill>
                    <a:schemeClr val="tx1"/>
                  </a:solidFill>
                  <a:latin typeface="Times New Roman" panose="02020603050405020304" pitchFamily="18" charset="0"/>
                </a:rPr>
                <a:t>x,y</a:t>
              </a:r>
              <a:r>
                <a:rPr lang="zh-CN" altLang="en-US" sz="2000" b="1">
                  <a:solidFill>
                    <a:schemeClr val="tx1"/>
                  </a:solidFill>
                  <a:latin typeface="Times New Roman" panose="02020603050405020304" pitchFamily="18" charset="0"/>
                </a:rPr>
                <a:t>）</a:t>
              </a:r>
              <a:r>
                <a:rPr lang="zh-CN" altLang="en-US" sz="2000" b="1">
                  <a:solidFill>
                    <a:schemeClr val="tx1"/>
                  </a:solidFill>
                  <a:latin typeface="宋体" panose="02010600030101010101" pitchFamily="2" charset="-122"/>
                </a:rPr>
                <a:t>无关</a:t>
              </a:r>
            </a:p>
            <a:p>
              <a:r>
                <a:rPr lang="zh-CN" altLang="en-US" sz="2000" b="1">
                  <a:solidFill>
                    <a:schemeClr val="tx1"/>
                  </a:solidFill>
                  <a:latin typeface="宋体" panose="02010600030101010101" pitchFamily="2" charset="-122"/>
                </a:rPr>
                <a:t>研究具体问题可以略去</a:t>
              </a:r>
            </a:p>
            <a:p>
              <a:endParaRPr lang="zh-CN" altLang="en-US" sz="2000" b="1">
                <a:solidFill>
                  <a:schemeClr val="tx1"/>
                </a:solidFill>
                <a:latin typeface="宋体" panose="02010600030101010101" pitchFamily="2" charset="-122"/>
              </a:endParaRPr>
            </a:p>
          </p:txBody>
        </p:sp>
        <p:sp>
          <p:nvSpPr>
            <p:cNvPr id="108554" name="Line 10"/>
            <p:cNvSpPr>
              <a:spLocks noChangeShapeType="1"/>
            </p:cNvSpPr>
            <p:nvPr/>
          </p:nvSpPr>
          <p:spPr bwMode="auto">
            <a:xfrm flipH="1">
              <a:off x="1610" y="1706"/>
              <a:ext cx="408" cy="3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55" name="Line 11"/>
            <p:cNvSpPr>
              <a:spLocks noChangeShapeType="1"/>
            </p:cNvSpPr>
            <p:nvPr/>
          </p:nvSpPr>
          <p:spPr bwMode="auto">
            <a:xfrm>
              <a:off x="2925" y="1842"/>
              <a:ext cx="2495"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56" name="Text Box 12"/>
            <p:cNvSpPr txBox="1">
              <a:spLocks noChangeArrowheads="1"/>
            </p:cNvSpPr>
            <p:nvPr/>
          </p:nvSpPr>
          <p:spPr bwMode="auto">
            <a:xfrm>
              <a:off x="3334" y="2247"/>
              <a:ext cx="2209"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chemeClr val="tx1"/>
                  </a:solidFill>
                  <a:latin typeface="Arial" panose="020B0604020202020204" pitchFamily="34" charset="0"/>
                </a:rPr>
                <a:t>光波经过透镜后发生位相变换</a:t>
              </a:r>
            </a:p>
            <a:p>
              <a:r>
                <a:rPr lang="zh-CN" altLang="en-US" sz="2000" b="1">
                  <a:solidFill>
                    <a:schemeClr val="tx1"/>
                  </a:solidFill>
                  <a:latin typeface="Arial" panose="020B0604020202020204" pitchFamily="34" charset="0"/>
                </a:rPr>
                <a:t>附加了一个与坐标有关的二次</a:t>
              </a:r>
            </a:p>
            <a:p>
              <a:r>
                <a:rPr lang="zh-CN" altLang="en-US" sz="2000" b="1">
                  <a:solidFill>
                    <a:schemeClr val="tx1"/>
                  </a:solidFill>
                  <a:latin typeface="Arial" panose="020B0604020202020204" pitchFamily="34" charset="0"/>
                </a:rPr>
                <a:t>位相因子</a:t>
              </a:r>
            </a:p>
          </p:txBody>
        </p:sp>
        <p:sp>
          <p:nvSpPr>
            <p:cNvPr id="108557" name="Line 13"/>
            <p:cNvSpPr>
              <a:spLocks noChangeShapeType="1"/>
            </p:cNvSpPr>
            <p:nvPr/>
          </p:nvSpPr>
          <p:spPr bwMode="auto">
            <a:xfrm>
              <a:off x="3923" y="1888"/>
              <a:ext cx="363" cy="3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108558" name="Object 14"/>
          <p:cNvGraphicFramePr>
            <a:graphicFrameLocks noChangeAspect="1"/>
          </p:cNvGraphicFramePr>
          <p:nvPr/>
        </p:nvGraphicFramePr>
        <p:xfrm>
          <a:off x="1905000" y="4419600"/>
          <a:ext cx="5400675" cy="1230313"/>
        </p:xfrm>
        <a:graphic>
          <a:graphicData uri="http://schemas.openxmlformats.org/presentationml/2006/ole">
            <mc:AlternateContent xmlns:mc="http://schemas.openxmlformats.org/markup-compatibility/2006">
              <mc:Choice xmlns:v="urn:schemas-microsoft-com:vml" Requires="v">
                <p:oleObj spid="_x0000_s108696" name="Equation" r:id="rId5" imgW="2006280" imgH="457200" progId="Equation.DSMT4">
                  <p:embed/>
                </p:oleObj>
              </mc:Choice>
              <mc:Fallback>
                <p:oleObj name="Equation" r:id="rId5" imgW="2006280" imgH="457200" progId="Equation.DSMT4">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0" y="4419600"/>
                        <a:ext cx="5400675" cy="1230313"/>
                      </a:xfrm>
                      <a:prstGeom prst="rect">
                        <a:avLst/>
                      </a:prstGeom>
                      <a:solidFill>
                        <a:srgbClr val="FFCC00"/>
                      </a:solidFill>
                      <a:ln w="38100">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8559" name="Text Box 15"/>
          <p:cNvSpPr txBox="1">
            <a:spLocks noChangeArrowheads="1"/>
          </p:cNvSpPr>
          <p:nvPr/>
        </p:nvSpPr>
        <p:spPr bwMode="auto">
          <a:xfrm>
            <a:off x="14288" y="6019800"/>
            <a:ext cx="91297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chemeClr val="tx1"/>
                </a:solidFill>
                <a:latin typeface="Arial" panose="020B0604020202020204" pitchFamily="34" charset="0"/>
              </a:rPr>
              <a:t>透镜对入射光场的位相变换效应简化表达式，该式子与入射波无关，与透镜无关</a:t>
            </a:r>
          </a:p>
        </p:txBody>
      </p:sp>
      <p:sp>
        <p:nvSpPr>
          <p:cNvPr id="13" name="Rectangle 18"/>
          <p:cNvSpPr txBox="1">
            <a:spLocks noChangeArrowheads="1"/>
          </p:cNvSpPr>
          <p:nvPr/>
        </p:nvSpPr>
        <p:spPr bwMode="white">
          <a:xfrm>
            <a:off x="0" y="-9391"/>
            <a:ext cx="5151437" cy="685800"/>
          </a:xfrm>
          <a:prstGeom prst="rect">
            <a:avLst/>
          </a:prstGeom>
          <a:extLst>
            <a:ext uri="{AF507438-7753-43E0-B8FC-AC1667EBCBE1}">
              <a14:hiddenEffects xmlns:a14="http://schemas.microsoft.com/office/drawing/2010/main">
                <a:effectLst>
                  <a:outerShdw dist="45791" dir="2021404" algn="ctr" rotWithShape="0">
                    <a:schemeClr val="tx1"/>
                  </a:outerShdw>
                </a:effectLst>
              </a14:hiddenEffects>
            </a:ext>
          </a:extLst>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200" kern="1200">
                <a:solidFill>
                  <a:schemeClr val="lt1"/>
                </a:solidFill>
                <a:latin typeface="+mn-lt"/>
                <a:ea typeface="+mn-ea"/>
                <a:cs typeface="+mn-cs"/>
              </a:defRPr>
            </a:lvl1pPr>
            <a:lvl2pPr algn="r" rtl="0" fontAlgn="base">
              <a:spcBef>
                <a:spcPct val="0"/>
              </a:spcBef>
              <a:spcAft>
                <a:spcPct val="0"/>
              </a:spcAft>
              <a:defRPr sz="3200">
                <a:solidFill>
                  <a:schemeClr val="lt1"/>
                </a:solidFill>
                <a:latin typeface="+mn-lt"/>
                <a:ea typeface="+mn-ea"/>
                <a:cs typeface="+mn-cs"/>
              </a:defRPr>
            </a:lvl2pPr>
            <a:lvl3pPr algn="r" rtl="0" fontAlgn="base">
              <a:spcBef>
                <a:spcPct val="0"/>
              </a:spcBef>
              <a:spcAft>
                <a:spcPct val="0"/>
              </a:spcAft>
              <a:defRPr sz="3200">
                <a:solidFill>
                  <a:schemeClr val="lt1"/>
                </a:solidFill>
                <a:latin typeface="+mn-lt"/>
                <a:ea typeface="+mn-ea"/>
                <a:cs typeface="+mn-cs"/>
              </a:defRPr>
            </a:lvl3pPr>
            <a:lvl4pPr algn="r" rtl="0" fontAlgn="base">
              <a:spcBef>
                <a:spcPct val="0"/>
              </a:spcBef>
              <a:spcAft>
                <a:spcPct val="0"/>
              </a:spcAft>
              <a:defRPr sz="3200">
                <a:solidFill>
                  <a:schemeClr val="lt1"/>
                </a:solidFill>
                <a:latin typeface="+mn-lt"/>
                <a:ea typeface="+mn-ea"/>
                <a:cs typeface="+mn-cs"/>
              </a:defRPr>
            </a:lvl4pPr>
            <a:lvl5pPr algn="r" rtl="0" fontAlgn="base">
              <a:spcBef>
                <a:spcPct val="0"/>
              </a:spcBef>
              <a:spcAft>
                <a:spcPct val="0"/>
              </a:spcAft>
              <a:defRPr sz="3200">
                <a:solidFill>
                  <a:schemeClr val="lt1"/>
                </a:solidFill>
                <a:latin typeface="+mn-lt"/>
                <a:ea typeface="+mn-ea"/>
                <a:cs typeface="+mn-cs"/>
              </a:defRPr>
            </a:lvl5pPr>
            <a:lvl6pPr marL="457200" algn="r" rtl="0" fontAlgn="base">
              <a:spcBef>
                <a:spcPct val="0"/>
              </a:spcBef>
              <a:spcAft>
                <a:spcPct val="0"/>
              </a:spcAft>
              <a:defRPr sz="3200">
                <a:solidFill>
                  <a:schemeClr val="lt1"/>
                </a:solidFill>
                <a:latin typeface="+mn-lt"/>
                <a:ea typeface="+mn-ea"/>
                <a:cs typeface="+mn-cs"/>
              </a:defRPr>
            </a:lvl6pPr>
            <a:lvl7pPr marL="914400" algn="r" rtl="0" fontAlgn="base">
              <a:spcBef>
                <a:spcPct val="0"/>
              </a:spcBef>
              <a:spcAft>
                <a:spcPct val="0"/>
              </a:spcAft>
              <a:defRPr sz="3200">
                <a:solidFill>
                  <a:schemeClr val="lt1"/>
                </a:solidFill>
                <a:latin typeface="+mn-lt"/>
                <a:ea typeface="+mn-ea"/>
                <a:cs typeface="+mn-cs"/>
              </a:defRPr>
            </a:lvl7pPr>
            <a:lvl8pPr marL="1371600" algn="r" rtl="0" fontAlgn="base">
              <a:spcBef>
                <a:spcPct val="0"/>
              </a:spcBef>
              <a:spcAft>
                <a:spcPct val="0"/>
              </a:spcAft>
              <a:defRPr sz="3200">
                <a:solidFill>
                  <a:schemeClr val="lt1"/>
                </a:solidFill>
                <a:latin typeface="+mn-lt"/>
                <a:ea typeface="+mn-ea"/>
                <a:cs typeface="+mn-cs"/>
              </a:defRPr>
            </a:lvl8pPr>
            <a:lvl9pPr marL="1828800" algn="r" rtl="0" fontAlgn="base">
              <a:spcBef>
                <a:spcPct val="0"/>
              </a:spcBef>
              <a:spcAft>
                <a:spcPct val="0"/>
              </a:spcAft>
              <a:defRPr sz="3200">
                <a:solidFill>
                  <a:schemeClr val="lt1"/>
                </a:solidFill>
                <a:latin typeface="+mn-lt"/>
                <a:ea typeface="+mn-ea"/>
                <a:cs typeface="+mn-cs"/>
              </a:defRPr>
            </a:lvl9pPr>
          </a:lstStyle>
          <a:p>
            <a:pPr algn="ctr"/>
            <a:r>
              <a:rPr lang="zh-CN" altLang="en-US" sz="3600" b="1" dirty="0" smtClean="0">
                <a:ea typeface="宋体" panose="02010600030101010101" pitchFamily="2" charset="-122"/>
              </a:rPr>
              <a:t>透镜的作用</a:t>
            </a:r>
            <a:r>
              <a:rPr lang="en-US" altLang="zh-CN" sz="3600" dirty="0" smtClean="0">
                <a:ea typeface="宋体" panose="02010600030101010101" pitchFamily="2" charset="-122"/>
              </a:rPr>
              <a:t>(</a:t>
            </a:r>
            <a:r>
              <a:rPr lang="zh-CN" altLang="en-US" sz="3600" b="1" dirty="0" smtClean="0">
                <a:ea typeface="宋体" panose="02010600030101010101" pitchFamily="2" charset="-122"/>
              </a:rPr>
              <a:t>定量讨论</a:t>
            </a:r>
            <a:r>
              <a:rPr lang="en-US" altLang="zh-CN" sz="3600" dirty="0" smtClean="0">
                <a:ea typeface="宋体" panose="02010600030101010101" pitchFamily="2" charset="-122"/>
              </a:rPr>
              <a:t>)</a:t>
            </a:r>
            <a:endParaRPr lang="zh-CN" altLang="en-US" sz="3600" dirty="0">
              <a:ea typeface="宋体" panose="02010600030101010101" pitchFamily="2" charset="-122"/>
            </a:endParaRPr>
          </a:p>
        </p:txBody>
      </p:sp>
    </p:spTree>
  </p:cSld>
  <p:clrMapOvr>
    <a:masterClrMapping/>
  </p:clrMapOvr>
  <p:transition>
    <p:strips dir="rd"/>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420148" y="964408"/>
            <a:ext cx="6276052" cy="5540259"/>
            <a:chOff x="304800" y="964408"/>
            <a:chExt cx="6276052" cy="5540259"/>
          </a:xfrm>
        </p:grpSpPr>
        <p:grpSp>
          <p:nvGrpSpPr>
            <p:cNvPr id="18" name="组合 17"/>
            <p:cNvGrpSpPr/>
            <p:nvPr/>
          </p:nvGrpSpPr>
          <p:grpSpPr>
            <a:xfrm>
              <a:off x="344128" y="4816207"/>
              <a:ext cx="4352474" cy="461665"/>
              <a:chOff x="304800" y="5532432"/>
              <a:chExt cx="4352474" cy="461665"/>
            </a:xfrm>
          </p:grpSpPr>
          <p:sp>
            <p:nvSpPr>
              <p:cNvPr id="20" name="文本框 19"/>
              <p:cNvSpPr txBox="1"/>
              <p:nvPr/>
            </p:nvSpPr>
            <p:spPr>
              <a:xfrm>
                <a:off x="304800" y="5532432"/>
                <a:ext cx="4352474" cy="461665"/>
              </a:xfrm>
              <a:prstGeom prst="rect">
                <a:avLst/>
              </a:prstGeom>
              <a:noFill/>
            </p:spPr>
            <p:txBody>
              <a:bodyPr wrap="none" rtlCol="0">
                <a:spAutoFit/>
              </a:bodyPr>
              <a:lstStyle/>
              <a:p>
                <a:r>
                  <a:rPr lang="zh-CN" altLang="en-US" sz="2400" dirty="0" smtClean="0">
                    <a:solidFill>
                      <a:schemeClr val="tx2"/>
                    </a:solidFill>
                  </a:rPr>
                  <a:t>可知   与       的关系相对应，</a:t>
                </a:r>
                <a:endParaRPr lang="en-US" altLang="zh-CN" sz="2400" dirty="0" smtClean="0">
                  <a:solidFill>
                    <a:schemeClr val="tx2"/>
                  </a:solidFill>
                </a:endParaRPr>
              </a:p>
            </p:txBody>
          </p:sp>
          <p:pic>
            <p:nvPicPr>
              <p:cNvPr id="16" name="图片 15"/>
              <p:cNvPicPr>
                <a:picLocks noChangeAspect="1"/>
              </p:cNvPicPr>
              <p:nvPr>
                <p:custDataLst>
                  <p:tags r:id="rId7"/>
                </p:custDataLst>
              </p:nvPr>
            </p:nvPicPr>
            <p:blipFill>
              <a:blip r:embed="rId10" cstate="print">
                <a:extLst>
                  <a:ext uri="{28A0092B-C50C-407E-A947-70E740481C1C}">
                    <a14:useLocalDpi xmlns:a14="http://schemas.microsoft.com/office/drawing/2010/main" val="0"/>
                  </a:ext>
                </a:extLst>
              </a:blip>
              <a:stretch>
                <a:fillRect/>
              </a:stretch>
            </p:blipFill>
            <p:spPr>
              <a:xfrm>
                <a:off x="1105019" y="5698978"/>
                <a:ext cx="121714" cy="128571"/>
              </a:xfrm>
              <a:prstGeom prst="rect">
                <a:avLst/>
              </a:prstGeom>
            </p:spPr>
          </p:pic>
          <p:pic>
            <p:nvPicPr>
              <p:cNvPr id="17" name="图片 16"/>
              <p:cNvPicPr>
                <a:picLocks noChangeAspect="1"/>
              </p:cNvPicPr>
              <p:nvPr>
                <p:custDataLst>
                  <p:tags r:id="rId8"/>
                </p:custDataLst>
              </p:nvPr>
            </p:nvPicPr>
            <p:blipFill>
              <a:blip r:embed="rId11" cstate="print">
                <a:extLst>
                  <a:ext uri="{28A0092B-C50C-407E-A947-70E740481C1C}">
                    <a14:useLocalDpi xmlns:a14="http://schemas.microsoft.com/office/drawing/2010/main" val="0"/>
                  </a:ext>
                </a:extLst>
              </a:blip>
              <a:stretch>
                <a:fillRect/>
              </a:stretch>
            </p:blipFill>
            <p:spPr>
              <a:xfrm>
                <a:off x="1739808" y="5621835"/>
                <a:ext cx="557142" cy="282856"/>
              </a:xfrm>
              <a:prstGeom prst="rect">
                <a:avLst/>
              </a:prstGeom>
            </p:spPr>
          </p:pic>
        </p:grpSp>
        <p:sp>
          <p:nvSpPr>
            <p:cNvPr id="98307" name="AutoShape 3"/>
            <p:cNvSpPr>
              <a:spLocks noChangeAspect="1" noChangeArrowheads="1" noTextEdit="1"/>
            </p:cNvSpPr>
            <p:nvPr/>
          </p:nvSpPr>
          <p:spPr bwMode="gray">
            <a:xfrm flipH="1">
              <a:off x="4868863" y="3071813"/>
              <a:ext cx="909637"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pic>
          <p:nvPicPr>
            <p:cNvPr id="14" name="图片 13"/>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1779136" y="4121221"/>
              <a:ext cx="4801716" cy="349714"/>
            </a:xfrm>
            <a:prstGeom prst="rect">
              <a:avLst/>
            </a:prstGeom>
          </p:spPr>
        </p:pic>
        <p:grpSp>
          <p:nvGrpSpPr>
            <p:cNvPr id="30" name="组合 29"/>
            <p:cNvGrpSpPr/>
            <p:nvPr/>
          </p:nvGrpSpPr>
          <p:grpSpPr>
            <a:xfrm>
              <a:off x="1600200" y="1528132"/>
              <a:ext cx="3884510" cy="1678595"/>
              <a:chOff x="1371600" y="2015518"/>
              <a:chExt cx="3884510" cy="1678595"/>
            </a:xfrm>
          </p:grpSpPr>
          <p:pic>
            <p:nvPicPr>
              <p:cNvPr id="2" name="图片 1"/>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371600" y="2015518"/>
                <a:ext cx="2247429" cy="284572"/>
              </a:xfrm>
              <a:prstGeom prst="rect">
                <a:avLst/>
              </a:prstGeom>
            </p:spPr>
          </p:pic>
          <p:pic>
            <p:nvPicPr>
              <p:cNvPr id="4" name="图片 3"/>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2447226" y="2598136"/>
                <a:ext cx="2652000" cy="389143"/>
              </a:xfrm>
              <a:prstGeom prst="rect">
                <a:avLst/>
              </a:prstGeom>
            </p:spPr>
          </p:pic>
          <p:pic>
            <p:nvPicPr>
              <p:cNvPr id="10" name="图片 9"/>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2468680" y="3296398"/>
                <a:ext cx="2787430" cy="397715"/>
              </a:xfrm>
              <a:prstGeom prst="rect">
                <a:avLst/>
              </a:prstGeom>
            </p:spPr>
          </p:pic>
        </p:grpSp>
        <p:sp>
          <p:nvSpPr>
            <p:cNvPr id="15" name="文本框 14"/>
            <p:cNvSpPr txBox="1"/>
            <p:nvPr/>
          </p:nvSpPr>
          <p:spPr>
            <a:xfrm>
              <a:off x="304800" y="964408"/>
              <a:ext cx="5416868" cy="461665"/>
            </a:xfrm>
            <a:prstGeom prst="rect">
              <a:avLst/>
            </a:prstGeom>
            <a:noFill/>
          </p:spPr>
          <p:txBody>
            <a:bodyPr wrap="none" rtlCol="0">
              <a:spAutoFit/>
            </a:bodyPr>
            <a:lstStyle/>
            <a:p>
              <a:r>
                <a:rPr lang="zh-CN" altLang="en-US" sz="2400" dirty="0" smtClean="0">
                  <a:solidFill>
                    <a:schemeClr val="tx2"/>
                  </a:solidFill>
                </a:rPr>
                <a:t>当单位振幅的单色平面波垂直入射时，</a:t>
              </a:r>
              <a:endParaRPr lang="zh-CN" altLang="en-US" sz="2400" dirty="0">
                <a:solidFill>
                  <a:schemeClr val="tx2"/>
                </a:solidFill>
              </a:endParaRPr>
            </a:p>
          </p:txBody>
        </p:sp>
        <p:sp>
          <p:nvSpPr>
            <p:cNvPr id="19" name="文本框 18"/>
            <p:cNvSpPr txBox="1"/>
            <p:nvPr/>
          </p:nvSpPr>
          <p:spPr>
            <a:xfrm>
              <a:off x="331546" y="3433036"/>
              <a:ext cx="4493538" cy="461665"/>
            </a:xfrm>
            <a:prstGeom prst="rect">
              <a:avLst/>
            </a:prstGeom>
            <a:noFill/>
          </p:spPr>
          <p:txBody>
            <a:bodyPr wrap="none" rtlCol="0">
              <a:spAutoFit/>
            </a:bodyPr>
            <a:lstStyle/>
            <a:p>
              <a:r>
                <a:rPr lang="zh-CN" altLang="en-US" sz="2400" dirty="0" smtClean="0">
                  <a:solidFill>
                    <a:schemeClr val="tx2"/>
                  </a:solidFill>
                </a:rPr>
                <a:t>对比发散球面波的复振幅分布：</a:t>
              </a:r>
              <a:endParaRPr lang="zh-CN" altLang="en-US" sz="2400" dirty="0">
                <a:solidFill>
                  <a:schemeClr val="tx2"/>
                </a:solidFill>
              </a:endParaRPr>
            </a:p>
          </p:txBody>
        </p:sp>
        <p:grpSp>
          <p:nvGrpSpPr>
            <p:cNvPr id="26" name="组合 25"/>
            <p:cNvGrpSpPr/>
            <p:nvPr/>
          </p:nvGrpSpPr>
          <p:grpSpPr>
            <a:xfrm>
              <a:off x="953357" y="5476117"/>
              <a:ext cx="4839786" cy="461665"/>
              <a:chOff x="331546" y="6148629"/>
              <a:chExt cx="4839786" cy="461665"/>
            </a:xfrm>
          </p:grpSpPr>
          <p:sp>
            <p:nvSpPr>
              <p:cNvPr id="27" name="文本框 26"/>
              <p:cNvSpPr txBox="1"/>
              <p:nvPr/>
            </p:nvSpPr>
            <p:spPr>
              <a:xfrm>
                <a:off x="331546" y="6148629"/>
                <a:ext cx="4839786" cy="461665"/>
              </a:xfrm>
              <a:prstGeom prst="rect">
                <a:avLst/>
              </a:prstGeom>
              <a:noFill/>
            </p:spPr>
            <p:txBody>
              <a:bodyPr wrap="none" rtlCol="0">
                <a:spAutoFit/>
              </a:bodyPr>
              <a:lstStyle/>
              <a:p>
                <a:r>
                  <a:rPr lang="zh-CN" altLang="en-US" sz="2400" dirty="0" smtClean="0">
                    <a:solidFill>
                      <a:schemeClr val="tx2"/>
                    </a:solidFill>
                  </a:rPr>
                  <a:t>正透镜，      ，对应汇聚球面波；</a:t>
                </a:r>
                <a:endParaRPr lang="zh-CN" altLang="en-US" sz="2400" dirty="0">
                  <a:solidFill>
                    <a:schemeClr val="tx2"/>
                  </a:solidFill>
                </a:endParaRPr>
              </a:p>
            </p:txBody>
          </p:sp>
          <p:pic>
            <p:nvPicPr>
              <p:cNvPr id="21" name="图片 20"/>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1600200" y="6247932"/>
                <a:ext cx="668571" cy="257142"/>
              </a:xfrm>
              <a:prstGeom prst="rect">
                <a:avLst/>
              </a:prstGeom>
            </p:spPr>
          </p:pic>
        </p:grpSp>
        <p:grpSp>
          <p:nvGrpSpPr>
            <p:cNvPr id="24" name="组合 23"/>
            <p:cNvGrpSpPr/>
            <p:nvPr/>
          </p:nvGrpSpPr>
          <p:grpSpPr>
            <a:xfrm>
              <a:off x="953357" y="6043002"/>
              <a:ext cx="4839786" cy="461665"/>
              <a:chOff x="953357" y="6043002"/>
              <a:chExt cx="4839786" cy="461665"/>
            </a:xfrm>
          </p:grpSpPr>
          <p:sp>
            <p:nvSpPr>
              <p:cNvPr id="28" name="文本框 27"/>
              <p:cNvSpPr txBox="1"/>
              <p:nvPr/>
            </p:nvSpPr>
            <p:spPr>
              <a:xfrm>
                <a:off x="953357" y="6043002"/>
                <a:ext cx="4839786" cy="461665"/>
              </a:xfrm>
              <a:prstGeom prst="rect">
                <a:avLst/>
              </a:prstGeom>
              <a:noFill/>
            </p:spPr>
            <p:txBody>
              <a:bodyPr wrap="none" rtlCol="0">
                <a:spAutoFit/>
              </a:bodyPr>
              <a:lstStyle/>
              <a:p>
                <a:r>
                  <a:rPr lang="zh-CN" altLang="en-US" sz="2400" dirty="0">
                    <a:solidFill>
                      <a:schemeClr val="tx2"/>
                    </a:solidFill>
                  </a:rPr>
                  <a:t>负</a:t>
                </a:r>
                <a:r>
                  <a:rPr lang="zh-CN" altLang="en-US" sz="2400" dirty="0" smtClean="0">
                    <a:solidFill>
                      <a:schemeClr val="tx2"/>
                    </a:solidFill>
                  </a:rPr>
                  <a:t>透镜，      ，对应汇聚球面波；</a:t>
                </a:r>
                <a:endParaRPr lang="zh-CN" altLang="en-US" sz="2400" dirty="0">
                  <a:solidFill>
                    <a:schemeClr val="tx2"/>
                  </a:solidFill>
                </a:endParaRPr>
              </a:p>
            </p:txBody>
          </p:sp>
          <p:pic>
            <p:nvPicPr>
              <p:cNvPr id="23" name="图片 22"/>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2222012" y="6142305"/>
                <a:ext cx="668571" cy="257142"/>
              </a:xfrm>
              <a:prstGeom prst="rect">
                <a:avLst/>
              </a:prstGeom>
            </p:spPr>
          </p:pic>
        </p:grpSp>
      </p:grpSp>
      <p:sp>
        <p:nvSpPr>
          <p:cNvPr id="34" name="Rectangle 18"/>
          <p:cNvSpPr txBox="1">
            <a:spLocks noChangeArrowheads="1"/>
          </p:cNvSpPr>
          <p:nvPr/>
        </p:nvSpPr>
        <p:spPr bwMode="white">
          <a:xfrm>
            <a:off x="0" y="-9391"/>
            <a:ext cx="5151437" cy="685800"/>
          </a:xfrm>
          <a:prstGeom prst="rect">
            <a:avLst/>
          </a:prstGeom>
          <a:extLst>
            <a:ext uri="{AF507438-7753-43E0-B8FC-AC1667EBCBE1}">
              <a14:hiddenEffects xmlns:a14="http://schemas.microsoft.com/office/drawing/2010/main">
                <a:effectLst>
                  <a:outerShdw dist="45791" dir="2021404" algn="ctr" rotWithShape="0">
                    <a:schemeClr val="tx1"/>
                  </a:outerShdw>
                </a:effectLst>
              </a14:hiddenEffects>
            </a:ext>
          </a:extLst>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200" kern="1200">
                <a:solidFill>
                  <a:schemeClr val="lt1"/>
                </a:solidFill>
                <a:latin typeface="+mn-lt"/>
                <a:ea typeface="+mn-ea"/>
                <a:cs typeface="+mn-cs"/>
              </a:defRPr>
            </a:lvl1pPr>
            <a:lvl2pPr algn="r" rtl="0" fontAlgn="base">
              <a:spcBef>
                <a:spcPct val="0"/>
              </a:spcBef>
              <a:spcAft>
                <a:spcPct val="0"/>
              </a:spcAft>
              <a:defRPr sz="3200">
                <a:solidFill>
                  <a:schemeClr val="lt1"/>
                </a:solidFill>
                <a:latin typeface="+mn-lt"/>
                <a:ea typeface="+mn-ea"/>
                <a:cs typeface="+mn-cs"/>
              </a:defRPr>
            </a:lvl2pPr>
            <a:lvl3pPr algn="r" rtl="0" fontAlgn="base">
              <a:spcBef>
                <a:spcPct val="0"/>
              </a:spcBef>
              <a:spcAft>
                <a:spcPct val="0"/>
              </a:spcAft>
              <a:defRPr sz="3200">
                <a:solidFill>
                  <a:schemeClr val="lt1"/>
                </a:solidFill>
                <a:latin typeface="+mn-lt"/>
                <a:ea typeface="+mn-ea"/>
                <a:cs typeface="+mn-cs"/>
              </a:defRPr>
            </a:lvl3pPr>
            <a:lvl4pPr algn="r" rtl="0" fontAlgn="base">
              <a:spcBef>
                <a:spcPct val="0"/>
              </a:spcBef>
              <a:spcAft>
                <a:spcPct val="0"/>
              </a:spcAft>
              <a:defRPr sz="3200">
                <a:solidFill>
                  <a:schemeClr val="lt1"/>
                </a:solidFill>
                <a:latin typeface="+mn-lt"/>
                <a:ea typeface="+mn-ea"/>
                <a:cs typeface="+mn-cs"/>
              </a:defRPr>
            </a:lvl4pPr>
            <a:lvl5pPr algn="r" rtl="0" fontAlgn="base">
              <a:spcBef>
                <a:spcPct val="0"/>
              </a:spcBef>
              <a:spcAft>
                <a:spcPct val="0"/>
              </a:spcAft>
              <a:defRPr sz="3200">
                <a:solidFill>
                  <a:schemeClr val="lt1"/>
                </a:solidFill>
                <a:latin typeface="+mn-lt"/>
                <a:ea typeface="+mn-ea"/>
                <a:cs typeface="+mn-cs"/>
              </a:defRPr>
            </a:lvl5pPr>
            <a:lvl6pPr marL="457200" algn="r" rtl="0" fontAlgn="base">
              <a:spcBef>
                <a:spcPct val="0"/>
              </a:spcBef>
              <a:spcAft>
                <a:spcPct val="0"/>
              </a:spcAft>
              <a:defRPr sz="3200">
                <a:solidFill>
                  <a:schemeClr val="lt1"/>
                </a:solidFill>
                <a:latin typeface="+mn-lt"/>
                <a:ea typeface="+mn-ea"/>
                <a:cs typeface="+mn-cs"/>
              </a:defRPr>
            </a:lvl6pPr>
            <a:lvl7pPr marL="914400" algn="r" rtl="0" fontAlgn="base">
              <a:spcBef>
                <a:spcPct val="0"/>
              </a:spcBef>
              <a:spcAft>
                <a:spcPct val="0"/>
              </a:spcAft>
              <a:defRPr sz="3200">
                <a:solidFill>
                  <a:schemeClr val="lt1"/>
                </a:solidFill>
                <a:latin typeface="+mn-lt"/>
                <a:ea typeface="+mn-ea"/>
                <a:cs typeface="+mn-cs"/>
              </a:defRPr>
            </a:lvl7pPr>
            <a:lvl8pPr marL="1371600" algn="r" rtl="0" fontAlgn="base">
              <a:spcBef>
                <a:spcPct val="0"/>
              </a:spcBef>
              <a:spcAft>
                <a:spcPct val="0"/>
              </a:spcAft>
              <a:defRPr sz="3200">
                <a:solidFill>
                  <a:schemeClr val="lt1"/>
                </a:solidFill>
                <a:latin typeface="+mn-lt"/>
                <a:ea typeface="+mn-ea"/>
                <a:cs typeface="+mn-cs"/>
              </a:defRPr>
            </a:lvl8pPr>
            <a:lvl9pPr marL="1828800" algn="r" rtl="0" fontAlgn="base">
              <a:spcBef>
                <a:spcPct val="0"/>
              </a:spcBef>
              <a:spcAft>
                <a:spcPct val="0"/>
              </a:spcAft>
              <a:defRPr sz="3200">
                <a:solidFill>
                  <a:schemeClr val="lt1"/>
                </a:solidFill>
                <a:latin typeface="+mn-lt"/>
                <a:ea typeface="+mn-ea"/>
                <a:cs typeface="+mn-cs"/>
              </a:defRPr>
            </a:lvl9pPr>
          </a:lstStyle>
          <a:p>
            <a:pPr algn="ctr"/>
            <a:r>
              <a:rPr lang="zh-CN" altLang="en-US" sz="3600" b="1" dirty="0" smtClean="0">
                <a:ea typeface="宋体" panose="02010600030101010101" pitchFamily="2" charset="-122"/>
              </a:rPr>
              <a:t>透镜的作用</a:t>
            </a:r>
            <a:r>
              <a:rPr lang="en-US" altLang="zh-CN" sz="3600" dirty="0" smtClean="0">
                <a:ea typeface="宋体" panose="02010600030101010101" pitchFamily="2" charset="-122"/>
              </a:rPr>
              <a:t>(</a:t>
            </a:r>
            <a:r>
              <a:rPr lang="zh-CN" altLang="en-US" sz="3600" b="1" dirty="0" smtClean="0">
                <a:ea typeface="宋体" panose="02010600030101010101" pitchFamily="2" charset="-122"/>
              </a:rPr>
              <a:t>定量讨论</a:t>
            </a:r>
            <a:r>
              <a:rPr lang="en-US" altLang="zh-CN" sz="3600" dirty="0" smtClean="0">
                <a:ea typeface="宋体" panose="02010600030101010101" pitchFamily="2" charset="-122"/>
              </a:rPr>
              <a:t>)</a:t>
            </a:r>
            <a:endParaRPr lang="zh-CN" altLang="en-US" sz="3600" dirty="0">
              <a:ea typeface="宋体" panose="02010600030101010101" pitchFamily="2" charset="-122"/>
            </a:endParaRPr>
          </a:p>
        </p:txBody>
      </p:sp>
    </p:spTree>
  </p:cSld>
  <p:clrMapOvr>
    <a:masterClrMapping/>
  </p:clrMapOvr>
  <p:transition>
    <p:strips dir="rd"/>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AutoShape 2"/>
          <p:cNvSpPr>
            <a:spLocks noChangeAspect="1" noChangeArrowheads="1" noTextEdit="1"/>
          </p:cNvSpPr>
          <p:nvPr/>
        </p:nvSpPr>
        <p:spPr bwMode="gray">
          <a:xfrm flipH="1">
            <a:off x="4868863" y="3071813"/>
            <a:ext cx="909637"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0597" name="Rectangle 5"/>
          <p:cNvSpPr>
            <a:spLocks noGrp="1" noChangeArrowheads="1"/>
          </p:cNvSpPr>
          <p:nvPr>
            <p:ph type="body" sz="half" idx="1"/>
          </p:nvPr>
        </p:nvSpPr>
        <p:spPr>
          <a:xfrm>
            <a:off x="457200" y="1524000"/>
            <a:ext cx="8218488" cy="2016125"/>
          </a:xfrm>
          <a:noFill/>
          <a:ln/>
        </p:spPr>
        <p:txBody>
          <a:bodyPr/>
          <a:lstStyle/>
          <a:p>
            <a:r>
              <a:rPr lang="zh-CN" altLang="en-US" sz="3000" b="1">
                <a:solidFill>
                  <a:srgbClr val="000066"/>
                </a:solidFill>
                <a:ea typeface="宋体" panose="02010600030101010101" pitchFamily="2" charset="-122"/>
              </a:rPr>
              <a:t>透镜的大小是有限的，因此，必须要加上一个限制透镜大小的函数</a:t>
            </a:r>
            <a:r>
              <a:rPr lang="en-US" altLang="zh-CN" sz="3000" b="1">
                <a:solidFill>
                  <a:srgbClr val="000066"/>
                </a:solidFill>
                <a:ea typeface="宋体" panose="02010600030101010101" pitchFamily="2" charset="-122"/>
              </a:rPr>
              <a:t>-</a:t>
            </a:r>
            <a:r>
              <a:rPr lang="zh-CN" altLang="en-US" sz="3000" b="1">
                <a:solidFill>
                  <a:srgbClr val="000066"/>
                </a:solidFill>
                <a:ea typeface="宋体" panose="02010600030101010101" pitchFamily="2" charset="-122"/>
              </a:rPr>
              <a:t>光瞳函数</a:t>
            </a:r>
          </a:p>
          <a:p>
            <a:r>
              <a:rPr lang="zh-CN" altLang="en-US" sz="3000" b="1">
                <a:solidFill>
                  <a:srgbClr val="000066"/>
                </a:solidFill>
                <a:ea typeface="宋体" panose="02010600030101010101" pitchFamily="2" charset="-122"/>
              </a:rPr>
              <a:t>在透镜大小范围内，光瞳函数为</a:t>
            </a:r>
            <a:r>
              <a:rPr lang="en-US" altLang="zh-CN" sz="3000" b="1">
                <a:solidFill>
                  <a:srgbClr val="000066"/>
                </a:solidFill>
                <a:latin typeface="Times New Roman" panose="02020603050405020304" pitchFamily="18" charset="0"/>
                <a:ea typeface="宋体" panose="02010600030101010101" pitchFamily="2" charset="-122"/>
              </a:rPr>
              <a:t>1</a:t>
            </a:r>
            <a:r>
              <a:rPr lang="zh-CN" altLang="en-US" sz="3000" b="1">
                <a:solidFill>
                  <a:srgbClr val="000066"/>
                </a:solidFill>
                <a:ea typeface="宋体" panose="02010600030101010101" pitchFamily="2" charset="-122"/>
              </a:rPr>
              <a:t>，超过透镜大小，光瞳函数为</a:t>
            </a:r>
            <a:r>
              <a:rPr lang="en-US" altLang="zh-CN" sz="3000" b="1">
                <a:solidFill>
                  <a:srgbClr val="000066"/>
                </a:solidFill>
                <a:latin typeface="Times New Roman" panose="02020603050405020304" pitchFamily="18" charset="0"/>
                <a:ea typeface="宋体" panose="02010600030101010101" pitchFamily="2" charset="-122"/>
              </a:rPr>
              <a:t>0</a:t>
            </a:r>
          </a:p>
        </p:txBody>
      </p:sp>
      <p:grpSp>
        <p:nvGrpSpPr>
          <p:cNvPr id="110607" name="Group 15"/>
          <p:cNvGrpSpPr>
            <a:grpSpLocks/>
          </p:cNvGrpSpPr>
          <p:nvPr/>
        </p:nvGrpSpPr>
        <p:grpSpPr bwMode="auto">
          <a:xfrm>
            <a:off x="900113" y="3657600"/>
            <a:ext cx="7215187" cy="2776538"/>
            <a:chOff x="567" y="2304"/>
            <a:chExt cx="4545" cy="1749"/>
          </a:xfrm>
        </p:grpSpPr>
        <p:graphicFrame>
          <p:nvGraphicFramePr>
            <p:cNvPr id="110599" name="Object 7"/>
            <p:cNvGraphicFramePr>
              <a:graphicFrameLocks noChangeAspect="1"/>
            </p:cNvGraphicFramePr>
            <p:nvPr/>
          </p:nvGraphicFramePr>
          <p:xfrm>
            <a:off x="576" y="2304"/>
            <a:ext cx="4536" cy="834"/>
          </p:xfrm>
          <a:graphic>
            <a:graphicData uri="http://schemas.openxmlformats.org/presentationml/2006/ole">
              <mc:AlternateContent xmlns:mc="http://schemas.openxmlformats.org/markup-compatibility/2006">
                <mc:Choice xmlns:v="urn:schemas-microsoft-com:vml" Requires="v">
                  <p:oleObj spid="_x0000_s110742" name="Equation" r:id="rId3" imgW="2489040" imgH="457200" progId="Equation.DSMT4">
                    <p:embed/>
                  </p:oleObj>
                </mc:Choice>
                <mc:Fallback>
                  <p:oleObj name="Equation" r:id="rId3" imgW="2489040" imgH="457200"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 y="2304"/>
                          <a:ext cx="4536" cy="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0601" name="Line 9"/>
            <p:cNvSpPr>
              <a:spLocks noChangeShapeType="1"/>
            </p:cNvSpPr>
            <p:nvPr/>
          </p:nvSpPr>
          <p:spPr bwMode="auto">
            <a:xfrm>
              <a:off x="1701" y="2931"/>
              <a:ext cx="86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602" name="Line 10"/>
            <p:cNvSpPr>
              <a:spLocks noChangeShapeType="1"/>
            </p:cNvSpPr>
            <p:nvPr/>
          </p:nvSpPr>
          <p:spPr bwMode="auto">
            <a:xfrm flipH="1">
              <a:off x="930" y="2976"/>
              <a:ext cx="952" cy="454"/>
            </a:xfrm>
            <a:prstGeom prst="line">
              <a:avLst/>
            </a:prstGeom>
            <a:noFill/>
            <a:ln w="2857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0606" name="Group 14"/>
            <p:cNvGrpSpPr>
              <a:grpSpLocks/>
            </p:cNvGrpSpPr>
            <p:nvPr/>
          </p:nvGrpSpPr>
          <p:grpSpPr bwMode="auto">
            <a:xfrm>
              <a:off x="567" y="3204"/>
              <a:ext cx="4176" cy="849"/>
              <a:chOff x="567" y="3204"/>
              <a:chExt cx="4176" cy="849"/>
            </a:xfrm>
          </p:grpSpPr>
          <p:graphicFrame>
            <p:nvGraphicFramePr>
              <p:cNvPr id="110598" name="Object 6"/>
              <p:cNvGraphicFramePr>
                <a:graphicFrameLocks noChangeAspect="1"/>
              </p:cNvGraphicFramePr>
              <p:nvPr/>
            </p:nvGraphicFramePr>
            <p:xfrm>
              <a:off x="567" y="3339"/>
              <a:ext cx="1270" cy="714"/>
            </p:xfrm>
            <a:graphic>
              <a:graphicData uri="http://schemas.openxmlformats.org/presentationml/2006/ole">
                <mc:AlternateContent xmlns:mc="http://schemas.openxmlformats.org/markup-compatibility/2006">
                  <mc:Choice xmlns:v="urn:schemas-microsoft-com:vml" Requires="v">
                    <p:oleObj spid="_x0000_s110743" name="Equation" r:id="rId5" imgW="812520" imgH="457200" progId="Equation.DSMT4">
                      <p:embed/>
                    </p:oleObj>
                  </mc:Choice>
                  <mc:Fallback>
                    <p:oleObj name="Equation" r:id="rId5" imgW="812520" imgH="4572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7" y="3339"/>
                            <a:ext cx="1270" cy="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0600" name="Text Box 8"/>
              <p:cNvSpPr txBox="1">
                <a:spLocks noChangeArrowheads="1"/>
              </p:cNvSpPr>
              <p:nvPr/>
            </p:nvSpPr>
            <p:spPr bwMode="auto">
              <a:xfrm>
                <a:off x="1920" y="3204"/>
                <a:ext cx="1016" cy="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40000"/>
                  </a:lnSpc>
                </a:pPr>
                <a:r>
                  <a:rPr lang="zh-CN" altLang="en-US" sz="2800" b="1">
                    <a:solidFill>
                      <a:schemeClr val="tx1"/>
                    </a:solidFill>
                    <a:latin typeface="Arial" panose="020B0604020202020204" pitchFamily="34" charset="0"/>
                  </a:rPr>
                  <a:t>光瞳之内</a:t>
                </a:r>
              </a:p>
              <a:p>
                <a:pPr>
                  <a:lnSpc>
                    <a:spcPct val="140000"/>
                  </a:lnSpc>
                </a:pPr>
                <a:r>
                  <a:rPr lang="zh-CN" altLang="en-US" sz="2800" b="1">
                    <a:solidFill>
                      <a:schemeClr val="tx1"/>
                    </a:solidFill>
                    <a:latin typeface="Arial" panose="020B0604020202020204" pitchFamily="34" charset="0"/>
                  </a:rPr>
                  <a:t>光瞳之外</a:t>
                </a:r>
              </a:p>
            </p:txBody>
          </p:sp>
          <p:sp>
            <p:nvSpPr>
              <p:cNvPr id="110603" name="Line 11"/>
              <p:cNvSpPr>
                <a:spLocks noChangeShapeType="1"/>
              </p:cNvSpPr>
              <p:nvPr/>
            </p:nvSpPr>
            <p:spPr bwMode="auto">
              <a:xfrm>
                <a:off x="3016" y="3702"/>
                <a:ext cx="45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604" name="Text Box 12"/>
              <p:cNvSpPr txBox="1">
                <a:spLocks noChangeArrowheads="1"/>
              </p:cNvSpPr>
              <p:nvPr/>
            </p:nvSpPr>
            <p:spPr bwMode="auto">
              <a:xfrm>
                <a:off x="3593" y="3455"/>
                <a:ext cx="1150" cy="371"/>
              </a:xfrm>
              <a:prstGeom prst="rect">
                <a:avLst/>
              </a:prstGeom>
              <a:solidFill>
                <a:srgbClr val="FFFF99"/>
              </a:solidFill>
              <a:ln w="952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a:solidFill>
                      <a:schemeClr val="hlink"/>
                    </a:solidFill>
                    <a:latin typeface="Arial" panose="020B0604020202020204" pitchFamily="34" charset="0"/>
                    <a:ea typeface="黑体" panose="02010609060101010101" pitchFamily="49" charset="-122"/>
                  </a:rPr>
                  <a:t>光瞳函数</a:t>
                </a:r>
              </a:p>
            </p:txBody>
          </p:sp>
        </p:grpSp>
      </p:grpSp>
      <p:sp>
        <p:nvSpPr>
          <p:cNvPr id="110605" name="Rectangle 13"/>
          <p:cNvSpPr>
            <a:spLocks noGrp="1" noChangeArrowheads="1"/>
          </p:cNvSpPr>
          <p:nvPr>
            <p:ph type="title"/>
          </p:nvPr>
        </p:nvSpPr>
        <p:spPr>
          <a:xfrm>
            <a:off x="0" y="0"/>
            <a:ext cx="2636837" cy="685800"/>
          </a:xfrm>
          <a:ln/>
        </p:spPr>
        <p:style>
          <a:lnRef idx="2">
            <a:schemeClr val="dk1">
              <a:shade val="50000"/>
            </a:schemeClr>
          </a:lnRef>
          <a:fillRef idx="1">
            <a:schemeClr val="dk1"/>
          </a:fillRef>
          <a:effectRef idx="0">
            <a:schemeClr val="dk1"/>
          </a:effectRef>
          <a:fontRef idx="minor">
            <a:schemeClr val="lt1"/>
          </a:fontRef>
        </p:style>
        <p:txBody>
          <a:bodyPr/>
          <a:lstStyle/>
          <a:p>
            <a:pPr algn="ctr"/>
            <a:r>
              <a:rPr lang="zh-CN" altLang="en-US" sz="3600" b="1" dirty="0" smtClean="0">
                <a:ea typeface="宋体" panose="02010600030101010101" pitchFamily="2" charset="-122"/>
              </a:rPr>
              <a:t>光瞳函数</a:t>
            </a:r>
            <a:endParaRPr lang="zh-CN" altLang="en-US" sz="3600" b="1" dirty="0">
              <a:ea typeface="宋体" panose="02010600030101010101" pitchFamily="2" charset="-122"/>
            </a:endParaRPr>
          </a:p>
        </p:txBody>
      </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0607"/>
                                        </p:tgtEl>
                                        <p:attrNameLst>
                                          <p:attrName>style.visibility</p:attrName>
                                        </p:attrNameLst>
                                      </p:cBhvr>
                                      <p:to>
                                        <p:strVal val="visible"/>
                                      </p:to>
                                    </p:set>
                                    <p:anim calcmode="lin" valueType="num">
                                      <p:cBhvr additive="base">
                                        <p:cTn id="7" dur="500" fill="hold"/>
                                        <p:tgtEl>
                                          <p:spTgt spid="110607"/>
                                        </p:tgtEl>
                                        <p:attrNameLst>
                                          <p:attrName>ppt_x</p:attrName>
                                        </p:attrNameLst>
                                      </p:cBhvr>
                                      <p:tavLst>
                                        <p:tav tm="0">
                                          <p:val>
                                            <p:strVal val="#ppt_x"/>
                                          </p:val>
                                        </p:tav>
                                        <p:tav tm="100000">
                                          <p:val>
                                            <p:strVal val="#ppt_x"/>
                                          </p:val>
                                        </p:tav>
                                      </p:tavLst>
                                    </p:anim>
                                    <p:anim calcmode="lin" valueType="num">
                                      <p:cBhvr additive="base">
                                        <p:cTn id="8" dur="500" fill="hold"/>
                                        <p:tgtEl>
                                          <p:spTgt spid="1106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0" y="0"/>
            <a:ext cx="3048000" cy="685800"/>
          </a:xfrm>
        </p:spPr>
        <p:style>
          <a:lnRef idx="2">
            <a:schemeClr val="dk1">
              <a:shade val="50000"/>
            </a:schemeClr>
          </a:lnRef>
          <a:fillRef idx="1">
            <a:schemeClr val="dk1"/>
          </a:fillRef>
          <a:effectRef idx="0">
            <a:schemeClr val="dk1"/>
          </a:effectRef>
          <a:fontRef idx="minor">
            <a:schemeClr val="lt1"/>
          </a:fontRef>
        </p:style>
        <p:txBody>
          <a:bodyPr/>
          <a:lstStyle/>
          <a:p>
            <a:pPr algn="ctr"/>
            <a:r>
              <a:rPr lang="zh-CN" altLang="en-US" sz="3600" b="1" dirty="0">
                <a:ea typeface="宋体" panose="02010600030101010101" pitchFamily="2" charset="-122"/>
              </a:rPr>
              <a:t>什么是</a:t>
            </a:r>
            <a:r>
              <a:rPr lang="zh-CN" altLang="en-US" sz="3600" b="1" dirty="0" smtClean="0">
                <a:ea typeface="宋体" panose="02010600030101010101" pitchFamily="2" charset="-122"/>
              </a:rPr>
              <a:t>透镜？</a:t>
            </a:r>
            <a:endParaRPr lang="zh-CN" altLang="en-US" sz="2000" b="1" dirty="0">
              <a:ea typeface="宋体" panose="02010600030101010101" pitchFamily="2" charset="-122"/>
            </a:endParaRPr>
          </a:p>
        </p:txBody>
      </p:sp>
      <p:sp>
        <p:nvSpPr>
          <p:cNvPr id="97283" name="AutoShape 3"/>
          <p:cNvSpPr>
            <a:spLocks noChangeAspect="1" noChangeArrowheads="1" noTextEdit="1"/>
          </p:cNvSpPr>
          <p:nvPr/>
        </p:nvSpPr>
        <p:spPr bwMode="gray">
          <a:xfrm flipH="1">
            <a:off x="4868863" y="3071813"/>
            <a:ext cx="909637"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aphicFrame>
        <p:nvGraphicFramePr>
          <p:cNvPr id="97285" name="Object 5"/>
          <p:cNvGraphicFramePr>
            <a:graphicFrameLocks noChangeAspect="1"/>
          </p:cNvGraphicFramePr>
          <p:nvPr/>
        </p:nvGraphicFramePr>
        <p:xfrm>
          <a:off x="1752600" y="2362200"/>
          <a:ext cx="5334000" cy="1216025"/>
        </p:xfrm>
        <a:graphic>
          <a:graphicData uri="http://schemas.openxmlformats.org/presentationml/2006/ole">
            <mc:AlternateContent xmlns:mc="http://schemas.openxmlformats.org/markup-compatibility/2006">
              <mc:Choice xmlns:v="urn:schemas-microsoft-com:vml" Requires="v">
                <p:oleObj spid="_x0000_s97356" name="Equation" r:id="rId3" imgW="2006280" imgH="457200" progId="Equation.DSMT4">
                  <p:embed/>
                </p:oleObj>
              </mc:Choice>
              <mc:Fallback>
                <p:oleObj name="Equation" r:id="rId3" imgW="2006280" imgH="4572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2362200"/>
                        <a:ext cx="5334000" cy="121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7286" name="Text Box 6"/>
          <p:cNvSpPr txBox="1">
            <a:spLocks noChangeArrowheads="1"/>
          </p:cNvSpPr>
          <p:nvPr/>
        </p:nvSpPr>
        <p:spPr bwMode="auto">
          <a:xfrm>
            <a:off x="228600" y="3886200"/>
            <a:ext cx="8686800"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b="1" dirty="0">
                <a:latin typeface="宋体" panose="02010600030101010101" pitchFamily="2" charset="-122"/>
              </a:rPr>
              <a:t>则作用就相当于一个焦距为</a:t>
            </a:r>
            <a:r>
              <a:rPr lang="en-US" altLang="zh-CN" sz="3200" b="1" dirty="0">
                <a:latin typeface="宋体" panose="02010600030101010101" pitchFamily="2" charset="-122"/>
              </a:rPr>
              <a:t>f</a:t>
            </a:r>
            <a:r>
              <a:rPr lang="zh-CN" altLang="en-US" sz="3200" b="1" dirty="0">
                <a:latin typeface="宋体" panose="02010600030101010101" pitchFamily="2" charset="-122"/>
              </a:rPr>
              <a:t>的透镜。</a:t>
            </a:r>
          </a:p>
          <a:p>
            <a:endParaRPr lang="zh-CN" altLang="en-US" sz="3200" b="1" dirty="0">
              <a:latin typeface="宋体" panose="02010600030101010101" pitchFamily="2" charset="-122"/>
            </a:endParaRPr>
          </a:p>
          <a:p>
            <a:pPr>
              <a:buClr>
                <a:schemeClr val="hlink"/>
              </a:buClr>
              <a:buFont typeface="Wingdings" panose="05000000000000000000" pitchFamily="2" charset="2"/>
              <a:buChar char="v"/>
            </a:pPr>
            <a:r>
              <a:rPr lang="zh-CN" altLang="en-US" sz="3200" b="1" dirty="0">
                <a:latin typeface="宋体" panose="02010600030101010101" pitchFamily="2" charset="-122"/>
              </a:rPr>
              <a:t> 通过全息照相的方法可以获得含有上式形式</a:t>
            </a:r>
          </a:p>
          <a:p>
            <a:pPr>
              <a:buClr>
                <a:schemeClr val="hlink"/>
              </a:buClr>
              <a:buFont typeface="Wingdings" panose="05000000000000000000" pitchFamily="2" charset="2"/>
              <a:buNone/>
            </a:pPr>
            <a:r>
              <a:rPr lang="zh-CN" altLang="en-US" sz="3200" b="1" dirty="0">
                <a:latin typeface="宋体" panose="02010600030101010101" pitchFamily="2" charset="-122"/>
              </a:rPr>
              <a:t>   透过率的透明片</a:t>
            </a:r>
            <a:r>
              <a:rPr lang="en-US" altLang="zh-CN" sz="3200" b="1" dirty="0" smtClean="0">
                <a:latin typeface="宋体" panose="02010600030101010101" pitchFamily="2" charset="-122"/>
              </a:rPr>
              <a:t>--</a:t>
            </a:r>
            <a:r>
              <a:rPr lang="zh-CN" altLang="en-US" sz="3200" b="1" dirty="0" smtClean="0">
                <a:latin typeface="宋体" panose="02010600030101010101" pitchFamily="2" charset="-122"/>
              </a:rPr>
              <a:t>全息透镜。</a:t>
            </a:r>
            <a:endParaRPr lang="zh-CN" altLang="en-US" sz="3200" b="1" dirty="0">
              <a:latin typeface="宋体" panose="02010600030101010101" pitchFamily="2" charset="-122"/>
            </a:endParaRPr>
          </a:p>
        </p:txBody>
      </p:sp>
      <p:sp>
        <p:nvSpPr>
          <p:cNvPr id="97287" name="Text Box 7"/>
          <p:cNvSpPr txBox="1">
            <a:spLocks noChangeArrowheads="1"/>
          </p:cNvSpPr>
          <p:nvPr/>
        </p:nvSpPr>
        <p:spPr bwMode="auto">
          <a:xfrm>
            <a:off x="196850" y="1584325"/>
            <a:ext cx="78041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若对光振动的复振幅透过率可以用下式表示：</a:t>
            </a:r>
          </a:p>
        </p:txBody>
      </p:sp>
    </p:spTree>
  </p:cSld>
  <p:clrMapOvr>
    <a:masterClrMapping/>
  </p:clrMapOvr>
  <p:transition>
    <p:strips dir="rd"/>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0" y="1480"/>
            <a:ext cx="4910137" cy="685800"/>
          </a:xfrm>
        </p:spPr>
        <p:style>
          <a:lnRef idx="2">
            <a:schemeClr val="dk1">
              <a:shade val="50000"/>
            </a:schemeClr>
          </a:lnRef>
          <a:fillRef idx="1">
            <a:schemeClr val="dk1"/>
          </a:fillRef>
          <a:effectRef idx="0">
            <a:schemeClr val="dk1"/>
          </a:effectRef>
          <a:fontRef idx="minor">
            <a:schemeClr val="lt1"/>
          </a:fontRef>
        </p:style>
        <p:txBody>
          <a:bodyPr/>
          <a:lstStyle/>
          <a:p>
            <a:pPr algn="ctr"/>
            <a:r>
              <a:rPr lang="zh-CN" altLang="en-US" sz="3600" b="1">
                <a:ea typeface="宋体" panose="02010600030101010101" pitchFamily="2" charset="-122"/>
              </a:rPr>
              <a:t>透镜的傅立叶变换特性</a:t>
            </a:r>
            <a:endParaRPr lang="zh-CN" altLang="en-US" sz="2000" b="1">
              <a:ea typeface="宋体" panose="02010600030101010101" pitchFamily="2" charset="-122"/>
            </a:endParaRPr>
          </a:p>
        </p:txBody>
      </p:sp>
      <p:sp>
        <p:nvSpPr>
          <p:cNvPr id="96259" name="AutoShape 3"/>
          <p:cNvSpPr>
            <a:spLocks noChangeAspect="1" noChangeArrowheads="1" noTextEdit="1"/>
          </p:cNvSpPr>
          <p:nvPr/>
        </p:nvSpPr>
        <p:spPr bwMode="gray">
          <a:xfrm flipH="1">
            <a:off x="4868863" y="3071813"/>
            <a:ext cx="909637"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6260" name="Rectangle 4"/>
          <p:cNvSpPr>
            <a:spLocks noGrp="1" noChangeArrowheads="1"/>
          </p:cNvSpPr>
          <p:nvPr>
            <p:ph type="body" idx="1"/>
          </p:nvPr>
        </p:nvSpPr>
        <p:spPr>
          <a:xfrm>
            <a:off x="304800" y="1312863"/>
            <a:ext cx="8485188" cy="4762500"/>
          </a:xfrm>
          <a:noFill/>
          <a:ln/>
        </p:spPr>
        <p:txBody>
          <a:bodyPr/>
          <a:lstStyle/>
          <a:p>
            <a:pPr>
              <a:lnSpc>
                <a:spcPct val="150000"/>
              </a:lnSpc>
            </a:pPr>
            <a:r>
              <a:rPr lang="zh-CN" altLang="en-US" b="1" dirty="0">
                <a:solidFill>
                  <a:schemeClr val="tx2"/>
                </a:solidFill>
                <a:ea typeface="宋体" panose="02010600030101010101" pitchFamily="2" charset="-122"/>
              </a:rPr>
              <a:t>傅立叶分析的方法在光学中得到卓有成效的应用，很重要的原因就是透镜能够实现傅立叶变换。</a:t>
            </a:r>
          </a:p>
          <a:p>
            <a:pPr>
              <a:lnSpc>
                <a:spcPct val="150000"/>
              </a:lnSpc>
            </a:pPr>
            <a:r>
              <a:rPr lang="zh-CN" altLang="en-US" b="1" dirty="0">
                <a:solidFill>
                  <a:schemeClr val="tx2"/>
                </a:solidFill>
                <a:ea typeface="宋体" panose="02010600030101010101" pitchFamily="2" charset="-122"/>
              </a:rPr>
              <a:t>曾经看到的傅立叶变换：</a:t>
            </a:r>
          </a:p>
          <a:p>
            <a:pPr algn="just">
              <a:lnSpc>
                <a:spcPct val="150000"/>
              </a:lnSpc>
              <a:buFont typeface="Wingdings" panose="05000000000000000000" pitchFamily="2" charset="2"/>
              <a:buNone/>
            </a:pPr>
            <a:r>
              <a:rPr lang="zh-CN" altLang="en-US" b="1" dirty="0">
                <a:solidFill>
                  <a:schemeClr val="tx2"/>
                </a:solidFill>
                <a:ea typeface="宋体" panose="02010600030101010101" pitchFamily="2" charset="-122"/>
              </a:rPr>
              <a:t>    </a:t>
            </a:r>
            <a:r>
              <a:rPr lang="zh-CN" altLang="en-US" b="1" dirty="0">
                <a:solidFill>
                  <a:schemeClr val="tx2"/>
                </a:solidFill>
                <a:latin typeface="Times New Roman" panose="02020603050405020304" pitchFamily="18" charset="0"/>
                <a:ea typeface="宋体" panose="02010600030101010101" pitchFamily="2" charset="-122"/>
              </a:rPr>
              <a:t>（</a:t>
            </a:r>
            <a:r>
              <a:rPr lang="en-US" altLang="zh-CN" b="1" dirty="0">
                <a:solidFill>
                  <a:schemeClr val="tx2"/>
                </a:solidFill>
                <a:latin typeface="Times New Roman" panose="02020603050405020304" pitchFamily="18" charset="0"/>
                <a:ea typeface="宋体" panose="02010600030101010101" pitchFamily="2" charset="-122"/>
              </a:rPr>
              <a:t>1</a:t>
            </a:r>
            <a:r>
              <a:rPr lang="zh-CN" altLang="en-US" b="1" dirty="0">
                <a:solidFill>
                  <a:schemeClr val="tx2"/>
                </a:solidFill>
                <a:latin typeface="Times New Roman" panose="02020603050405020304" pitchFamily="18" charset="0"/>
                <a:ea typeface="宋体" panose="02010600030101010101" pitchFamily="2" charset="-122"/>
              </a:rPr>
              <a:t>）</a:t>
            </a:r>
            <a:r>
              <a:rPr lang="zh-CN" altLang="en-US" b="1" dirty="0">
                <a:solidFill>
                  <a:schemeClr val="tx2"/>
                </a:solidFill>
                <a:ea typeface="宋体" panose="02010600030101010101" pitchFamily="2" charset="-122"/>
              </a:rPr>
              <a:t>单位振幅平面波垂直照明下的夫琅禾费衍射获得衍射屏透过率函数的傅立叶变换；</a:t>
            </a:r>
          </a:p>
          <a:p>
            <a:pPr>
              <a:lnSpc>
                <a:spcPct val="150000"/>
              </a:lnSpc>
              <a:buFont typeface="Wingdings" panose="05000000000000000000" pitchFamily="2" charset="2"/>
              <a:buNone/>
            </a:pPr>
            <a:r>
              <a:rPr lang="zh-CN" altLang="en-US" b="1" dirty="0">
                <a:solidFill>
                  <a:schemeClr val="tx2"/>
                </a:solidFill>
                <a:ea typeface="宋体" panose="02010600030101010101" pitchFamily="2" charset="-122"/>
              </a:rPr>
              <a:t>    </a:t>
            </a:r>
            <a:r>
              <a:rPr lang="zh-CN" altLang="en-US" b="1" dirty="0">
                <a:solidFill>
                  <a:schemeClr val="tx2"/>
                </a:solidFill>
                <a:latin typeface="Times New Roman" panose="02020603050405020304" pitchFamily="18" charset="0"/>
                <a:ea typeface="宋体" panose="02010600030101010101" pitchFamily="2" charset="-122"/>
              </a:rPr>
              <a:t>（</a:t>
            </a:r>
            <a:r>
              <a:rPr lang="en-US" altLang="zh-CN" b="1" dirty="0">
                <a:solidFill>
                  <a:schemeClr val="tx2"/>
                </a:solidFill>
                <a:latin typeface="Times New Roman" panose="02020603050405020304" pitchFamily="18" charset="0"/>
                <a:ea typeface="宋体" panose="02010600030101010101" pitchFamily="2" charset="-122"/>
              </a:rPr>
              <a:t>2</a:t>
            </a:r>
            <a:r>
              <a:rPr lang="zh-CN" altLang="en-US" b="1" dirty="0">
                <a:solidFill>
                  <a:schemeClr val="tx2"/>
                </a:solidFill>
                <a:latin typeface="Times New Roman" panose="02020603050405020304" pitchFamily="18" charset="0"/>
                <a:ea typeface="宋体" panose="02010600030101010101" pitchFamily="2" charset="-122"/>
              </a:rPr>
              <a:t>）</a:t>
            </a:r>
            <a:r>
              <a:rPr lang="zh-CN" altLang="en-US" b="1" dirty="0">
                <a:solidFill>
                  <a:schemeClr val="tx2"/>
                </a:solidFill>
                <a:ea typeface="宋体" panose="02010600030101010101" pitchFamily="2" charset="-122"/>
              </a:rPr>
              <a:t>会聚光照射下的菲涅尔衍射在通过汇聚中心的观察屏上也获得衍射屏透过率函数的傅立叶变换。</a:t>
            </a:r>
          </a:p>
        </p:txBody>
      </p:sp>
    </p:spTree>
  </p:cSld>
  <p:clrMapOvr>
    <a:masterClrMapping/>
  </p:clrMapOvr>
  <p:transition>
    <p:strips dir="rd"/>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8878" y="-6350"/>
            <a:ext cx="4224337" cy="685800"/>
          </a:xfrm>
        </p:spPr>
        <p:style>
          <a:lnRef idx="2">
            <a:schemeClr val="dk1">
              <a:shade val="50000"/>
            </a:schemeClr>
          </a:lnRef>
          <a:fillRef idx="1">
            <a:schemeClr val="dk1"/>
          </a:fillRef>
          <a:effectRef idx="0">
            <a:schemeClr val="dk1"/>
          </a:effectRef>
          <a:fontRef idx="minor">
            <a:schemeClr val="lt1"/>
          </a:fontRef>
        </p:style>
        <p:txBody>
          <a:bodyPr/>
          <a:lstStyle/>
          <a:p>
            <a:pPr algn="ctr"/>
            <a:r>
              <a:rPr lang="zh-CN" altLang="en-US" sz="3600" b="1" dirty="0">
                <a:ea typeface="宋体" panose="02010600030101010101" pitchFamily="2" charset="-122"/>
              </a:rPr>
              <a:t>透镜的傅立叶变换</a:t>
            </a:r>
            <a:endParaRPr lang="zh-CN" altLang="en-US" sz="2000" b="1" dirty="0">
              <a:ea typeface="宋体" panose="02010600030101010101" pitchFamily="2" charset="-122"/>
            </a:endParaRPr>
          </a:p>
        </p:txBody>
      </p:sp>
      <p:sp>
        <p:nvSpPr>
          <p:cNvPr id="94230" name="Text Box 22"/>
          <p:cNvSpPr txBox="1">
            <a:spLocks noChangeArrowheads="1"/>
          </p:cNvSpPr>
          <p:nvPr/>
        </p:nvSpPr>
        <p:spPr bwMode="auto">
          <a:xfrm>
            <a:off x="6487504" y="-4803"/>
            <a:ext cx="2656496" cy="584775"/>
          </a:xfrm>
          <a:prstGeom prst="rect">
            <a:avLst/>
          </a:prstGeom>
          <a:solidFill>
            <a:srgbClr val="FFCCFF"/>
          </a:solidFill>
          <a:ln>
            <a:noFill/>
          </a:ln>
          <a:effectLst/>
          <a:extLst/>
        </p:spPr>
        <p:txBody>
          <a:bodyPr wrap="none">
            <a:spAutoFit/>
          </a:bodyPr>
          <a:lstStyle/>
          <a:p>
            <a:r>
              <a:rPr lang="zh-CN" altLang="en-US" sz="3200" b="1" dirty="0" smtClean="0"/>
              <a:t>物</a:t>
            </a:r>
            <a:r>
              <a:rPr lang="zh-CN" altLang="en-US" sz="3200" b="1" dirty="0"/>
              <a:t>在透镜之前</a:t>
            </a:r>
          </a:p>
        </p:txBody>
      </p:sp>
      <p:grpSp>
        <p:nvGrpSpPr>
          <p:cNvPr id="15" name="组合 14"/>
          <p:cNvGrpSpPr/>
          <p:nvPr/>
        </p:nvGrpSpPr>
        <p:grpSpPr>
          <a:xfrm>
            <a:off x="228600" y="1676400"/>
            <a:ext cx="8630634" cy="4425875"/>
            <a:chOff x="209550" y="1625659"/>
            <a:chExt cx="8630634" cy="4425875"/>
          </a:xfrm>
        </p:grpSpPr>
        <p:sp>
          <p:nvSpPr>
            <p:cNvPr id="94231" name="Line 23"/>
            <p:cNvSpPr>
              <a:spLocks noChangeShapeType="1"/>
            </p:cNvSpPr>
            <p:nvPr/>
          </p:nvSpPr>
          <p:spPr bwMode="auto">
            <a:xfrm>
              <a:off x="209550" y="3609975"/>
              <a:ext cx="8208963" cy="0"/>
            </a:xfrm>
            <a:prstGeom prst="line">
              <a:avLst/>
            </a:prstGeom>
            <a:noFill/>
            <a:ln w="9525">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232" name="Oval 24"/>
            <p:cNvSpPr>
              <a:spLocks noChangeArrowheads="1"/>
            </p:cNvSpPr>
            <p:nvPr/>
          </p:nvSpPr>
          <p:spPr bwMode="auto">
            <a:xfrm>
              <a:off x="427038" y="3536950"/>
              <a:ext cx="142875" cy="142875"/>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233" name="Line 25"/>
            <p:cNvSpPr>
              <a:spLocks noChangeShapeType="1"/>
            </p:cNvSpPr>
            <p:nvPr/>
          </p:nvSpPr>
          <p:spPr bwMode="auto">
            <a:xfrm>
              <a:off x="2370138" y="2312988"/>
              <a:ext cx="0" cy="2447925"/>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234" name="Rectangle 26"/>
            <p:cNvSpPr>
              <a:spLocks noChangeArrowheads="1"/>
            </p:cNvSpPr>
            <p:nvPr/>
          </p:nvSpPr>
          <p:spPr bwMode="auto">
            <a:xfrm>
              <a:off x="2297113" y="2601913"/>
              <a:ext cx="144463" cy="1800225"/>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236" name="Line 28"/>
            <p:cNvSpPr>
              <a:spLocks noChangeShapeType="1"/>
            </p:cNvSpPr>
            <p:nvPr/>
          </p:nvSpPr>
          <p:spPr bwMode="auto">
            <a:xfrm>
              <a:off x="7697788" y="2025650"/>
              <a:ext cx="0" cy="2808288"/>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237" name="Text Box 29"/>
            <p:cNvSpPr txBox="1">
              <a:spLocks noChangeArrowheads="1"/>
            </p:cNvSpPr>
            <p:nvPr/>
          </p:nvSpPr>
          <p:spPr bwMode="auto">
            <a:xfrm>
              <a:off x="304800" y="3810000"/>
              <a:ext cx="354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solidFill>
                    <a:schemeClr val="tx1"/>
                  </a:solidFill>
                  <a:latin typeface="Arial" panose="020B0604020202020204" pitchFamily="34" charset="0"/>
                </a:rPr>
                <a:t>S</a:t>
              </a:r>
            </a:p>
          </p:txBody>
        </p:sp>
        <p:sp>
          <p:nvSpPr>
            <p:cNvPr id="94239" name="Oval 31"/>
            <p:cNvSpPr>
              <a:spLocks noChangeArrowheads="1"/>
            </p:cNvSpPr>
            <p:nvPr/>
          </p:nvSpPr>
          <p:spPr bwMode="auto">
            <a:xfrm>
              <a:off x="7626350" y="3536950"/>
              <a:ext cx="142875" cy="142875"/>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240" name="Text Box 32"/>
            <p:cNvSpPr txBox="1">
              <a:spLocks noChangeArrowheads="1"/>
            </p:cNvSpPr>
            <p:nvPr/>
          </p:nvSpPr>
          <p:spPr bwMode="auto">
            <a:xfrm>
              <a:off x="7727379" y="3593559"/>
              <a:ext cx="4111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dirty="0">
                  <a:solidFill>
                    <a:schemeClr val="tx1"/>
                  </a:solidFill>
                  <a:latin typeface="Arial" panose="020B0604020202020204" pitchFamily="34" charset="0"/>
                </a:rPr>
                <a:t>S’</a:t>
              </a:r>
            </a:p>
          </p:txBody>
        </p:sp>
        <p:sp>
          <p:nvSpPr>
            <p:cNvPr id="94241" name="Text Box 33"/>
            <p:cNvSpPr txBox="1">
              <a:spLocks noChangeArrowheads="1"/>
            </p:cNvSpPr>
            <p:nvPr/>
          </p:nvSpPr>
          <p:spPr bwMode="auto">
            <a:xfrm>
              <a:off x="2362200" y="2133600"/>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chemeClr val="tx1"/>
                  </a:solidFill>
                  <a:latin typeface="Arial" panose="020B0604020202020204" pitchFamily="34" charset="0"/>
                </a:rPr>
                <a:t>物</a:t>
              </a:r>
            </a:p>
          </p:txBody>
        </p:sp>
        <p:sp>
          <p:nvSpPr>
            <p:cNvPr id="94248" name="Text Box 40"/>
            <p:cNvSpPr txBox="1">
              <a:spLocks noChangeArrowheads="1"/>
            </p:cNvSpPr>
            <p:nvPr/>
          </p:nvSpPr>
          <p:spPr bwMode="auto">
            <a:xfrm>
              <a:off x="333375" y="3086100"/>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chemeClr val="tx1"/>
                  </a:solidFill>
                  <a:latin typeface="Arial" panose="020B0604020202020204" pitchFamily="34" charset="0"/>
                </a:rPr>
                <a:t>光源</a:t>
              </a:r>
            </a:p>
          </p:txBody>
        </p:sp>
        <p:sp>
          <p:nvSpPr>
            <p:cNvPr id="94249" name="Text Box 41"/>
            <p:cNvSpPr txBox="1">
              <a:spLocks noChangeArrowheads="1"/>
            </p:cNvSpPr>
            <p:nvPr/>
          </p:nvSpPr>
          <p:spPr bwMode="auto">
            <a:xfrm>
              <a:off x="4654550" y="2078038"/>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chemeClr val="tx1"/>
                  </a:solidFill>
                  <a:latin typeface="Arial" panose="020B0604020202020204" pitchFamily="34" charset="0"/>
                </a:rPr>
                <a:t>透镜</a:t>
              </a:r>
            </a:p>
          </p:txBody>
        </p:sp>
        <p:sp>
          <p:nvSpPr>
            <p:cNvPr id="94250" name="Text Box 42"/>
            <p:cNvSpPr txBox="1">
              <a:spLocks noChangeArrowheads="1"/>
            </p:cNvSpPr>
            <p:nvPr/>
          </p:nvSpPr>
          <p:spPr bwMode="auto">
            <a:xfrm>
              <a:off x="7727379" y="2228852"/>
              <a:ext cx="1112805" cy="830997"/>
            </a:xfrm>
            <a:prstGeom prst="rect">
              <a:avLst/>
            </a:prstGeom>
            <a:noFill/>
            <a:ln w="952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smtClean="0">
                  <a:solidFill>
                    <a:schemeClr val="tx1"/>
                  </a:solidFill>
                  <a:latin typeface="Arial" panose="020B0604020202020204" pitchFamily="34" charset="0"/>
                </a:rPr>
                <a:t>光源</a:t>
              </a:r>
              <a:endParaRPr lang="en-US" altLang="zh-CN" sz="2400" b="1" dirty="0" smtClean="0">
                <a:solidFill>
                  <a:schemeClr val="tx1"/>
                </a:solidFill>
                <a:latin typeface="Arial" panose="020B0604020202020204" pitchFamily="34" charset="0"/>
              </a:endParaRPr>
            </a:p>
            <a:p>
              <a:r>
                <a:rPr lang="zh-CN" altLang="en-US" sz="2400" b="1" dirty="0" smtClean="0">
                  <a:solidFill>
                    <a:schemeClr val="tx1"/>
                  </a:solidFill>
                  <a:latin typeface="Arial" panose="020B0604020202020204" pitchFamily="34" charset="0"/>
                </a:rPr>
                <a:t>共轭面</a:t>
              </a:r>
              <a:endParaRPr lang="zh-CN" altLang="en-US" sz="2400" b="1" dirty="0">
                <a:solidFill>
                  <a:schemeClr val="tx1"/>
                </a:solidFill>
                <a:latin typeface="Arial" panose="020B0604020202020204" pitchFamily="34" charset="0"/>
              </a:endParaRPr>
            </a:p>
          </p:txBody>
        </p:sp>
        <p:sp>
          <p:nvSpPr>
            <p:cNvPr id="94251" name="Text Box 43"/>
            <p:cNvSpPr txBox="1">
              <a:spLocks noChangeArrowheads="1"/>
            </p:cNvSpPr>
            <p:nvPr/>
          </p:nvSpPr>
          <p:spPr bwMode="auto">
            <a:xfrm>
              <a:off x="381000" y="2540000"/>
              <a:ext cx="1725613" cy="466725"/>
            </a:xfrm>
            <a:prstGeom prst="rect">
              <a:avLst/>
            </a:prstGeom>
            <a:ln>
              <a:headEnd/>
              <a:tailEnd/>
            </a:ln>
            <a:extLst/>
          </p:spPr>
          <p:style>
            <a:lnRef idx="1">
              <a:schemeClr val="accent1"/>
            </a:lnRef>
            <a:fillRef idx="2">
              <a:schemeClr val="accent1"/>
            </a:fillRef>
            <a:effectRef idx="1">
              <a:schemeClr val="accent1"/>
            </a:effectRef>
            <a:fontRef idx="minor">
              <a:schemeClr val="dk1"/>
            </a:fontRef>
          </p:style>
          <p:txBody>
            <a:bodyPr wrap="none">
              <a:spAutoFit/>
            </a:bodyPr>
            <a:lstStyle/>
            <a:p>
              <a:r>
                <a:rPr lang="zh-CN" altLang="en-US" sz="2400">
                  <a:solidFill>
                    <a:schemeClr val="tx1"/>
                  </a:solidFill>
                  <a:latin typeface="Arial" panose="020B0604020202020204" pitchFamily="34" charset="0"/>
                </a:rPr>
                <a:t>发散球面波</a:t>
              </a:r>
            </a:p>
          </p:txBody>
        </p:sp>
        <p:sp>
          <p:nvSpPr>
            <p:cNvPr id="94252" name="Text Box 44"/>
            <p:cNvSpPr txBox="1">
              <a:spLocks noChangeArrowheads="1"/>
            </p:cNvSpPr>
            <p:nvPr/>
          </p:nvSpPr>
          <p:spPr bwMode="auto">
            <a:xfrm>
              <a:off x="2743200" y="2540000"/>
              <a:ext cx="1725613" cy="466725"/>
            </a:xfrm>
            <a:prstGeom prst="rect">
              <a:avLst/>
            </a:prstGeom>
            <a:ln>
              <a:headEnd/>
              <a:tailEnd/>
            </a:ln>
            <a:extLst/>
          </p:spPr>
          <p:style>
            <a:lnRef idx="1">
              <a:schemeClr val="accent1"/>
            </a:lnRef>
            <a:fillRef idx="2">
              <a:schemeClr val="accent1"/>
            </a:fillRef>
            <a:effectRef idx="1">
              <a:schemeClr val="accent1"/>
            </a:effectRef>
            <a:fontRef idx="minor">
              <a:schemeClr val="dk1"/>
            </a:fontRef>
          </p:style>
          <p:txBody>
            <a:bodyPr wrap="none">
              <a:spAutoFit/>
            </a:bodyPr>
            <a:lstStyle/>
            <a:p>
              <a:r>
                <a:rPr lang="zh-CN" altLang="en-US" sz="2400">
                  <a:solidFill>
                    <a:schemeClr val="tx1"/>
                  </a:solidFill>
                  <a:latin typeface="Arial" panose="020B0604020202020204" pitchFamily="34" charset="0"/>
                </a:rPr>
                <a:t>菲涅尔衍射</a:t>
              </a:r>
            </a:p>
          </p:txBody>
        </p:sp>
        <p:sp>
          <p:nvSpPr>
            <p:cNvPr id="94253" name="Text Box 45"/>
            <p:cNvSpPr txBox="1">
              <a:spLocks noChangeArrowheads="1"/>
            </p:cNvSpPr>
            <p:nvPr/>
          </p:nvSpPr>
          <p:spPr bwMode="auto">
            <a:xfrm>
              <a:off x="5562600" y="2590800"/>
              <a:ext cx="1725613" cy="466725"/>
            </a:xfrm>
            <a:prstGeom prst="rect">
              <a:avLst/>
            </a:prstGeom>
            <a:ln>
              <a:headEnd/>
              <a:tailEnd/>
            </a:ln>
            <a:extLst/>
          </p:spPr>
          <p:style>
            <a:lnRef idx="1">
              <a:schemeClr val="accent1"/>
            </a:lnRef>
            <a:fillRef idx="2">
              <a:schemeClr val="accent1"/>
            </a:fillRef>
            <a:effectRef idx="1">
              <a:schemeClr val="accent1"/>
            </a:effectRef>
            <a:fontRef idx="minor">
              <a:schemeClr val="dk1"/>
            </a:fontRef>
          </p:style>
          <p:txBody>
            <a:bodyPr wrap="none">
              <a:spAutoFit/>
            </a:bodyPr>
            <a:lstStyle/>
            <a:p>
              <a:r>
                <a:rPr lang="zh-CN" altLang="en-US" sz="2400">
                  <a:solidFill>
                    <a:schemeClr val="tx1"/>
                  </a:solidFill>
                  <a:latin typeface="Arial" panose="020B0604020202020204" pitchFamily="34" charset="0"/>
                </a:rPr>
                <a:t>菲涅尔衍射</a:t>
              </a:r>
            </a:p>
          </p:txBody>
        </p:sp>
        <p:sp>
          <p:nvSpPr>
            <p:cNvPr id="94254" name="Text Box 46"/>
            <p:cNvSpPr txBox="1">
              <a:spLocks noChangeArrowheads="1"/>
            </p:cNvSpPr>
            <p:nvPr/>
          </p:nvSpPr>
          <p:spPr bwMode="auto">
            <a:xfrm>
              <a:off x="1943100" y="3910013"/>
              <a:ext cx="806450" cy="466725"/>
            </a:xfrm>
            <a:prstGeom prst="rect">
              <a:avLst/>
            </a:prstGeom>
            <a:ln>
              <a:headEnd/>
              <a:tailEnd/>
            </a:ln>
            <a:extLst/>
          </p:spPr>
          <p:style>
            <a:lnRef idx="1">
              <a:schemeClr val="accent1"/>
            </a:lnRef>
            <a:fillRef idx="2">
              <a:schemeClr val="accent1"/>
            </a:fillRef>
            <a:effectRef idx="1">
              <a:schemeClr val="accent1"/>
            </a:effectRef>
            <a:fontRef idx="minor">
              <a:schemeClr val="dk1"/>
            </a:fontRef>
          </p:style>
          <p:txBody>
            <a:bodyPr wrap="none">
              <a:spAutoFit/>
            </a:bodyPr>
            <a:lstStyle/>
            <a:p>
              <a:r>
                <a:rPr lang="zh-CN" altLang="en-US" sz="2400" dirty="0">
                  <a:solidFill>
                    <a:schemeClr val="tx1"/>
                  </a:solidFill>
                  <a:latin typeface="Arial" panose="020B0604020202020204" pitchFamily="34" charset="0"/>
                </a:rPr>
                <a:t>透过</a:t>
              </a:r>
            </a:p>
          </p:txBody>
        </p:sp>
        <p:sp>
          <p:nvSpPr>
            <p:cNvPr id="94256" name="Oval 48"/>
            <p:cNvSpPr>
              <a:spLocks noChangeArrowheads="1"/>
            </p:cNvSpPr>
            <p:nvPr/>
          </p:nvSpPr>
          <p:spPr bwMode="auto">
            <a:xfrm>
              <a:off x="4495800" y="2286000"/>
              <a:ext cx="304800" cy="2362200"/>
            </a:xfrm>
            <a:prstGeom prst="ellipse">
              <a:avLst/>
            </a:prstGeom>
            <a:solidFill>
              <a:srgbClr val="C0C0C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255" name="Text Box 47"/>
            <p:cNvSpPr txBox="1">
              <a:spLocks noChangeArrowheads="1"/>
            </p:cNvSpPr>
            <p:nvPr/>
          </p:nvSpPr>
          <p:spPr bwMode="auto">
            <a:xfrm>
              <a:off x="3733800" y="3886200"/>
              <a:ext cx="2032000" cy="466725"/>
            </a:xfrm>
            <a:prstGeom prst="rect">
              <a:avLst/>
            </a:prstGeom>
            <a:ln>
              <a:headEnd/>
              <a:tailEnd/>
            </a:ln>
            <a:extLst/>
          </p:spPr>
          <p:style>
            <a:lnRef idx="1">
              <a:schemeClr val="accent1"/>
            </a:lnRef>
            <a:fillRef idx="2">
              <a:schemeClr val="accent1"/>
            </a:fillRef>
            <a:effectRef idx="1">
              <a:schemeClr val="accent1"/>
            </a:effectRef>
            <a:fontRef idx="minor">
              <a:schemeClr val="dk1"/>
            </a:fontRef>
          </p:style>
          <p:txBody>
            <a:bodyPr wrap="none">
              <a:spAutoFit/>
            </a:bodyPr>
            <a:lstStyle/>
            <a:p>
              <a:r>
                <a:rPr lang="zh-CN" altLang="en-US" sz="2400" dirty="0">
                  <a:solidFill>
                    <a:schemeClr val="tx1"/>
                  </a:solidFill>
                  <a:latin typeface="Arial" panose="020B0604020202020204" pitchFamily="34" charset="0"/>
                </a:rPr>
                <a:t>透镜位相变换</a:t>
              </a:r>
            </a:p>
          </p:txBody>
        </p:sp>
        <p:pic>
          <p:nvPicPr>
            <p:cNvPr id="2" name="图片 1"/>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943100" y="1625659"/>
              <a:ext cx="944762" cy="314286"/>
            </a:xfrm>
            <a:prstGeom prst="rect">
              <a:avLst/>
            </a:prstGeom>
          </p:spPr>
        </p:pic>
        <p:pic>
          <p:nvPicPr>
            <p:cNvPr id="3" name="图片 2"/>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4223438" y="1643718"/>
              <a:ext cx="849524" cy="316191"/>
            </a:xfrm>
            <a:prstGeom prst="rect">
              <a:avLst/>
            </a:prstGeom>
          </p:spPr>
        </p:pic>
        <p:pic>
          <p:nvPicPr>
            <p:cNvPr id="4" name="图片 3"/>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7338460" y="1630393"/>
              <a:ext cx="672381" cy="314286"/>
            </a:xfrm>
            <a:prstGeom prst="rect">
              <a:avLst/>
            </a:prstGeom>
          </p:spPr>
        </p:pic>
        <p:pic>
          <p:nvPicPr>
            <p:cNvPr id="5" name="图片 4"/>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1929804" y="4648200"/>
              <a:ext cx="308571" cy="266667"/>
            </a:xfrm>
            <a:prstGeom prst="rect">
              <a:avLst/>
            </a:prstGeom>
          </p:spPr>
        </p:pic>
        <p:pic>
          <p:nvPicPr>
            <p:cNvPr id="6" name="图片 5"/>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2501900" y="4613950"/>
              <a:ext cx="308571" cy="320001"/>
            </a:xfrm>
            <a:prstGeom prst="rect">
              <a:avLst/>
            </a:prstGeom>
          </p:spPr>
        </p:pic>
        <p:pic>
          <p:nvPicPr>
            <p:cNvPr id="7" name="图片 6"/>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4126874" y="4556202"/>
              <a:ext cx="379047" cy="262858"/>
            </a:xfrm>
            <a:prstGeom prst="rect">
              <a:avLst/>
            </a:prstGeom>
          </p:spPr>
        </p:pic>
        <p:pic>
          <p:nvPicPr>
            <p:cNvPr id="8" name="图片 7"/>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4854986" y="4549432"/>
              <a:ext cx="379047" cy="325715"/>
            </a:xfrm>
            <a:prstGeom prst="rect">
              <a:avLst/>
            </a:prstGeom>
          </p:spPr>
        </p:pic>
        <p:pic>
          <p:nvPicPr>
            <p:cNvPr id="9" name="图片 8"/>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7607080" y="4895915"/>
              <a:ext cx="220952" cy="222858"/>
            </a:xfrm>
            <a:prstGeom prst="rect">
              <a:avLst/>
            </a:prstGeom>
          </p:spPr>
        </p:pic>
        <p:grpSp>
          <p:nvGrpSpPr>
            <p:cNvPr id="13" name="组合 12"/>
            <p:cNvGrpSpPr/>
            <p:nvPr/>
          </p:nvGrpSpPr>
          <p:grpSpPr>
            <a:xfrm>
              <a:off x="2370138" y="5131493"/>
              <a:ext cx="2232025" cy="332574"/>
              <a:chOff x="2370138" y="5194300"/>
              <a:chExt cx="2232025" cy="332574"/>
            </a:xfrm>
          </p:grpSpPr>
          <p:sp>
            <p:nvSpPr>
              <p:cNvPr id="94242" name="Line 34"/>
              <p:cNvSpPr>
                <a:spLocks noChangeShapeType="1"/>
              </p:cNvSpPr>
              <p:nvPr/>
            </p:nvSpPr>
            <p:spPr bwMode="auto">
              <a:xfrm>
                <a:off x="2370138" y="5194300"/>
                <a:ext cx="2232025"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 name="图片 9"/>
              <p:cNvPicPr>
                <a:picLocks noChangeAspect="1"/>
              </p:cNvPicPr>
              <p:nvPr>
                <p:custDataLst>
                  <p:tags r:id="rId11"/>
                </p:custDataLst>
              </p:nvPr>
            </p:nvPicPr>
            <p:blipFill>
              <a:blip r:embed="rId21" cstate="print">
                <a:extLst>
                  <a:ext uri="{28A0092B-C50C-407E-A947-70E740481C1C}">
                    <a14:useLocalDpi xmlns:a14="http://schemas.microsoft.com/office/drawing/2010/main" val="0"/>
                  </a:ext>
                </a:extLst>
              </a:blip>
              <a:stretch>
                <a:fillRect/>
              </a:stretch>
            </p:blipFill>
            <p:spPr>
              <a:xfrm>
                <a:off x="3467134" y="5256397"/>
                <a:ext cx="266666" cy="270477"/>
              </a:xfrm>
              <a:prstGeom prst="rect">
                <a:avLst/>
              </a:prstGeom>
            </p:spPr>
          </p:pic>
        </p:grpSp>
        <p:grpSp>
          <p:nvGrpSpPr>
            <p:cNvPr id="14" name="组合 13"/>
            <p:cNvGrpSpPr/>
            <p:nvPr/>
          </p:nvGrpSpPr>
          <p:grpSpPr>
            <a:xfrm>
              <a:off x="569913" y="5604502"/>
              <a:ext cx="7127875" cy="447032"/>
              <a:chOff x="569913" y="5842000"/>
              <a:chExt cx="7127875" cy="447032"/>
            </a:xfrm>
          </p:grpSpPr>
          <p:sp>
            <p:nvSpPr>
              <p:cNvPr id="94243" name="Line 35"/>
              <p:cNvSpPr>
                <a:spLocks noChangeShapeType="1"/>
              </p:cNvSpPr>
              <p:nvPr/>
            </p:nvSpPr>
            <p:spPr bwMode="auto">
              <a:xfrm>
                <a:off x="569913" y="5842000"/>
                <a:ext cx="403225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244" name="Line 36"/>
              <p:cNvSpPr>
                <a:spLocks noChangeShapeType="1"/>
              </p:cNvSpPr>
              <p:nvPr/>
            </p:nvSpPr>
            <p:spPr bwMode="auto">
              <a:xfrm>
                <a:off x="4602163" y="5842000"/>
                <a:ext cx="3095625"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1" name="图片 10"/>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2346325" y="6026397"/>
                <a:ext cx="167619" cy="201905"/>
              </a:xfrm>
              <a:prstGeom prst="rect">
                <a:avLst/>
              </a:prstGeom>
            </p:spPr>
          </p:pic>
          <p:pic>
            <p:nvPicPr>
              <p:cNvPr id="12" name="图片 11"/>
              <p:cNvPicPr>
                <a:picLocks noChangeAspect="1"/>
              </p:cNvPicPr>
              <p:nvPr>
                <p:custDataLst>
                  <p:tags r:id="rId10"/>
                </p:custDataLst>
              </p:nvPr>
            </p:nvPicPr>
            <p:blipFill>
              <a:blip r:embed="rId23" cstate="print">
                <a:extLst>
                  <a:ext uri="{28A0092B-C50C-407E-A947-70E740481C1C}">
                    <a14:useLocalDpi xmlns:a14="http://schemas.microsoft.com/office/drawing/2010/main" val="0"/>
                  </a:ext>
                </a:extLst>
              </a:blip>
              <a:stretch>
                <a:fillRect/>
              </a:stretch>
            </p:blipFill>
            <p:spPr>
              <a:xfrm>
                <a:off x="6425406" y="6087127"/>
                <a:ext cx="131429" cy="201905"/>
              </a:xfrm>
              <a:prstGeom prst="rect">
                <a:avLst/>
              </a:prstGeom>
            </p:spPr>
          </p:pic>
        </p:grpSp>
      </p:grpSp>
    </p:spTree>
  </p:cSld>
  <p:clrMapOvr>
    <a:masterClrMapping/>
  </p:clrMapOvr>
  <p:transition>
    <p:strips dir="rd"/>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0" y="12577"/>
            <a:ext cx="2243137" cy="685800"/>
          </a:xfrm>
        </p:spPr>
        <p:style>
          <a:lnRef idx="2">
            <a:schemeClr val="dk1">
              <a:shade val="50000"/>
            </a:schemeClr>
          </a:lnRef>
          <a:fillRef idx="1">
            <a:schemeClr val="dk1"/>
          </a:fillRef>
          <a:effectRef idx="0">
            <a:schemeClr val="dk1"/>
          </a:effectRef>
          <a:fontRef idx="minor">
            <a:schemeClr val="lt1"/>
          </a:fontRef>
        </p:style>
        <p:txBody>
          <a:bodyPr/>
          <a:lstStyle/>
          <a:p>
            <a:pPr algn="ctr"/>
            <a:r>
              <a:rPr lang="zh-CN" altLang="en-US" sz="3600" b="1" dirty="0">
                <a:ea typeface="宋体" panose="02010600030101010101" pitchFamily="2" charset="-122"/>
              </a:rPr>
              <a:t>过程分析</a:t>
            </a:r>
            <a:endParaRPr lang="zh-CN" altLang="en-US" sz="2000" b="1" dirty="0">
              <a:ea typeface="宋体" panose="02010600030101010101" pitchFamily="2" charset="-122"/>
            </a:endParaRPr>
          </a:p>
        </p:txBody>
      </p:sp>
      <p:sp>
        <p:nvSpPr>
          <p:cNvPr id="93206" name="Rectangle 22"/>
          <p:cNvSpPr>
            <a:spLocks noGrp="1" noChangeArrowheads="1"/>
          </p:cNvSpPr>
          <p:nvPr>
            <p:ph type="body" idx="1"/>
          </p:nvPr>
        </p:nvSpPr>
        <p:spPr>
          <a:xfrm>
            <a:off x="609600" y="1371600"/>
            <a:ext cx="8305800" cy="4724400"/>
          </a:xfrm>
          <a:noFill/>
          <a:ln/>
        </p:spPr>
        <p:txBody>
          <a:bodyPr/>
          <a:lstStyle/>
          <a:p>
            <a:pPr>
              <a:lnSpc>
                <a:spcPct val="150000"/>
              </a:lnSpc>
            </a:pPr>
            <a:r>
              <a:rPr lang="zh-CN" altLang="en-US" sz="3000" b="1" dirty="0">
                <a:solidFill>
                  <a:srgbClr val="000066"/>
                </a:solidFill>
                <a:ea typeface="宋体" panose="02010600030101010101" pitchFamily="2" charset="-122"/>
              </a:rPr>
              <a:t> 从光源到物体前表面－球面波传播</a:t>
            </a:r>
          </a:p>
          <a:p>
            <a:pPr>
              <a:lnSpc>
                <a:spcPct val="150000"/>
              </a:lnSpc>
            </a:pPr>
            <a:r>
              <a:rPr lang="zh-CN" altLang="en-US" sz="3000" b="1" dirty="0">
                <a:solidFill>
                  <a:srgbClr val="000066"/>
                </a:solidFill>
                <a:ea typeface="宋体" panose="02010600030101010101" pitchFamily="2" charset="-122"/>
              </a:rPr>
              <a:t> 从物体前表面到物体后表面－透过</a:t>
            </a:r>
          </a:p>
          <a:p>
            <a:pPr>
              <a:lnSpc>
                <a:spcPct val="150000"/>
              </a:lnSpc>
            </a:pPr>
            <a:r>
              <a:rPr lang="zh-CN" altLang="en-US" sz="3000" b="1" dirty="0">
                <a:solidFill>
                  <a:srgbClr val="000066"/>
                </a:solidFill>
                <a:ea typeface="宋体" panose="02010600030101010101" pitchFamily="2" charset="-122"/>
              </a:rPr>
              <a:t> 从物体后表面到透镜前表面－菲涅尔衍射</a:t>
            </a:r>
          </a:p>
          <a:p>
            <a:pPr>
              <a:lnSpc>
                <a:spcPct val="150000"/>
              </a:lnSpc>
            </a:pPr>
            <a:r>
              <a:rPr lang="zh-CN" altLang="en-US" sz="3000" b="1" dirty="0">
                <a:solidFill>
                  <a:srgbClr val="000066"/>
                </a:solidFill>
                <a:ea typeface="宋体" panose="02010600030101010101" pitchFamily="2" charset="-122"/>
              </a:rPr>
              <a:t> 透镜前表面到透镜后表面－透镜的位相变换</a:t>
            </a:r>
          </a:p>
          <a:p>
            <a:pPr>
              <a:lnSpc>
                <a:spcPct val="150000"/>
              </a:lnSpc>
            </a:pPr>
            <a:r>
              <a:rPr lang="zh-CN" altLang="en-US" sz="3000" b="1" dirty="0">
                <a:solidFill>
                  <a:srgbClr val="000066"/>
                </a:solidFill>
                <a:ea typeface="宋体" panose="02010600030101010101" pitchFamily="2" charset="-122"/>
              </a:rPr>
              <a:t> 透镜后表面到光源共轭面（观察面）－菲涅尔衍射</a:t>
            </a:r>
          </a:p>
        </p:txBody>
      </p:sp>
    </p:spTree>
  </p:cSld>
  <p:clrMapOvr>
    <a:masterClrMapping/>
  </p:clrMapOvr>
  <p:transition>
    <p:strips dir="rd"/>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1" y="291307"/>
            <a:ext cx="2590800" cy="685800"/>
          </a:xfrm>
          <a:solidFill>
            <a:srgbClr val="9900CC"/>
          </a:solidFill>
        </p:spPr>
        <p:style>
          <a:lnRef idx="2">
            <a:schemeClr val="dk1">
              <a:shade val="50000"/>
            </a:schemeClr>
          </a:lnRef>
          <a:fillRef idx="1">
            <a:schemeClr val="dk1"/>
          </a:fillRef>
          <a:effectRef idx="0">
            <a:schemeClr val="dk1"/>
          </a:effectRef>
          <a:fontRef idx="minor">
            <a:schemeClr val="lt1"/>
          </a:fontRef>
        </p:style>
        <p:txBody>
          <a:bodyPr/>
          <a:lstStyle/>
          <a:p>
            <a:r>
              <a:rPr lang="zh-CN" altLang="en-US" sz="3600" b="1" dirty="0">
                <a:ea typeface="宋体" panose="02010600030101010101" pitchFamily="2" charset="-122"/>
              </a:rPr>
              <a:t>重要</a:t>
            </a:r>
            <a:r>
              <a:rPr lang="zh-CN" altLang="en-US" sz="3600" b="1" dirty="0" smtClean="0">
                <a:ea typeface="宋体" panose="02010600030101010101" pitchFamily="2" charset="-122"/>
              </a:rPr>
              <a:t>的条件</a:t>
            </a:r>
            <a:endParaRPr lang="zh-CN" altLang="en-US" sz="2000" b="1" dirty="0">
              <a:ea typeface="宋体" panose="02010600030101010101" pitchFamily="2" charset="-122"/>
            </a:endParaRPr>
          </a:p>
        </p:txBody>
      </p:sp>
      <p:graphicFrame>
        <p:nvGraphicFramePr>
          <p:cNvPr id="92183" name="Object 23"/>
          <p:cNvGraphicFramePr>
            <a:graphicFrameLocks noChangeAspect="1"/>
          </p:cNvGraphicFramePr>
          <p:nvPr>
            <p:extLst>
              <p:ext uri="{D42A27DB-BD31-4B8C-83A1-F6EECF244321}">
                <p14:modId xmlns:p14="http://schemas.microsoft.com/office/powerpoint/2010/main" val="2380741918"/>
              </p:ext>
            </p:extLst>
          </p:nvPr>
        </p:nvGraphicFramePr>
        <p:xfrm>
          <a:off x="1905000" y="2133600"/>
          <a:ext cx="2286000" cy="1371600"/>
        </p:xfrm>
        <a:graphic>
          <a:graphicData uri="http://schemas.openxmlformats.org/presentationml/2006/ole">
            <mc:AlternateContent xmlns:mc="http://schemas.openxmlformats.org/markup-compatibility/2006">
              <mc:Choice xmlns:v="urn:schemas-microsoft-com:vml" Requires="v">
                <p:oleObj spid="_x0000_s92266" name="Equation" r:id="rId3" imgW="698400" imgH="419040" progId="Equation.DSMT4">
                  <p:embed/>
                </p:oleObj>
              </mc:Choice>
              <mc:Fallback>
                <p:oleObj name="Equation" r:id="rId3" imgW="698400" imgH="419040" progId="Equation.DSMT4">
                  <p:embed/>
                  <p:pic>
                    <p:nvPicPr>
                      <p:cNvPr id="0" name="Object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2133600"/>
                        <a:ext cx="2286000"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组合 1"/>
          <p:cNvGrpSpPr/>
          <p:nvPr/>
        </p:nvGrpSpPr>
        <p:grpSpPr>
          <a:xfrm>
            <a:off x="539750" y="3052763"/>
            <a:ext cx="8208963" cy="3167062"/>
            <a:chOff x="539750" y="3052763"/>
            <a:chExt cx="8208963" cy="3167062"/>
          </a:xfrm>
        </p:grpSpPr>
        <p:sp>
          <p:nvSpPr>
            <p:cNvPr id="92184" name="Line 24"/>
            <p:cNvSpPr>
              <a:spLocks noChangeShapeType="1"/>
            </p:cNvSpPr>
            <p:nvPr/>
          </p:nvSpPr>
          <p:spPr bwMode="auto">
            <a:xfrm>
              <a:off x="539750" y="4641850"/>
              <a:ext cx="8208963" cy="0"/>
            </a:xfrm>
            <a:prstGeom prst="line">
              <a:avLst/>
            </a:prstGeom>
            <a:noFill/>
            <a:ln w="9525">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88" name="Line 28"/>
            <p:cNvSpPr>
              <a:spLocks noChangeShapeType="1"/>
            </p:cNvSpPr>
            <p:nvPr/>
          </p:nvSpPr>
          <p:spPr bwMode="auto">
            <a:xfrm flipV="1">
              <a:off x="762000" y="3771900"/>
              <a:ext cx="4097338" cy="8763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89" name="Line 29"/>
            <p:cNvSpPr>
              <a:spLocks noChangeShapeType="1"/>
            </p:cNvSpPr>
            <p:nvPr/>
          </p:nvSpPr>
          <p:spPr bwMode="auto">
            <a:xfrm>
              <a:off x="4953000" y="3733800"/>
              <a:ext cx="3657600" cy="1066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90" name="Line 30"/>
            <p:cNvSpPr>
              <a:spLocks noChangeShapeType="1"/>
            </p:cNvSpPr>
            <p:nvPr/>
          </p:nvSpPr>
          <p:spPr bwMode="auto">
            <a:xfrm>
              <a:off x="838200" y="4648200"/>
              <a:ext cx="4021138" cy="7810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91" name="Line 31"/>
            <p:cNvSpPr>
              <a:spLocks noChangeShapeType="1"/>
            </p:cNvSpPr>
            <p:nvPr/>
          </p:nvSpPr>
          <p:spPr bwMode="auto">
            <a:xfrm flipV="1">
              <a:off x="5003800" y="4506912"/>
              <a:ext cx="3606800" cy="922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92" name="Line 32"/>
            <p:cNvSpPr>
              <a:spLocks noChangeShapeType="1"/>
            </p:cNvSpPr>
            <p:nvPr/>
          </p:nvSpPr>
          <p:spPr bwMode="auto">
            <a:xfrm>
              <a:off x="827088" y="6219825"/>
              <a:ext cx="4105275"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93" name="Line 33"/>
            <p:cNvSpPr>
              <a:spLocks noChangeShapeType="1"/>
            </p:cNvSpPr>
            <p:nvPr/>
          </p:nvSpPr>
          <p:spPr bwMode="auto">
            <a:xfrm>
              <a:off x="4932363" y="6219825"/>
              <a:ext cx="3221037"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94" name="Text Box 34"/>
            <p:cNvSpPr txBox="1">
              <a:spLocks noChangeArrowheads="1"/>
            </p:cNvSpPr>
            <p:nvPr/>
          </p:nvSpPr>
          <p:spPr bwMode="auto">
            <a:xfrm>
              <a:off x="2392363" y="5735638"/>
              <a:ext cx="4394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i="1">
                  <a:solidFill>
                    <a:schemeClr val="tx1"/>
                  </a:solidFill>
                  <a:latin typeface="Arial" panose="020B0604020202020204" pitchFamily="34" charset="0"/>
                </a:rPr>
                <a:t>p                                              q</a:t>
              </a:r>
            </a:p>
          </p:txBody>
        </p:sp>
        <p:sp>
          <p:nvSpPr>
            <p:cNvPr id="92195" name="Text Box 35"/>
            <p:cNvSpPr txBox="1">
              <a:spLocks noChangeArrowheads="1"/>
            </p:cNvSpPr>
            <p:nvPr/>
          </p:nvSpPr>
          <p:spPr bwMode="auto">
            <a:xfrm>
              <a:off x="5127625" y="3052763"/>
              <a:ext cx="25685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b="1">
                  <a:solidFill>
                    <a:schemeClr val="tx1"/>
                  </a:solidFill>
                  <a:latin typeface="Arial" panose="020B0604020202020204" pitchFamily="34" charset="0"/>
                </a:rPr>
                <a:t>透镜的焦距为</a:t>
              </a:r>
              <a:r>
                <a:rPr lang="en-US" altLang="zh-CN" sz="2800" b="1" i="1">
                  <a:solidFill>
                    <a:schemeClr val="tx1"/>
                  </a:solidFill>
                  <a:latin typeface="Arial" panose="020B0604020202020204" pitchFamily="34" charset="0"/>
                </a:rPr>
                <a:t>f</a:t>
              </a:r>
            </a:p>
          </p:txBody>
        </p:sp>
        <p:sp>
          <p:nvSpPr>
            <p:cNvPr id="92185" name="Oval 25"/>
            <p:cNvSpPr>
              <a:spLocks noChangeArrowheads="1"/>
            </p:cNvSpPr>
            <p:nvPr/>
          </p:nvSpPr>
          <p:spPr bwMode="auto">
            <a:xfrm>
              <a:off x="762000" y="4559300"/>
              <a:ext cx="142875" cy="142875"/>
            </a:xfrm>
            <a:prstGeom prst="ellipse">
              <a:avLst/>
            </a:prstGeom>
            <a:solidFill>
              <a:schemeClr val="hlink"/>
            </a:solidFill>
            <a:ln w="952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7" name="Oval 27"/>
            <p:cNvSpPr>
              <a:spLocks noChangeArrowheads="1"/>
            </p:cNvSpPr>
            <p:nvPr/>
          </p:nvSpPr>
          <p:spPr bwMode="auto">
            <a:xfrm>
              <a:off x="8001000" y="4572000"/>
              <a:ext cx="142875" cy="142875"/>
            </a:xfrm>
            <a:prstGeom prst="ellipse">
              <a:avLst/>
            </a:prstGeom>
            <a:solidFill>
              <a:schemeClr val="hlink"/>
            </a:solidFill>
            <a:ln w="952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6" name="Oval 36"/>
            <p:cNvSpPr>
              <a:spLocks noChangeArrowheads="1"/>
            </p:cNvSpPr>
            <p:nvPr/>
          </p:nvSpPr>
          <p:spPr bwMode="auto">
            <a:xfrm>
              <a:off x="4800600" y="3429000"/>
              <a:ext cx="381000" cy="2438400"/>
            </a:xfrm>
            <a:prstGeom prst="ellipse">
              <a:avLst/>
            </a:prstGeom>
            <a:solidFill>
              <a:srgbClr val="C0C0C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2198" name="Text Box 38"/>
          <p:cNvSpPr txBox="1">
            <a:spLocks noChangeArrowheads="1"/>
          </p:cNvSpPr>
          <p:nvPr/>
        </p:nvSpPr>
        <p:spPr bwMode="auto">
          <a:xfrm>
            <a:off x="654050" y="1219200"/>
            <a:ext cx="51371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在</a:t>
            </a:r>
            <a:r>
              <a:rPr lang="zh-CN" altLang="en-US" b="1">
                <a:effectLst>
                  <a:outerShdw blurRad="38100" dist="38100" dir="2700000" algn="tl">
                    <a:srgbClr val="C0C0C0"/>
                  </a:outerShdw>
                </a:effectLst>
              </a:rPr>
              <a:t>光源</a:t>
            </a:r>
            <a:r>
              <a:rPr lang="zh-CN" altLang="en-US" b="1"/>
              <a:t>的</a:t>
            </a:r>
            <a:r>
              <a:rPr lang="zh-CN" altLang="en-US" b="1">
                <a:effectLst>
                  <a:outerShdw blurRad="38100" dist="38100" dir="2700000" algn="tl">
                    <a:srgbClr val="C0C0C0"/>
                  </a:outerShdw>
                </a:effectLst>
              </a:rPr>
              <a:t>共轭面</a:t>
            </a:r>
            <a:r>
              <a:rPr lang="zh-CN" altLang="en-US" b="1"/>
              <a:t>上进行观察！</a:t>
            </a:r>
          </a:p>
        </p:txBody>
      </p:sp>
    </p:spTree>
  </p:cSld>
  <p:clrMapOvr>
    <a:masterClrMapping/>
  </p:clrMapOvr>
  <p:transition>
    <p:strips dir="rd"/>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0" y="0"/>
            <a:ext cx="2070100" cy="685800"/>
          </a:xfrm>
        </p:spPr>
        <p:style>
          <a:lnRef idx="2">
            <a:schemeClr val="dk1">
              <a:shade val="50000"/>
            </a:schemeClr>
          </a:lnRef>
          <a:fillRef idx="1">
            <a:schemeClr val="dk1"/>
          </a:fillRef>
          <a:effectRef idx="0">
            <a:schemeClr val="dk1"/>
          </a:effectRef>
          <a:fontRef idx="minor">
            <a:schemeClr val="lt1"/>
          </a:fontRef>
        </p:style>
        <p:txBody>
          <a:bodyPr/>
          <a:lstStyle/>
          <a:p>
            <a:r>
              <a:rPr lang="zh-CN" altLang="en-US" sz="3600" b="1" dirty="0">
                <a:ea typeface="宋体" panose="02010600030101010101" pitchFamily="2" charset="-122"/>
              </a:rPr>
              <a:t>推导结果</a:t>
            </a:r>
            <a:endParaRPr lang="zh-CN" altLang="en-US" sz="2000" b="1" dirty="0">
              <a:ea typeface="宋体" panose="02010600030101010101" pitchFamily="2" charset="-122"/>
            </a:endParaRPr>
          </a:p>
        </p:txBody>
      </p:sp>
      <p:graphicFrame>
        <p:nvGraphicFramePr>
          <p:cNvPr id="67607" name="Object 23"/>
          <p:cNvGraphicFramePr>
            <a:graphicFrameLocks noChangeAspect="1"/>
          </p:cNvGraphicFramePr>
          <p:nvPr>
            <p:extLst>
              <p:ext uri="{D42A27DB-BD31-4B8C-83A1-F6EECF244321}">
                <p14:modId xmlns:p14="http://schemas.microsoft.com/office/powerpoint/2010/main" val="3557178469"/>
              </p:ext>
            </p:extLst>
          </p:nvPr>
        </p:nvGraphicFramePr>
        <p:xfrm>
          <a:off x="76200" y="1131349"/>
          <a:ext cx="8991600" cy="926051"/>
        </p:xfrm>
        <a:graphic>
          <a:graphicData uri="http://schemas.openxmlformats.org/presentationml/2006/ole">
            <mc:AlternateContent xmlns:mc="http://schemas.openxmlformats.org/markup-compatibility/2006">
              <mc:Choice xmlns:v="urn:schemas-microsoft-com:vml" Requires="v">
                <p:oleObj spid="_x0000_s67879" name="Equation" r:id="rId3" imgW="5257800" imgH="558720" progId="Equation.DSMT4">
                  <p:embed/>
                </p:oleObj>
              </mc:Choice>
              <mc:Fallback>
                <p:oleObj name="Equation" r:id="rId3" imgW="5257800" imgH="558720" progId="Equation.DSMT4">
                  <p:embed/>
                  <p:pic>
                    <p:nvPicPr>
                      <p:cNvPr id="0" name="Object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1131349"/>
                        <a:ext cx="8991600" cy="926051"/>
                      </a:xfrm>
                      <a:prstGeom prst="rect">
                        <a:avLst/>
                      </a:prstGeom>
                      <a:noFill/>
                      <a:ln w="9525">
                        <a:solidFill>
                          <a:schemeClr val="accent1"/>
                        </a:solidFill>
                        <a:miter lim="800000"/>
                        <a:headEnd/>
                        <a:tailEnd/>
                      </a:ln>
                      <a:effectLst/>
                      <a:extLst/>
                    </p:spPr>
                  </p:pic>
                </p:oleObj>
              </mc:Fallback>
            </mc:AlternateContent>
          </a:graphicData>
        </a:graphic>
      </p:graphicFrame>
      <p:graphicFrame>
        <p:nvGraphicFramePr>
          <p:cNvPr id="67608" name="Object 24"/>
          <p:cNvGraphicFramePr>
            <a:graphicFrameLocks noChangeAspect="1"/>
          </p:cNvGraphicFramePr>
          <p:nvPr>
            <p:extLst>
              <p:ext uri="{D42A27DB-BD31-4B8C-83A1-F6EECF244321}">
                <p14:modId xmlns:p14="http://schemas.microsoft.com/office/powerpoint/2010/main" val="451612155"/>
              </p:ext>
            </p:extLst>
          </p:nvPr>
        </p:nvGraphicFramePr>
        <p:xfrm>
          <a:off x="5587229" y="2562510"/>
          <a:ext cx="1006475" cy="517525"/>
        </p:xfrm>
        <a:graphic>
          <a:graphicData uri="http://schemas.openxmlformats.org/presentationml/2006/ole">
            <mc:AlternateContent xmlns:mc="http://schemas.openxmlformats.org/markup-compatibility/2006">
              <mc:Choice xmlns:v="urn:schemas-microsoft-com:vml" Requires="v">
                <p:oleObj spid="_x0000_s67880" name="Equation" r:id="rId5" imgW="444240" imgH="228600" progId="Equation.DSMT4">
                  <p:embed/>
                </p:oleObj>
              </mc:Choice>
              <mc:Fallback>
                <p:oleObj name="Equation" r:id="rId5" imgW="444240" imgH="228600" progId="Equation.DSMT4">
                  <p:embed/>
                  <p:pic>
                    <p:nvPicPr>
                      <p:cNvPr id="0" name="Object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7229" y="2562510"/>
                        <a:ext cx="100647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7609" name="Object 25"/>
          <p:cNvGraphicFramePr>
            <a:graphicFrameLocks noChangeAspect="1"/>
          </p:cNvGraphicFramePr>
          <p:nvPr/>
        </p:nvGraphicFramePr>
        <p:xfrm>
          <a:off x="1524000" y="3581400"/>
          <a:ext cx="6842125" cy="1039813"/>
        </p:xfrm>
        <a:graphic>
          <a:graphicData uri="http://schemas.openxmlformats.org/presentationml/2006/ole">
            <mc:AlternateContent xmlns:mc="http://schemas.openxmlformats.org/markup-compatibility/2006">
              <mc:Choice xmlns:v="urn:schemas-microsoft-com:vml" Requires="v">
                <p:oleObj spid="_x0000_s67881" name="Equation" r:id="rId7" imgW="3174840" imgH="482400" progId="Equation.DSMT4">
                  <p:embed/>
                </p:oleObj>
              </mc:Choice>
              <mc:Fallback>
                <p:oleObj name="Equation" r:id="rId7" imgW="3174840" imgH="482400" progId="Equation.DSMT4">
                  <p:embed/>
                  <p:pic>
                    <p:nvPicPr>
                      <p:cNvPr id="0" name="Object 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00" y="3581400"/>
                        <a:ext cx="6842125" cy="1039813"/>
                      </a:xfrm>
                      <a:prstGeom prst="rect">
                        <a:avLst/>
                      </a:prstGeom>
                      <a:solidFill>
                        <a:srgbClr val="FFCC00"/>
                      </a:solidFill>
                      <a:ln w="9525">
                        <a:solidFill>
                          <a:srgbClr val="FF00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610" name="AutoShape 26"/>
          <p:cNvSpPr>
            <a:spLocks noChangeArrowheads="1"/>
          </p:cNvSpPr>
          <p:nvPr/>
        </p:nvSpPr>
        <p:spPr bwMode="auto">
          <a:xfrm>
            <a:off x="6648727" y="2455369"/>
            <a:ext cx="431800" cy="719138"/>
          </a:xfrm>
          <a:prstGeom prst="downArrow">
            <a:avLst>
              <a:gd name="adj1" fmla="val 50000"/>
              <a:gd name="adj2" fmla="val 4163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aphicFrame>
        <p:nvGraphicFramePr>
          <p:cNvPr id="67611" name="Object 27"/>
          <p:cNvGraphicFramePr>
            <a:graphicFrameLocks noChangeAspect="1"/>
          </p:cNvGraphicFramePr>
          <p:nvPr/>
        </p:nvGraphicFramePr>
        <p:xfrm>
          <a:off x="1524000" y="5257800"/>
          <a:ext cx="6840538" cy="1008063"/>
        </p:xfrm>
        <a:graphic>
          <a:graphicData uri="http://schemas.openxmlformats.org/presentationml/2006/ole">
            <mc:AlternateContent xmlns:mc="http://schemas.openxmlformats.org/markup-compatibility/2006">
              <mc:Choice xmlns:v="urn:schemas-microsoft-com:vml" Requires="v">
                <p:oleObj spid="_x0000_s67882" name="Equation" r:id="rId9" imgW="3276360" imgH="482400" progId="Equation.DSMT4">
                  <p:embed/>
                </p:oleObj>
              </mc:Choice>
              <mc:Fallback>
                <p:oleObj name="Equation" r:id="rId9" imgW="3276360" imgH="482400" progId="Equation.DSMT4">
                  <p:embed/>
                  <p:pic>
                    <p:nvPicPr>
                      <p:cNvPr id="0" name="Object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24000" y="5257800"/>
                        <a:ext cx="6840538" cy="1008063"/>
                      </a:xfrm>
                      <a:prstGeom prst="rect">
                        <a:avLst/>
                      </a:prstGeom>
                      <a:solidFill>
                        <a:srgbClr val="FFCC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612" name="AutoShape 28"/>
          <p:cNvSpPr>
            <a:spLocks noChangeArrowheads="1"/>
          </p:cNvSpPr>
          <p:nvPr/>
        </p:nvSpPr>
        <p:spPr bwMode="auto">
          <a:xfrm>
            <a:off x="4500563" y="4724400"/>
            <a:ext cx="431800" cy="504825"/>
          </a:xfrm>
          <a:prstGeom prst="downArrow">
            <a:avLst>
              <a:gd name="adj1" fmla="val 50000"/>
              <a:gd name="adj2" fmla="val 2922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67613" name="Text Box 29"/>
          <p:cNvSpPr txBox="1">
            <a:spLocks noChangeArrowheads="1"/>
          </p:cNvSpPr>
          <p:nvPr/>
        </p:nvSpPr>
        <p:spPr bwMode="auto">
          <a:xfrm>
            <a:off x="21454" y="2529172"/>
            <a:ext cx="55181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a:t>如果输入平面位于透镜的前焦面</a:t>
            </a:r>
          </a:p>
        </p:txBody>
      </p:sp>
    </p:spTree>
  </p:cSld>
  <p:clrMapOvr>
    <a:masterClrMapping/>
  </p:clrMapOvr>
  <p:transition>
    <p:strips dir="r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0" y="-1"/>
            <a:ext cx="9144000" cy="1014413"/>
          </a:xfrm>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anchor="ctr" anchorCtr="0" compatLnSpc="1">
            <a:prstTxWarp prst="textNoShape">
              <a:avLst/>
            </a:prstTxWarp>
          </a:bodyPr>
          <a:lstStyle/>
          <a:p>
            <a:pPr algn="ctr"/>
            <a:r>
              <a:rPr lang="en-US" altLang="zh-CN" sz="4000" b="1" dirty="0">
                <a:solidFill>
                  <a:schemeClr val="lt1"/>
                </a:solidFill>
                <a:latin typeface="+mn-lt"/>
                <a:ea typeface="宋体" panose="02010600030101010101" pitchFamily="2" charset="-122"/>
                <a:cs typeface="+mn-cs"/>
              </a:rPr>
              <a:t>1 </a:t>
            </a:r>
            <a:r>
              <a:rPr lang="zh-CN" altLang="en-US" sz="4000" b="1" dirty="0">
                <a:solidFill>
                  <a:schemeClr val="lt1"/>
                </a:solidFill>
                <a:latin typeface="+mn-lt"/>
                <a:ea typeface="宋体" panose="02010600030101010101" pitchFamily="2" charset="-122"/>
                <a:cs typeface="+mn-cs"/>
              </a:rPr>
              <a:t>透镜的傅立叶变换性质</a:t>
            </a:r>
          </a:p>
        </p:txBody>
      </p:sp>
      <p:pic>
        <p:nvPicPr>
          <p:cNvPr id="66565" name="Picture 5" descr="2005021514465058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638" y="3284538"/>
            <a:ext cx="2519362" cy="1728787"/>
          </a:xfrm>
          <a:prstGeom prst="rect">
            <a:avLst/>
          </a:prstGeom>
          <a:noFill/>
          <a:extLst>
            <a:ext uri="{909E8E84-426E-40DD-AFC4-6F175D3DCCD1}">
              <a14:hiddenFill xmlns:a14="http://schemas.microsoft.com/office/drawing/2010/main">
                <a:solidFill>
                  <a:srgbClr val="FFFFFF"/>
                </a:solidFill>
              </a14:hiddenFill>
            </a:ext>
          </a:extLst>
        </p:spPr>
      </p:pic>
      <p:pic>
        <p:nvPicPr>
          <p:cNvPr id="66566" name="Picture 6" descr="2005070520072948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5157788"/>
            <a:ext cx="2879725" cy="1511300"/>
          </a:xfrm>
          <a:prstGeom prst="rect">
            <a:avLst/>
          </a:prstGeom>
          <a:noFill/>
          <a:extLst>
            <a:ext uri="{909E8E84-426E-40DD-AFC4-6F175D3DCCD1}">
              <a14:hiddenFill xmlns:a14="http://schemas.microsoft.com/office/drawing/2010/main">
                <a:solidFill>
                  <a:srgbClr val="FFFFFF"/>
                </a:solidFill>
              </a14:hiddenFill>
            </a:ext>
          </a:extLst>
        </p:spPr>
      </p:pic>
      <p:pic>
        <p:nvPicPr>
          <p:cNvPr id="66567" name="Picture 7" descr="4262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1484313"/>
            <a:ext cx="2447925" cy="1628775"/>
          </a:xfrm>
          <a:prstGeom prst="rect">
            <a:avLst/>
          </a:prstGeom>
          <a:noFill/>
          <a:extLst>
            <a:ext uri="{909E8E84-426E-40DD-AFC4-6F175D3DCCD1}">
              <a14:hiddenFill xmlns:a14="http://schemas.microsoft.com/office/drawing/2010/main">
                <a:solidFill>
                  <a:srgbClr val="FFFFFF"/>
                </a:solidFill>
              </a14:hiddenFill>
            </a:ext>
          </a:extLst>
        </p:spPr>
      </p:pic>
      <p:pic>
        <p:nvPicPr>
          <p:cNvPr id="66568" name="Picture 8" descr="11216557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6100" y="1557338"/>
            <a:ext cx="4105275" cy="3319462"/>
          </a:xfrm>
          <a:prstGeom prst="rect">
            <a:avLst/>
          </a:prstGeom>
          <a:noFill/>
          <a:extLst>
            <a:ext uri="{909E8E84-426E-40DD-AFC4-6F175D3DCCD1}">
              <a14:hiddenFill xmlns:a14="http://schemas.microsoft.com/office/drawing/2010/main">
                <a:solidFill>
                  <a:srgbClr val="FFFFFF"/>
                </a:solidFill>
              </a14:hiddenFill>
            </a:ext>
          </a:extLst>
        </p:spPr>
      </p:pic>
      <p:sp>
        <p:nvSpPr>
          <p:cNvPr id="66569" name="Text Box 9"/>
          <p:cNvSpPr txBox="1">
            <a:spLocks noChangeArrowheads="1"/>
          </p:cNvSpPr>
          <p:nvPr/>
        </p:nvSpPr>
        <p:spPr bwMode="auto">
          <a:xfrm>
            <a:off x="3768725" y="5346700"/>
            <a:ext cx="528637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latin typeface="宋体" panose="02010600030101010101" pitchFamily="2" charset="-122"/>
              </a:rPr>
              <a:t>问题：</a:t>
            </a:r>
          </a:p>
          <a:p>
            <a:r>
              <a:rPr lang="zh-CN" altLang="en-US" b="1">
                <a:latin typeface="宋体" panose="02010600030101010101" pitchFamily="2" charset="-122"/>
              </a:rPr>
              <a:t>透镜和计算机之间有什么</a:t>
            </a:r>
            <a:r>
              <a:rPr lang="zh-CN" altLang="en-US" sz="2800" b="1">
                <a:latin typeface="宋体" panose="02010600030101010101" pitchFamily="2" charset="-122"/>
              </a:rPr>
              <a:t>关系</a:t>
            </a:r>
            <a:r>
              <a:rPr lang="en-US" altLang="zh-CN" sz="2800" b="1">
                <a:latin typeface="宋体" panose="02010600030101010101" pitchFamily="2" charset="-122"/>
              </a:rPr>
              <a:t>?</a:t>
            </a:r>
          </a:p>
        </p:txBody>
      </p:sp>
    </p:spTree>
  </p:cSld>
  <p:clrMapOvr>
    <a:masterClrMapping/>
  </p:clrMapOvr>
  <p:transition>
    <p:strips dir="rd"/>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0" y="3699"/>
            <a:ext cx="1328737" cy="685800"/>
          </a:xfrm>
        </p:spPr>
        <p:style>
          <a:lnRef idx="2">
            <a:schemeClr val="dk1">
              <a:shade val="50000"/>
            </a:schemeClr>
          </a:lnRef>
          <a:fillRef idx="1">
            <a:schemeClr val="dk1"/>
          </a:fillRef>
          <a:effectRef idx="0">
            <a:schemeClr val="dk1"/>
          </a:effectRef>
          <a:fontRef idx="minor">
            <a:schemeClr val="lt1"/>
          </a:fontRef>
        </p:style>
        <p:txBody>
          <a:bodyPr/>
          <a:lstStyle/>
          <a:p>
            <a:pPr algn="ctr"/>
            <a:r>
              <a:rPr lang="zh-CN" altLang="en-US" sz="3600" b="1" dirty="0" smtClean="0">
                <a:ea typeface="宋体" panose="02010600030101010101" pitchFamily="2" charset="-122"/>
              </a:rPr>
              <a:t>变换</a:t>
            </a:r>
            <a:endParaRPr lang="zh-CN" altLang="en-US" sz="3600" b="1" dirty="0">
              <a:ea typeface="宋体" panose="02010600030101010101" pitchFamily="2" charset="-122"/>
            </a:endParaRPr>
          </a:p>
        </p:txBody>
      </p:sp>
      <p:graphicFrame>
        <p:nvGraphicFramePr>
          <p:cNvPr id="68627" name="Object 19"/>
          <p:cNvGraphicFramePr>
            <a:graphicFrameLocks noChangeAspect="1"/>
          </p:cNvGraphicFramePr>
          <p:nvPr>
            <p:extLst>
              <p:ext uri="{D42A27DB-BD31-4B8C-83A1-F6EECF244321}">
                <p14:modId xmlns:p14="http://schemas.microsoft.com/office/powerpoint/2010/main" val="3338966144"/>
              </p:ext>
            </p:extLst>
          </p:nvPr>
        </p:nvGraphicFramePr>
        <p:xfrm>
          <a:off x="611188" y="914400"/>
          <a:ext cx="7488237" cy="1103312"/>
        </p:xfrm>
        <a:graphic>
          <a:graphicData uri="http://schemas.openxmlformats.org/presentationml/2006/ole">
            <mc:AlternateContent xmlns:mc="http://schemas.openxmlformats.org/markup-compatibility/2006">
              <mc:Choice xmlns:v="urn:schemas-microsoft-com:vml" Requires="v">
                <p:oleObj spid="_x0000_s68898" name="Equation" r:id="rId3" imgW="3276360" imgH="482400" progId="Equation.DSMT4">
                  <p:embed/>
                </p:oleObj>
              </mc:Choice>
              <mc:Fallback>
                <p:oleObj name="Equation" r:id="rId3" imgW="3276360" imgH="482400" progId="Equation.DSMT4">
                  <p:embed/>
                  <p:pic>
                    <p:nvPicPr>
                      <p:cNvPr id="0"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914400"/>
                        <a:ext cx="7488237" cy="1103312"/>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8628" name="Object 20"/>
          <p:cNvGraphicFramePr>
            <a:graphicFrameLocks noChangeAspect="1"/>
          </p:cNvGraphicFramePr>
          <p:nvPr>
            <p:extLst>
              <p:ext uri="{D42A27DB-BD31-4B8C-83A1-F6EECF244321}">
                <p14:modId xmlns:p14="http://schemas.microsoft.com/office/powerpoint/2010/main" val="1827835276"/>
              </p:ext>
            </p:extLst>
          </p:nvPr>
        </p:nvGraphicFramePr>
        <p:xfrm>
          <a:off x="395288" y="2643187"/>
          <a:ext cx="7993062" cy="1062038"/>
        </p:xfrm>
        <a:graphic>
          <a:graphicData uri="http://schemas.openxmlformats.org/presentationml/2006/ole">
            <mc:AlternateContent xmlns:mc="http://schemas.openxmlformats.org/markup-compatibility/2006">
              <mc:Choice xmlns:v="urn:schemas-microsoft-com:vml" Requires="v">
                <p:oleObj spid="_x0000_s68899" name="Equation" r:id="rId5" imgW="3632040" imgH="482400" progId="Equation.DSMT4">
                  <p:embed/>
                </p:oleObj>
              </mc:Choice>
              <mc:Fallback>
                <p:oleObj name="Equation" r:id="rId5" imgW="3632040" imgH="482400" progId="Equation.DSMT4">
                  <p:embed/>
                  <p:pic>
                    <p:nvPicPr>
                      <p:cNvPr id="0" name="Object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288" y="2643187"/>
                        <a:ext cx="7993062" cy="1062038"/>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629" name="AutoShape 21"/>
          <p:cNvSpPr>
            <a:spLocks noChangeArrowheads="1"/>
          </p:cNvSpPr>
          <p:nvPr/>
        </p:nvSpPr>
        <p:spPr bwMode="auto">
          <a:xfrm>
            <a:off x="6156325" y="2066925"/>
            <a:ext cx="431800" cy="504825"/>
          </a:xfrm>
          <a:prstGeom prst="downArrow">
            <a:avLst>
              <a:gd name="adj1" fmla="val 50000"/>
              <a:gd name="adj2" fmla="val 2922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aphicFrame>
        <p:nvGraphicFramePr>
          <p:cNvPr id="68630" name="Object 22"/>
          <p:cNvGraphicFramePr>
            <a:graphicFrameLocks noChangeAspect="1"/>
          </p:cNvGraphicFramePr>
          <p:nvPr>
            <p:extLst>
              <p:ext uri="{D42A27DB-BD31-4B8C-83A1-F6EECF244321}">
                <p14:modId xmlns:p14="http://schemas.microsoft.com/office/powerpoint/2010/main" val="3823860771"/>
              </p:ext>
            </p:extLst>
          </p:nvPr>
        </p:nvGraphicFramePr>
        <p:xfrm>
          <a:off x="234950" y="4867275"/>
          <a:ext cx="8601075" cy="728662"/>
        </p:xfrm>
        <a:graphic>
          <a:graphicData uri="http://schemas.openxmlformats.org/presentationml/2006/ole">
            <mc:AlternateContent xmlns:mc="http://schemas.openxmlformats.org/markup-compatibility/2006">
              <mc:Choice xmlns:v="urn:schemas-microsoft-com:vml" Requires="v">
                <p:oleObj spid="_x0000_s68900" name="Equation" r:id="rId7" imgW="3301920" imgH="279360" progId="Equation.DSMT4">
                  <p:embed/>
                </p:oleObj>
              </mc:Choice>
              <mc:Fallback>
                <p:oleObj name="Equation" r:id="rId7" imgW="3301920" imgH="279360" progId="Equation.DSMT4">
                  <p:embed/>
                  <p:pic>
                    <p:nvPicPr>
                      <p:cNvPr id="0" name="Object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4950" y="4867275"/>
                        <a:ext cx="8601075" cy="728662"/>
                      </a:xfrm>
                      <a:prstGeom prst="rect">
                        <a:avLst/>
                      </a:prstGeom>
                      <a:solidFill>
                        <a:srgbClr val="FFCC00"/>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631" name="AutoShape 23"/>
          <p:cNvSpPr>
            <a:spLocks noChangeArrowheads="1"/>
          </p:cNvSpPr>
          <p:nvPr/>
        </p:nvSpPr>
        <p:spPr bwMode="auto">
          <a:xfrm>
            <a:off x="6156325" y="3867150"/>
            <a:ext cx="431800" cy="792162"/>
          </a:xfrm>
          <a:prstGeom prst="downArrow">
            <a:avLst>
              <a:gd name="adj1" fmla="val 50000"/>
              <a:gd name="adj2" fmla="val 4586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68632" name="Text Box 24"/>
          <p:cNvSpPr txBox="1">
            <a:spLocks noChangeArrowheads="1"/>
          </p:cNvSpPr>
          <p:nvPr/>
        </p:nvSpPr>
        <p:spPr bwMode="auto">
          <a:xfrm>
            <a:off x="4767263" y="5580062"/>
            <a:ext cx="30416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i="1" u="sng">
                <a:solidFill>
                  <a:schemeClr val="tx1"/>
                </a:solidFill>
                <a:effectLst>
                  <a:outerShdw blurRad="38100" dist="38100" dir="2700000" algn="tl">
                    <a:srgbClr val="C0C0C0"/>
                  </a:outerShdw>
                </a:effectLst>
                <a:latin typeface="Arial" panose="020B0604020202020204" pitchFamily="34" charset="0"/>
                <a:ea typeface="黑体" panose="02010609060101010101" pitchFamily="49" charset="-122"/>
              </a:rPr>
              <a:t>标准的傅立叶变换</a:t>
            </a:r>
          </a:p>
        </p:txBody>
      </p:sp>
      <p:graphicFrame>
        <p:nvGraphicFramePr>
          <p:cNvPr id="68633" name="Object 25"/>
          <p:cNvGraphicFramePr>
            <a:graphicFrameLocks noChangeAspect="1"/>
          </p:cNvGraphicFramePr>
          <p:nvPr>
            <p:extLst>
              <p:ext uri="{D42A27DB-BD31-4B8C-83A1-F6EECF244321}">
                <p14:modId xmlns:p14="http://schemas.microsoft.com/office/powerpoint/2010/main" val="1344522573"/>
              </p:ext>
            </p:extLst>
          </p:nvPr>
        </p:nvGraphicFramePr>
        <p:xfrm>
          <a:off x="4114800" y="3925887"/>
          <a:ext cx="1892300" cy="762000"/>
        </p:xfrm>
        <a:graphic>
          <a:graphicData uri="http://schemas.openxmlformats.org/presentationml/2006/ole">
            <mc:AlternateContent xmlns:mc="http://schemas.openxmlformats.org/markup-compatibility/2006">
              <mc:Choice xmlns:v="urn:schemas-microsoft-com:vml" Requires="v">
                <p:oleObj spid="_x0000_s68901" name="Equation" r:id="rId9" imgW="1041120" imgH="419040" progId="Equation.DSMT4">
                  <p:embed/>
                </p:oleObj>
              </mc:Choice>
              <mc:Fallback>
                <p:oleObj name="Equation" r:id="rId9" imgW="1041120" imgH="419040" progId="Equation.DSMT4">
                  <p:embed/>
                  <p:pic>
                    <p:nvPicPr>
                      <p:cNvPr id="0" name="Object 2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14800" y="3925887"/>
                        <a:ext cx="1892300"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trips dir="rd"/>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0" y="12577"/>
            <a:ext cx="4833937" cy="685800"/>
          </a:xfrm>
        </p:spPr>
        <p:style>
          <a:lnRef idx="2">
            <a:schemeClr val="dk1">
              <a:shade val="50000"/>
            </a:schemeClr>
          </a:lnRef>
          <a:fillRef idx="1">
            <a:schemeClr val="dk1"/>
          </a:fillRef>
          <a:effectRef idx="0">
            <a:schemeClr val="dk1"/>
          </a:effectRef>
          <a:fontRef idx="minor">
            <a:schemeClr val="lt1"/>
          </a:fontRef>
        </p:style>
        <p:txBody>
          <a:bodyPr/>
          <a:lstStyle/>
          <a:p>
            <a:r>
              <a:rPr lang="zh-CN" altLang="en-US" sz="3600" b="1">
                <a:ea typeface="宋体" panose="02010600030101010101" pitchFamily="2" charset="-122"/>
              </a:rPr>
              <a:t>如果输入平面紧贴透镜</a:t>
            </a:r>
          </a:p>
        </p:txBody>
      </p:sp>
      <p:graphicFrame>
        <p:nvGraphicFramePr>
          <p:cNvPr id="69655" name="Object 23"/>
          <p:cNvGraphicFramePr>
            <a:graphicFrameLocks noChangeAspect="1"/>
          </p:cNvGraphicFramePr>
          <p:nvPr>
            <p:extLst>
              <p:ext uri="{D42A27DB-BD31-4B8C-83A1-F6EECF244321}">
                <p14:modId xmlns:p14="http://schemas.microsoft.com/office/powerpoint/2010/main" val="2905756865"/>
              </p:ext>
            </p:extLst>
          </p:nvPr>
        </p:nvGraphicFramePr>
        <p:xfrm>
          <a:off x="114300" y="2997200"/>
          <a:ext cx="8763000" cy="1111250"/>
        </p:xfrm>
        <a:graphic>
          <a:graphicData uri="http://schemas.openxmlformats.org/presentationml/2006/ole">
            <mc:AlternateContent xmlns:mc="http://schemas.openxmlformats.org/markup-compatibility/2006">
              <mc:Choice xmlns:v="urn:schemas-microsoft-com:vml" Requires="v">
                <p:oleObj spid="_x0000_s69795" name="Equation" r:id="rId3" imgW="4317840" imgH="558720" progId="Equation.DSMT4">
                  <p:embed/>
                </p:oleObj>
              </mc:Choice>
              <mc:Fallback>
                <p:oleObj name="Equation" r:id="rId3" imgW="4317840" imgH="558720" progId="Equation.DSMT4">
                  <p:embed/>
                  <p:pic>
                    <p:nvPicPr>
                      <p:cNvPr id="0" name="Object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 y="2997200"/>
                        <a:ext cx="8763000" cy="1111250"/>
                      </a:xfrm>
                      <a:prstGeom prst="rect">
                        <a:avLst/>
                      </a:prstGeom>
                      <a:noFill/>
                      <a:ln>
                        <a:noFill/>
                      </a:ln>
                      <a:effectLst/>
                      <a:extLst/>
                    </p:spPr>
                  </p:pic>
                </p:oleObj>
              </mc:Fallback>
            </mc:AlternateContent>
          </a:graphicData>
        </a:graphic>
      </p:graphicFrame>
      <p:graphicFrame>
        <p:nvGraphicFramePr>
          <p:cNvPr id="69656" name="Object 24"/>
          <p:cNvGraphicFramePr>
            <a:graphicFrameLocks noChangeAspect="1"/>
          </p:cNvGraphicFramePr>
          <p:nvPr/>
        </p:nvGraphicFramePr>
        <p:xfrm>
          <a:off x="2124075" y="1844675"/>
          <a:ext cx="1047750" cy="571500"/>
        </p:xfrm>
        <a:graphic>
          <a:graphicData uri="http://schemas.openxmlformats.org/presentationml/2006/ole">
            <mc:AlternateContent xmlns:mc="http://schemas.openxmlformats.org/markup-compatibility/2006">
              <mc:Choice xmlns:v="urn:schemas-microsoft-com:vml" Requires="v">
                <p:oleObj spid="_x0000_s69796" name="Equation" r:id="rId5" imgW="419040" imgH="228600" progId="Equation.DSMT4">
                  <p:embed/>
                </p:oleObj>
              </mc:Choice>
              <mc:Fallback>
                <p:oleObj name="Equation" r:id="rId5" imgW="419040" imgH="228600" progId="Equation.DSMT4">
                  <p:embed/>
                  <p:pic>
                    <p:nvPicPr>
                      <p:cNvPr id="0" name="Object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4075" y="1844675"/>
                        <a:ext cx="104775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657" name="Line 25"/>
          <p:cNvSpPr>
            <a:spLocks noChangeShapeType="1"/>
          </p:cNvSpPr>
          <p:nvPr/>
        </p:nvSpPr>
        <p:spPr bwMode="auto">
          <a:xfrm>
            <a:off x="2476500" y="4483100"/>
            <a:ext cx="1481138" cy="0"/>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58" name="Line 26"/>
          <p:cNvSpPr>
            <a:spLocks noChangeShapeType="1"/>
          </p:cNvSpPr>
          <p:nvPr/>
        </p:nvSpPr>
        <p:spPr bwMode="auto">
          <a:xfrm>
            <a:off x="6591300" y="4445000"/>
            <a:ext cx="1008063" cy="0"/>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59" name="Text Box 27"/>
          <p:cNvSpPr txBox="1">
            <a:spLocks noChangeArrowheads="1"/>
          </p:cNvSpPr>
          <p:nvPr/>
        </p:nvSpPr>
        <p:spPr bwMode="auto">
          <a:xfrm>
            <a:off x="1790700" y="4597400"/>
            <a:ext cx="2328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solidFill>
                  <a:schemeClr val="tx1"/>
                </a:solidFill>
                <a:latin typeface="Arial" panose="020B0604020202020204" pitchFamily="34" charset="0"/>
              </a:rPr>
              <a:t>有二次相位因子</a:t>
            </a:r>
          </a:p>
        </p:txBody>
      </p:sp>
      <p:sp>
        <p:nvSpPr>
          <p:cNvPr id="69660" name="Text Box 28"/>
          <p:cNvSpPr txBox="1">
            <a:spLocks noChangeArrowheads="1"/>
          </p:cNvSpPr>
          <p:nvPr/>
        </p:nvSpPr>
        <p:spPr bwMode="auto">
          <a:xfrm>
            <a:off x="5365750" y="4597400"/>
            <a:ext cx="3740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solidFill>
                  <a:schemeClr val="tx1"/>
                </a:solidFill>
                <a:latin typeface="Arial" panose="020B0604020202020204" pitchFamily="34" charset="0"/>
              </a:rPr>
              <a:t>频谱可以随</a:t>
            </a:r>
            <a:r>
              <a:rPr lang="en-US" altLang="zh-CN" sz="2400" b="1">
                <a:solidFill>
                  <a:schemeClr val="tx1"/>
                </a:solidFill>
                <a:latin typeface="Arial" panose="020B0604020202020204" pitchFamily="34" charset="0"/>
              </a:rPr>
              <a:t>q</a:t>
            </a:r>
            <a:r>
              <a:rPr lang="zh-CN" altLang="en-US" sz="2400" b="1">
                <a:solidFill>
                  <a:schemeClr val="tx1"/>
                </a:solidFill>
                <a:latin typeface="Arial" panose="020B0604020202020204" pitchFamily="34" charset="0"/>
              </a:rPr>
              <a:t>变化（缩放）</a:t>
            </a:r>
          </a:p>
        </p:txBody>
      </p:sp>
      <p:sp>
        <p:nvSpPr>
          <p:cNvPr id="69661" name="Text Box 29"/>
          <p:cNvSpPr txBox="1">
            <a:spLocks noChangeArrowheads="1"/>
          </p:cNvSpPr>
          <p:nvPr/>
        </p:nvSpPr>
        <p:spPr bwMode="auto">
          <a:xfrm>
            <a:off x="460375" y="1784350"/>
            <a:ext cx="411162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buClr>
                <a:schemeClr val="hlink"/>
              </a:buClr>
              <a:buFont typeface="Wingdings" panose="05000000000000000000" pitchFamily="2" charset="2"/>
              <a:buChar char="v"/>
            </a:pPr>
            <a:r>
              <a:rPr lang="zh-CN" altLang="en-US" b="1"/>
              <a:t>此时有          得到：</a:t>
            </a:r>
          </a:p>
          <a:p>
            <a:endParaRPr lang="zh-CN" altLang="en-US"/>
          </a:p>
        </p:txBody>
      </p:sp>
    </p:spTree>
  </p:cSld>
  <p:clrMapOvr>
    <a:masterClrMapping/>
  </p:clrMapOvr>
  <p:transition>
    <p:strips dir="rd"/>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0" y="-14056"/>
            <a:ext cx="4071937" cy="685800"/>
          </a:xfrm>
        </p:spPr>
        <p:style>
          <a:lnRef idx="2">
            <a:schemeClr val="dk1">
              <a:shade val="50000"/>
            </a:schemeClr>
          </a:lnRef>
          <a:fillRef idx="1">
            <a:schemeClr val="dk1"/>
          </a:fillRef>
          <a:effectRef idx="0">
            <a:schemeClr val="dk1"/>
          </a:effectRef>
          <a:fontRef idx="minor">
            <a:schemeClr val="lt1"/>
          </a:fontRef>
        </p:style>
        <p:txBody>
          <a:bodyPr/>
          <a:lstStyle/>
          <a:p>
            <a:pPr algn="ctr"/>
            <a:r>
              <a:rPr lang="zh-CN" altLang="en-US" sz="3600" b="1" dirty="0">
                <a:ea typeface="宋体" panose="02010600030101010101" pitchFamily="2" charset="-122"/>
              </a:rPr>
              <a:t>物位于透镜的后方</a:t>
            </a:r>
          </a:p>
        </p:txBody>
      </p:sp>
      <p:sp>
        <p:nvSpPr>
          <p:cNvPr id="70684" name="Rectangle 28"/>
          <p:cNvSpPr>
            <a:spLocks noGrp="1" noChangeArrowheads="1"/>
          </p:cNvSpPr>
          <p:nvPr>
            <p:ph type="body" idx="1"/>
          </p:nvPr>
        </p:nvSpPr>
        <p:spPr>
          <a:xfrm>
            <a:off x="457200" y="1066800"/>
            <a:ext cx="8382000" cy="5394325"/>
          </a:xfrm>
          <a:noFill/>
          <a:ln/>
        </p:spPr>
        <p:txBody>
          <a:bodyPr/>
          <a:lstStyle/>
          <a:p>
            <a:pPr>
              <a:lnSpc>
                <a:spcPct val="150000"/>
              </a:lnSpc>
            </a:pPr>
            <a:r>
              <a:rPr lang="zh-CN" altLang="en-US" sz="3000" b="1" dirty="0">
                <a:solidFill>
                  <a:srgbClr val="000066"/>
                </a:solidFill>
                <a:ea typeface="宋体" panose="02010600030101010101" pitchFamily="2" charset="-122"/>
              </a:rPr>
              <a:t>分析方法同物体位于透镜前方一致；</a:t>
            </a:r>
          </a:p>
          <a:p>
            <a:pPr>
              <a:lnSpc>
                <a:spcPct val="150000"/>
              </a:lnSpc>
            </a:pPr>
            <a:r>
              <a:rPr lang="zh-CN" altLang="en-US" sz="3000" b="1" dirty="0">
                <a:solidFill>
                  <a:srgbClr val="000066"/>
                </a:solidFill>
                <a:ea typeface="宋体" panose="02010600030101010101" pitchFamily="2" charset="-122"/>
              </a:rPr>
              <a:t>依然是球面波传播，两次透过和两次菲涅尔衍射的过程；</a:t>
            </a:r>
          </a:p>
          <a:p>
            <a:pPr>
              <a:lnSpc>
                <a:spcPct val="150000"/>
              </a:lnSpc>
            </a:pPr>
            <a:r>
              <a:rPr lang="zh-CN" altLang="en-US" sz="3000" b="1" dirty="0">
                <a:solidFill>
                  <a:srgbClr val="000066"/>
                </a:solidFill>
                <a:ea typeface="宋体" panose="02010600030101010101" pitchFamily="2" charset="-122"/>
              </a:rPr>
              <a:t>分析结论：物体无论放在透镜前方还是后方，</a:t>
            </a:r>
          </a:p>
          <a:p>
            <a:pPr>
              <a:lnSpc>
                <a:spcPct val="150000"/>
              </a:lnSpc>
              <a:buFont typeface="Wingdings" panose="05000000000000000000" pitchFamily="2" charset="2"/>
              <a:buNone/>
            </a:pPr>
            <a:r>
              <a:rPr lang="zh-CN" altLang="en-US" sz="3000" b="1" dirty="0">
                <a:solidFill>
                  <a:srgbClr val="000066"/>
                </a:solidFill>
                <a:ea typeface="宋体" panose="02010600030101010101" pitchFamily="2" charset="-122"/>
              </a:rPr>
              <a:t>                 在照明光源的共轭面上均可以获得</a:t>
            </a:r>
          </a:p>
          <a:p>
            <a:pPr>
              <a:lnSpc>
                <a:spcPct val="150000"/>
              </a:lnSpc>
              <a:buFont typeface="Wingdings" panose="05000000000000000000" pitchFamily="2" charset="2"/>
              <a:buNone/>
            </a:pPr>
            <a:r>
              <a:rPr lang="zh-CN" altLang="en-US" sz="3000" b="1" dirty="0">
                <a:solidFill>
                  <a:srgbClr val="000066"/>
                </a:solidFill>
                <a:ea typeface="宋体" panose="02010600030101010101" pitchFamily="2" charset="-122"/>
              </a:rPr>
              <a:t>                 衍射物体的傅立叶变换，不同的是</a:t>
            </a:r>
          </a:p>
          <a:p>
            <a:pPr>
              <a:lnSpc>
                <a:spcPct val="150000"/>
              </a:lnSpc>
              <a:buFont typeface="Wingdings" panose="05000000000000000000" pitchFamily="2" charset="2"/>
              <a:buNone/>
            </a:pPr>
            <a:r>
              <a:rPr lang="zh-CN" altLang="en-US" sz="3000" b="1" dirty="0">
                <a:solidFill>
                  <a:srgbClr val="000066"/>
                </a:solidFill>
                <a:ea typeface="宋体" panose="02010600030101010101" pitchFamily="2" charset="-122"/>
              </a:rPr>
              <a:t>                 二次位相因子的存在。</a:t>
            </a:r>
          </a:p>
        </p:txBody>
      </p:sp>
    </p:spTree>
  </p:cSld>
  <p:clrMapOvr>
    <a:masterClrMapping/>
  </p:clrMapOvr>
  <p:transition>
    <p:strips dir="rd"/>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0" y="0"/>
            <a:ext cx="2166937" cy="685800"/>
          </a:xfrm>
        </p:spPr>
        <p:style>
          <a:lnRef idx="2">
            <a:schemeClr val="dk1">
              <a:shade val="50000"/>
            </a:schemeClr>
          </a:lnRef>
          <a:fillRef idx="1">
            <a:schemeClr val="dk1"/>
          </a:fillRef>
          <a:effectRef idx="0">
            <a:schemeClr val="dk1"/>
          </a:effectRef>
          <a:fontRef idx="minor">
            <a:schemeClr val="lt1"/>
          </a:fontRef>
        </p:style>
        <p:txBody>
          <a:bodyPr/>
          <a:lstStyle/>
          <a:p>
            <a:pPr algn="ctr"/>
            <a:r>
              <a:rPr lang="zh-CN" altLang="en-US" sz="3600" b="1" dirty="0">
                <a:ea typeface="宋体" panose="02010600030101010101" pitchFamily="2" charset="-122"/>
              </a:rPr>
              <a:t>重要结论</a:t>
            </a:r>
            <a:endParaRPr lang="zh-CN" altLang="en-US" sz="2000" b="1" dirty="0">
              <a:ea typeface="宋体" panose="02010600030101010101" pitchFamily="2" charset="-122"/>
            </a:endParaRPr>
          </a:p>
        </p:txBody>
      </p:sp>
      <p:sp>
        <p:nvSpPr>
          <p:cNvPr id="71711" name="Rectangle 31"/>
          <p:cNvSpPr>
            <a:spLocks noGrp="1" noChangeArrowheads="1"/>
          </p:cNvSpPr>
          <p:nvPr>
            <p:ph type="body" idx="1"/>
          </p:nvPr>
        </p:nvSpPr>
        <p:spPr>
          <a:xfrm>
            <a:off x="234858" y="2057400"/>
            <a:ext cx="8713788" cy="2133600"/>
          </a:xfrm>
          <a:noFill/>
          <a:ln/>
        </p:spPr>
        <p:txBody>
          <a:bodyPr/>
          <a:lstStyle/>
          <a:p>
            <a:pPr marL="0" indent="0">
              <a:lnSpc>
                <a:spcPct val="150000"/>
              </a:lnSpc>
              <a:buNone/>
            </a:pPr>
            <a:r>
              <a:rPr lang="zh-CN" altLang="en-US" sz="3000" dirty="0">
                <a:solidFill>
                  <a:schemeClr val="tx2"/>
                </a:solidFill>
                <a:effectLst>
                  <a:outerShdw blurRad="38100" dist="38100" dir="2700000" algn="tl">
                    <a:srgbClr val="C0C0C0"/>
                  </a:outerShdw>
                </a:effectLst>
                <a:latin typeface="黑体" panose="02010609060101010101" pitchFamily="49" charset="-122"/>
                <a:ea typeface="黑体" panose="02010609060101010101" pitchFamily="49" charset="-122"/>
              </a:rPr>
              <a:t>物体</a:t>
            </a:r>
            <a:r>
              <a:rPr lang="zh-CN" altLang="en-US" sz="3000" dirty="0">
                <a:solidFill>
                  <a:schemeClr val="tx2"/>
                </a:solidFill>
                <a:latin typeface="黑体" panose="02010609060101010101" pitchFamily="49" charset="-122"/>
                <a:ea typeface="黑体" panose="02010609060101010101" pitchFamily="49" charset="-122"/>
              </a:rPr>
              <a:t>置于透镜的</a:t>
            </a:r>
            <a:r>
              <a:rPr lang="zh-CN" altLang="en-US" sz="3000" dirty="0">
                <a:solidFill>
                  <a:schemeClr val="tx2"/>
                </a:solidFill>
                <a:effectLst>
                  <a:outerShdw blurRad="38100" dist="38100" dir="2700000" algn="tl">
                    <a:srgbClr val="C0C0C0"/>
                  </a:outerShdw>
                </a:effectLst>
                <a:latin typeface="黑体" panose="02010609060101010101" pitchFamily="49" charset="-122"/>
                <a:ea typeface="黑体" panose="02010609060101010101" pitchFamily="49" charset="-122"/>
              </a:rPr>
              <a:t>前焦面</a:t>
            </a:r>
            <a:r>
              <a:rPr lang="zh-CN" altLang="en-US" sz="3000" dirty="0">
                <a:solidFill>
                  <a:schemeClr val="tx2"/>
                </a:solidFill>
                <a:latin typeface="黑体" panose="02010609060101010101" pitchFamily="49" charset="-122"/>
                <a:ea typeface="黑体" panose="02010609060101010101" pitchFamily="49" charset="-122"/>
              </a:rPr>
              <a:t>，在</a:t>
            </a:r>
            <a:r>
              <a:rPr lang="zh-CN" altLang="en-US" sz="3000" dirty="0">
                <a:solidFill>
                  <a:schemeClr val="tx2"/>
                </a:solidFill>
                <a:effectLst>
                  <a:outerShdw blurRad="38100" dist="38100" dir="2700000" algn="tl">
                    <a:srgbClr val="C0C0C0"/>
                  </a:outerShdw>
                </a:effectLst>
                <a:latin typeface="黑体" panose="02010609060101010101" pitchFamily="49" charset="-122"/>
                <a:ea typeface="黑体" panose="02010609060101010101" pitchFamily="49" charset="-122"/>
              </a:rPr>
              <a:t>光源的共轭面</a:t>
            </a:r>
            <a:r>
              <a:rPr lang="zh-CN" altLang="en-US" sz="3000" dirty="0">
                <a:solidFill>
                  <a:schemeClr val="tx2"/>
                </a:solidFill>
                <a:latin typeface="黑体" panose="02010609060101010101" pitchFamily="49" charset="-122"/>
                <a:ea typeface="黑体" panose="02010609060101010101" pitchFamily="49" charset="-122"/>
              </a:rPr>
              <a:t>上可以获得衍射物体的复振幅透过率的</a:t>
            </a:r>
            <a:r>
              <a:rPr lang="zh-CN" altLang="en-US" sz="3000" dirty="0" smtClean="0">
                <a:solidFill>
                  <a:schemeClr val="tx2"/>
                </a:solidFill>
                <a:effectLst>
                  <a:outerShdw blurRad="38100" dist="38100" dir="2700000" algn="tl">
                    <a:srgbClr val="C0C0C0"/>
                  </a:outerShdw>
                </a:effectLst>
                <a:latin typeface="黑体" panose="02010609060101010101" pitchFamily="49" charset="-122"/>
                <a:ea typeface="黑体" panose="02010609060101010101" pitchFamily="49" charset="-122"/>
              </a:rPr>
              <a:t>准确</a:t>
            </a:r>
            <a:r>
              <a:rPr lang="zh-CN" altLang="en-US" sz="3000" dirty="0" smtClean="0">
                <a:solidFill>
                  <a:schemeClr val="tx2"/>
                </a:solidFill>
                <a:latin typeface="黑体" panose="02010609060101010101" pitchFamily="49" charset="-122"/>
                <a:ea typeface="黑体" panose="02010609060101010101" pitchFamily="49" charset="-122"/>
              </a:rPr>
              <a:t>的</a:t>
            </a:r>
            <a:r>
              <a:rPr lang="zh-CN" altLang="en-US" sz="3000" dirty="0">
                <a:solidFill>
                  <a:schemeClr val="tx2"/>
                </a:solidFill>
                <a:latin typeface="黑体" panose="02010609060101010101" pitchFamily="49" charset="-122"/>
                <a:ea typeface="黑体" panose="02010609060101010101" pitchFamily="49" charset="-122"/>
              </a:rPr>
              <a:t>傅立叶变换分布</a:t>
            </a:r>
            <a:r>
              <a:rPr lang="zh-CN" altLang="en-US" sz="3000" dirty="0" smtClean="0">
                <a:solidFill>
                  <a:schemeClr val="tx2"/>
                </a:solidFill>
                <a:latin typeface="黑体" panose="02010609060101010101" pitchFamily="49" charset="-122"/>
                <a:ea typeface="黑体" panose="02010609060101010101" pitchFamily="49" charset="-122"/>
              </a:rPr>
              <a:t>。</a:t>
            </a:r>
            <a:endParaRPr lang="zh-CN" altLang="en-US" sz="3000" dirty="0">
              <a:solidFill>
                <a:schemeClr val="tx2"/>
              </a:solidFill>
              <a:latin typeface="黑体" panose="02010609060101010101" pitchFamily="49" charset="-122"/>
              <a:ea typeface="黑体" panose="02010609060101010101" pitchFamily="49" charset="-122"/>
            </a:endParaRPr>
          </a:p>
        </p:txBody>
      </p:sp>
    </p:spTree>
  </p:cSld>
  <p:clrMapOvr>
    <a:masterClrMapping/>
  </p:clrMapOvr>
  <p:transition>
    <p:strips dir="rd"/>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0" y="0"/>
            <a:ext cx="5062537" cy="685800"/>
          </a:xfrm>
        </p:spPr>
        <p:style>
          <a:lnRef idx="2">
            <a:schemeClr val="dk1">
              <a:shade val="50000"/>
            </a:schemeClr>
          </a:lnRef>
          <a:fillRef idx="1">
            <a:schemeClr val="dk1"/>
          </a:fillRef>
          <a:effectRef idx="0">
            <a:schemeClr val="dk1"/>
          </a:effectRef>
          <a:fontRef idx="minor">
            <a:schemeClr val="lt1"/>
          </a:fontRef>
        </p:style>
        <p:txBody>
          <a:bodyPr/>
          <a:lstStyle/>
          <a:p>
            <a:pPr algn="ctr"/>
            <a:r>
              <a:rPr lang="zh-CN" altLang="en-US" sz="3600" b="1" dirty="0" smtClean="0">
                <a:ea typeface="宋体" panose="02010600030101010101" pitchFamily="2" charset="-122"/>
              </a:rPr>
              <a:t>引申</a:t>
            </a:r>
            <a:r>
              <a:rPr lang="en-US" altLang="zh-CN" sz="3600" b="1" dirty="0" smtClean="0">
                <a:ea typeface="宋体" panose="02010600030101010101" pitchFamily="2" charset="-122"/>
              </a:rPr>
              <a:t>--</a:t>
            </a:r>
            <a:r>
              <a:rPr lang="zh-CN" altLang="en-US" sz="3600" b="1" dirty="0" smtClean="0">
                <a:ea typeface="宋体" panose="02010600030101010101" pitchFamily="2" charset="-122"/>
              </a:rPr>
              <a:t>光学</a:t>
            </a:r>
            <a:r>
              <a:rPr lang="zh-CN" altLang="en-US" sz="3600" b="1" dirty="0">
                <a:ea typeface="宋体" panose="02010600030101010101" pitchFamily="2" charset="-122"/>
              </a:rPr>
              <a:t>模拟计算机</a:t>
            </a:r>
          </a:p>
        </p:txBody>
      </p:sp>
      <p:sp>
        <p:nvSpPr>
          <p:cNvPr id="72729" name="Rectangle 25"/>
          <p:cNvSpPr>
            <a:spLocks noGrp="1" noChangeArrowheads="1"/>
          </p:cNvSpPr>
          <p:nvPr>
            <p:ph type="body" idx="1"/>
          </p:nvPr>
        </p:nvSpPr>
        <p:spPr>
          <a:xfrm>
            <a:off x="533400" y="1219200"/>
            <a:ext cx="8240712" cy="5072062"/>
          </a:xfrm>
          <a:noFill/>
          <a:ln/>
        </p:spPr>
        <p:txBody>
          <a:bodyPr/>
          <a:lstStyle/>
          <a:p>
            <a:pPr>
              <a:spcBef>
                <a:spcPts val="1800"/>
              </a:spcBef>
              <a:buFont typeface="Wingdings" panose="05000000000000000000" pitchFamily="2" charset="2"/>
              <a:buNone/>
            </a:pPr>
            <a:r>
              <a:rPr lang="zh-CN" altLang="en-US" sz="3000" b="1" dirty="0">
                <a:solidFill>
                  <a:srgbClr val="000066"/>
                </a:solidFill>
                <a:ea typeface="宋体" panose="02010600030101010101" pitchFamily="2" charset="-122"/>
              </a:rPr>
              <a:t>   透镜能够实现傅立叶变换＝光学计算机</a:t>
            </a:r>
          </a:p>
          <a:p>
            <a:pPr>
              <a:spcBef>
                <a:spcPts val="1800"/>
              </a:spcBef>
            </a:pPr>
            <a:r>
              <a:rPr lang="zh-CN" altLang="en-US" sz="3000" b="1" dirty="0">
                <a:solidFill>
                  <a:srgbClr val="000066"/>
                </a:solidFill>
                <a:ea typeface="宋体" panose="02010600030101010101" pitchFamily="2" charset="-122"/>
              </a:rPr>
              <a:t>特点一：光学计算机无需对输入信号进行抽样，而是对模拟信号直接处理－模拟输入；</a:t>
            </a:r>
          </a:p>
          <a:p>
            <a:pPr>
              <a:spcBef>
                <a:spcPts val="1800"/>
              </a:spcBef>
            </a:pPr>
            <a:r>
              <a:rPr lang="zh-CN" altLang="en-US" sz="3000" b="1" dirty="0">
                <a:solidFill>
                  <a:srgbClr val="000066"/>
                </a:solidFill>
                <a:ea typeface="宋体" panose="02010600030101010101" pitchFamily="2" charset="-122"/>
              </a:rPr>
              <a:t>特点二：可以直接处理二维图像（信号），并行输入；</a:t>
            </a:r>
          </a:p>
          <a:p>
            <a:pPr algn="just">
              <a:spcBef>
                <a:spcPts val="1800"/>
              </a:spcBef>
            </a:pPr>
            <a:r>
              <a:rPr lang="zh-CN" altLang="en-US" sz="3000" b="1" dirty="0">
                <a:solidFill>
                  <a:srgbClr val="000066"/>
                </a:solidFill>
                <a:ea typeface="宋体" panose="02010600030101010101" pitchFamily="2" charset="-122"/>
              </a:rPr>
              <a:t>特点三：光学计算机按照图像－角谱－空间谱的方式进行运行，速度为光波从输入到输出面的传播时间，速度极快；</a:t>
            </a:r>
          </a:p>
          <a:p>
            <a:pPr>
              <a:spcBef>
                <a:spcPts val="1800"/>
              </a:spcBef>
            </a:pPr>
            <a:r>
              <a:rPr lang="zh-CN" altLang="en-US" sz="3000" b="1" dirty="0">
                <a:solidFill>
                  <a:srgbClr val="000066"/>
                </a:solidFill>
                <a:ea typeface="宋体" panose="02010600030101010101" pitchFamily="2" charset="-122"/>
              </a:rPr>
              <a:t>特点四：光学计算机就是透镜，价廉，简单。</a:t>
            </a:r>
          </a:p>
        </p:txBody>
      </p:sp>
    </p:spTree>
  </p:cSld>
  <p:clrMapOvr>
    <a:masterClrMapping/>
  </p:clrMapOvr>
  <p:transition>
    <p:strips dir="rd"/>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3" name="Rectangle 5"/>
          <p:cNvSpPr>
            <a:spLocks noGrp="1" noChangeArrowheads="1"/>
          </p:cNvSpPr>
          <p:nvPr>
            <p:ph type="title"/>
          </p:nvPr>
        </p:nvSpPr>
        <p:spPr>
          <a:xfrm>
            <a:off x="0" y="381000"/>
            <a:ext cx="2624137" cy="685800"/>
          </a:xfrm>
        </p:spPr>
        <p:style>
          <a:lnRef idx="2">
            <a:schemeClr val="dk1">
              <a:shade val="50000"/>
            </a:schemeClr>
          </a:lnRef>
          <a:fillRef idx="1">
            <a:schemeClr val="dk1"/>
          </a:fillRef>
          <a:effectRef idx="0">
            <a:schemeClr val="dk1"/>
          </a:effectRef>
          <a:fontRef idx="minor">
            <a:schemeClr val="lt1"/>
          </a:fontRef>
        </p:style>
        <p:txBody>
          <a:bodyPr/>
          <a:lstStyle/>
          <a:p>
            <a:pPr algn="ctr"/>
            <a:r>
              <a:rPr lang="zh-CN" altLang="en-US" sz="3600" b="1">
                <a:ea typeface="宋体" panose="02010600030101010101" pitchFamily="2" charset="-122"/>
              </a:rPr>
              <a:t>光学计算机</a:t>
            </a:r>
            <a:endParaRPr lang="zh-CN" altLang="en-US" sz="2000" b="1">
              <a:ea typeface="宋体" panose="02010600030101010101" pitchFamily="2" charset="-122"/>
            </a:endParaRPr>
          </a:p>
        </p:txBody>
      </p:sp>
      <p:sp>
        <p:nvSpPr>
          <p:cNvPr id="73770" name="Rectangle 42"/>
          <p:cNvSpPr>
            <a:spLocks noGrp="1" noChangeArrowheads="1"/>
          </p:cNvSpPr>
          <p:nvPr>
            <p:ph type="body" idx="1"/>
          </p:nvPr>
        </p:nvSpPr>
        <p:spPr>
          <a:xfrm>
            <a:off x="1312068" y="4363998"/>
            <a:ext cx="6858000" cy="2270125"/>
          </a:xfrm>
          <a:solidFill>
            <a:schemeClr val="bg2">
              <a:lumMod val="90000"/>
            </a:schemeClr>
          </a:solidFill>
          <a:ln/>
        </p:spPr>
        <p:txBody>
          <a:bodyPr/>
          <a:lstStyle/>
          <a:p>
            <a:pPr marL="0" indent="0">
              <a:lnSpc>
                <a:spcPct val="125000"/>
              </a:lnSpc>
              <a:buNone/>
            </a:pPr>
            <a:r>
              <a:rPr lang="zh-CN" altLang="en-US" sz="3000" b="1" dirty="0" smtClean="0">
                <a:solidFill>
                  <a:schemeClr val="tx2"/>
                </a:solidFill>
                <a:ea typeface="宋体" panose="02010600030101010101" pitchFamily="2" charset="-122"/>
              </a:rPr>
              <a:t>只能</a:t>
            </a:r>
            <a:r>
              <a:rPr lang="zh-CN" altLang="en-US" sz="3000" b="1" dirty="0">
                <a:solidFill>
                  <a:schemeClr val="tx2"/>
                </a:solidFill>
                <a:ea typeface="宋体" panose="02010600030101010101" pitchFamily="2" charset="-122"/>
              </a:rPr>
              <a:t>输入输出光学图像</a:t>
            </a:r>
            <a:r>
              <a:rPr lang="zh-CN" altLang="en-US" sz="3000" b="1" dirty="0" smtClean="0">
                <a:solidFill>
                  <a:schemeClr val="tx2"/>
                </a:solidFill>
                <a:ea typeface="宋体" panose="02010600030101010101" pitchFamily="2" charset="-122"/>
              </a:rPr>
              <a:t>；</a:t>
            </a:r>
            <a:endParaRPr lang="en-US" altLang="zh-CN" sz="3000" b="1" dirty="0" smtClean="0">
              <a:solidFill>
                <a:schemeClr val="tx2"/>
              </a:solidFill>
              <a:ea typeface="宋体" panose="02010600030101010101" pitchFamily="2" charset="-122"/>
            </a:endParaRPr>
          </a:p>
          <a:p>
            <a:pPr marL="0" indent="0">
              <a:lnSpc>
                <a:spcPct val="125000"/>
              </a:lnSpc>
              <a:buNone/>
            </a:pPr>
            <a:r>
              <a:rPr lang="zh-CN" altLang="en-US" sz="3000" b="1" dirty="0" smtClean="0">
                <a:solidFill>
                  <a:schemeClr val="tx2"/>
                </a:solidFill>
                <a:ea typeface="宋体" panose="02010600030101010101" pitchFamily="2" charset="-122"/>
              </a:rPr>
              <a:t>模拟</a:t>
            </a:r>
            <a:r>
              <a:rPr lang="zh-CN" altLang="en-US" sz="3000" b="1" dirty="0">
                <a:solidFill>
                  <a:schemeClr val="tx2"/>
                </a:solidFill>
                <a:ea typeface="宋体" panose="02010600030101010101" pitchFamily="2" charset="-122"/>
              </a:rPr>
              <a:t>量容易受到噪声干扰，精度问题；</a:t>
            </a:r>
          </a:p>
          <a:p>
            <a:pPr marL="0" indent="0">
              <a:lnSpc>
                <a:spcPct val="125000"/>
              </a:lnSpc>
              <a:buNone/>
            </a:pPr>
            <a:r>
              <a:rPr lang="zh-CN" altLang="en-US" sz="3000" b="1" dirty="0" smtClean="0">
                <a:solidFill>
                  <a:schemeClr val="tx2"/>
                </a:solidFill>
                <a:ea typeface="宋体" panose="02010600030101010101" pitchFamily="2" charset="-122"/>
              </a:rPr>
              <a:t>只能</a:t>
            </a:r>
            <a:r>
              <a:rPr lang="zh-CN" altLang="en-US" sz="3000" b="1" dirty="0">
                <a:solidFill>
                  <a:schemeClr val="tx2"/>
                </a:solidFill>
                <a:ea typeface="宋体" panose="02010600030101010101" pitchFamily="2" charset="-122"/>
              </a:rPr>
              <a:t>直接进行傅立叶变换，实用范围窄。</a:t>
            </a:r>
          </a:p>
        </p:txBody>
      </p:sp>
      <p:grpSp>
        <p:nvGrpSpPr>
          <p:cNvPr id="4" name="组合 3"/>
          <p:cNvGrpSpPr/>
          <p:nvPr/>
        </p:nvGrpSpPr>
        <p:grpSpPr>
          <a:xfrm>
            <a:off x="3886200" y="381000"/>
            <a:ext cx="3624309" cy="3531736"/>
            <a:chOff x="2063646" y="435872"/>
            <a:chExt cx="3624309" cy="3531736"/>
          </a:xfrm>
        </p:grpSpPr>
        <p:sp>
          <p:nvSpPr>
            <p:cNvPr id="2" name="矩形 1"/>
            <p:cNvSpPr/>
            <p:nvPr/>
          </p:nvSpPr>
          <p:spPr>
            <a:xfrm>
              <a:off x="2063646" y="989870"/>
              <a:ext cx="3624309" cy="2977738"/>
            </a:xfrm>
            <a:prstGeom prst="rect">
              <a:avLst/>
            </a:prstGeom>
            <a:solidFill>
              <a:schemeClr val="accent1">
                <a:lumMod val="20000"/>
                <a:lumOff val="80000"/>
              </a:schemeClr>
            </a:solidFill>
            <a:ln>
              <a:solidFill>
                <a:schemeClr val="accent1">
                  <a:lumMod val="20000"/>
                  <a:lumOff val="80000"/>
                </a:schemeClr>
              </a:solidFill>
            </a:ln>
          </p:spPr>
          <p:txBody>
            <a:bodyPr wrap="square">
              <a:spAutoFit/>
            </a:bodyPr>
            <a:lstStyle/>
            <a:p>
              <a:pPr>
                <a:lnSpc>
                  <a:spcPct val="125000"/>
                </a:lnSpc>
                <a:buFont typeface="Wingdings" panose="05000000000000000000" pitchFamily="2" charset="2"/>
                <a:buNone/>
              </a:pPr>
              <a:r>
                <a:rPr lang="zh-CN" altLang="en-US" b="1" dirty="0" smtClean="0">
                  <a:solidFill>
                    <a:schemeClr val="tx2"/>
                  </a:solidFill>
                </a:rPr>
                <a:t>二</a:t>
              </a:r>
              <a:r>
                <a:rPr lang="zh-CN" altLang="en-US" b="1" dirty="0">
                  <a:solidFill>
                    <a:schemeClr val="tx2"/>
                  </a:solidFill>
                </a:rPr>
                <a:t>维</a:t>
              </a:r>
              <a:r>
                <a:rPr lang="zh-CN" altLang="en-US" b="1" dirty="0" smtClean="0">
                  <a:solidFill>
                    <a:schemeClr val="tx2"/>
                  </a:solidFill>
                </a:rPr>
                <a:t>输入输出；</a:t>
              </a:r>
              <a:endParaRPr lang="en-US" altLang="zh-CN" b="1" dirty="0" smtClean="0">
                <a:solidFill>
                  <a:schemeClr val="tx2"/>
                </a:solidFill>
              </a:endParaRPr>
            </a:p>
            <a:p>
              <a:pPr>
                <a:lnSpc>
                  <a:spcPct val="125000"/>
                </a:lnSpc>
                <a:buFont typeface="Wingdings" panose="05000000000000000000" pitchFamily="2" charset="2"/>
                <a:buNone/>
              </a:pPr>
              <a:r>
                <a:rPr lang="zh-CN" altLang="en-US" b="1" dirty="0" smtClean="0">
                  <a:solidFill>
                    <a:schemeClr val="tx2"/>
                  </a:solidFill>
                </a:rPr>
                <a:t>并行处理；</a:t>
              </a:r>
              <a:endParaRPr lang="en-US" altLang="zh-CN" b="1" dirty="0" smtClean="0">
                <a:solidFill>
                  <a:schemeClr val="tx2"/>
                </a:solidFill>
              </a:endParaRPr>
            </a:p>
            <a:p>
              <a:pPr>
                <a:lnSpc>
                  <a:spcPct val="125000"/>
                </a:lnSpc>
                <a:buFont typeface="Wingdings" panose="05000000000000000000" pitchFamily="2" charset="2"/>
                <a:buNone/>
              </a:pPr>
              <a:r>
                <a:rPr lang="zh-CN" altLang="en-US" b="1" dirty="0" smtClean="0">
                  <a:solidFill>
                    <a:schemeClr val="tx2"/>
                  </a:solidFill>
                </a:rPr>
                <a:t>模拟</a:t>
              </a:r>
              <a:r>
                <a:rPr lang="zh-CN" altLang="en-US" b="1" dirty="0">
                  <a:solidFill>
                    <a:schemeClr val="tx2"/>
                  </a:solidFill>
                </a:rPr>
                <a:t>量超高速</a:t>
              </a:r>
              <a:r>
                <a:rPr lang="zh-CN" altLang="en-US" b="1" dirty="0" smtClean="0">
                  <a:solidFill>
                    <a:schemeClr val="tx2"/>
                  </a:solidFill>
                </a:rPr>
                <a:t>运算；</a:t>
              </a:r>
              <a:endParaRPr lang="en-US" altLang="zh-CN" b="1" dirty="0" smtClean="0">
                <a:solidFill>
                  <a:schemeClr val="tx2"/>
                </a:solidFill>
              </a:endParaRPr>
            </a:p>
            <a:p>
              <a:pPr>
                <a:lnSpc>
                  <a:spcPct val="125000"/>
                </a:lnSpc>
                <a:buFont typeface="Wingdings" panose="05000000000000000000" pitchFamily="2" charset="2"/>
                <a:buNone/>
              </a:pPr>
              <a:r>
                <a:rPr lang="zh-CN" altLang="en-US" b="1" dirty="0" smtClean="0">
                  <a:solidFill>
                    <a:schemeClr val="tx2"/>
                  </a:solidFill>
                </a:rPr>
                <a:t>装置简单；</a:t>
              </a:r>
              <a:endParaRPr lang="en-US" altLang="zh-CN" b="1" dirty="0" smtClean="0">
                <a:solidFill>
                  <a:schemeClr val="tx2"/>
                </a:solidFill>
              </a:endParaRPr>
            </a:p>
            <a:p>
              <a:pPr>
                <a:lnSpc>
                  <a:spcPct val="125000"/>
                </a:lnSpc>
                <a:buFont typeface="Wingdings" panose="05000000000000000000" pitchFamily="2" charset="2"/>
                <a:buNone/>
              </a:pPr>
              <a:r>
                <a:rPr lang="zh-CN" altLang="en-US" b="1" dirty="0" smtClean="0">
                  <a:solidFill>
                    <a:schemeClr val="tx2"/>
                  </a:solidFill>
                </a:rPr>
                <a:t>价格低廉。</a:t>
              </a:r>
              <a:endParaRPr lang="zh-CN" altLang="en-US" b="1" dirty="0">
                <a:solidFill>
                  <a:schemeClr val="tx2"/>
                </a:solidFill>
              </a:endParaRPr>
            </a:p>
          </p:txBody>
        </p:sp>
        <p:sp>
          <p:nvSpPr>
            <p:cNvPr id="3" name="矩形 2"/>
            <p:cNvSpPr/>
            <p:nvPr/>
          </p:nvSpPr>
          <p:spPr>
            <a:xfrm>
              <a:off x="4343400" y="435872"/>
              <a:ext cx="1343638" cy="553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zh-CN" altLang="en-US" b="1" dirty="0"/>
                <a:t>优点：</a:t>
              </a:r>
              <a:endParaRPr lang="zh-CN" altLang="en-US" dirty="0"/>
            </a:p>
          </p:txBody>
        </p:sp>
      </p:grpSp>
      <p:sp>
        <p:nvSpPr>
          <p:cNvPr id="7" name="矩形 6"/>
          <p:cNvSpPr/>
          <p:nvPr/>
        </p:nvSpPr>
        <p:spPr>
          <a:xfrm>
            <a:off x="1312068" y="3810000"/>
            <a:ext cx="1338828" cy="553998"/>
          </a:xfrm>
          <a:prstGeom prst="rect">
            <a:avLst/>
          </a:prstGeom>
          <a:solidFill>
            <a:schemeClr val="tx2">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zh-CN" altLang="en-US" b="1" dirty="0" smtClean="0"/>
              <a:t>缺点</a:t>
            </a:r>
            <a:r>
              <a:rPr lang="zh-CN" altLang="en-US" b="1" dirty="0"/>
              <a:t>：</a:t>
            </a:r>
            <a:endParaRPr lang="zh-CN" altLang="en-US" dirty="0"/>
          </a:p>
        </p:txBody>
      </p:sp>
    </p:spTree>
  </p:cSld>
  <p:clrMapOvr>
    <a:masterClrMapping/>
  </p:clrMapOvr>
  <p:transition>
    <p:strips dir="rd"/>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82" name="Rectangle 30"/>
          <p:cNvSpPr>
            <a:spLocks noGrp="1" noChangeArrowheads="1"/>
          </p:cNvSpPr>
          <p:nvPr>
            <p:ph type="title"/>
          </p:nvPr>
        </p:nvSpPr>
        <p:spPr/>
        <p:txBody>
          <a:bodyPr/>
          <a:lstStyle/>
          <a:p>
            <a:r>
              <a:rPr lang="en-US" altLang="zh-CN" sz="3600" b="1">
                <a:latin typeface="Arial" panose="020B0604020202020204" pitchFamily="34" charset="0"/>
                <a:ea typeface="宋体" panose="02010600030101010101" pitchFamily="2" charset="-122"/>
              </a:rPr>
              <a:t>2</a:t>
            </a:r>
            <a:r>
              <a:rPr lang="en-US" altLang="zh-CN" sz="3600" b="1">
                <a:ea typeface="宋体" panose="02010600030101010101" pitchFamily="2" charset="-122"/>
              </a:rPr>
              <a:t>  </a:t>
            </a:r>
            <a:r>
              <a:rPr lang="zh-CN" altLang="en-US" sz="3600" b="1">
                <a:ea typeface="宋体" panose="02010600030101010101" pitchFamily="2" charset="-122"/>
              </a:rPr>
              <a:t>阿贝成像原理和空间滤波</a:t>
            </a:r>
          </a:p>
        </p:txBody>
      </p:sp>
      <p:pic>
        <p:nvPicPr>
          <p:cNvPr id="74785" name="Picture 33" descr="http://cai.tongji.edu.cn/wanluokecheng/Reading/R_guangxue/Images/Opt_07.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90488" y="4357688"/>
            <a:ext cx="3605212" cy="243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86" name="Picture 34" descr="http://cai.tongji.edu.cn/wanluokecheng/Reading/R_guangxue/Images/Opt_071.gif"/>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3748088" y="4357688"/>
            <a:ext cx="3810000" cy="240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87" name="Picture 35" descr="Opt_0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0150" y="1143000"/>
            <a:ext cx="4724400"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88" name="AutoShape 36"/>
          <p:cNvSpPr>
            <a:spLocks noChangeArrowheads="1"/>
          </p:cNvSpPr>
          <p:nvPr/>
        </p:nvSpPr>
        <p:spPr bwMode="auto">
          <a:xfrm>
            <a:off x="5943600" y="1371600"/>
            <a:ext cx="3048000" cy="1905000"/>
          </a:xfrm>
          <a:prstGeom prst="cloudCallout">
            <a:avLst>
              <a:gd name="adj1" fmla="val -37759"/>
              <a:gd name="adj2" fmla="val 8341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b="1">
                <a:latin typeface="Arial" panose="020B0604020202020204" pitchFamily="34" charset="0"/>
              </a:rPr>
              <a:t>成像过程中怎样实现从左图到右图的转变？</a:t>
            </a:r>
          </a:p>
          <a:p>
            <a:pPr algn="ctr"/>
            <a:endParaRPr lang="zh-CN" altLang="en-US" sz="2000">
              <a:solidFill>
                <a:schemeClr val="tx1"/>
              </a:solidFill>
              <a:latin typeface="Arial" panose="020B0604020202020204" pitchFamily="34" charset="0"/>
            </a:endParaRPr>
          </a:p>
        </p:txBody>
      </p:sp>
    </p:spTree>
  </p:cSld>
  <p:clrMapOvr>
    <a:masterClrMapping/>
  </p:clrMapOvr>
  <p:transition>
    <p:strips dir="rd"/>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0" y="-7398"/>
            <a:ext cx="3157537" cy="685800"/>
          </a:xfrm>
        </p:spPr>
        <p:style>
          <a:lnRef idx="2">
            <a:schemeClr val="dk1">
              <a:shade val="50000"/>
            </a:schemeClr>
          </a:lnRef>
          <a:fillRef idx="1">
            <a:schemeClr val="dk1"/>
          </a:fillRef>
          <a:effectRef idx="0">
            <a:schemeClr val="dk1"/>
          </a:effectRef>
          <a:fontRef idx="minor">
            <a:schemeClr val="lt1"/>
          </a:fontRef>
        </p:style>
        <p:txBody>
          <a:bodyPr/>
          <a:lstStyle/>
          <a:p>
            <a:pPr algn="ctr"/>
            <a:r>
              <a:rPr lang="zh-CN" altLang="en-US" sz="4000" b="1" dirty="0" smtClean="0">
                <a:ea typeface="宋体" panose="02010600030101010101" pitchFamily="2" charset="-122"/>
              </a:rPr>
              <a:t>傅立叶</a:t>
            </a:r>
            <a:r>
              <a:rPr lang="zh-CN" altLang="en-US" sz="4000" b="1" dirty="0">
                <a:ea typeface="宋体" panose="02010600030101010101" pitchFamily="2" charset="-122"/>
              </a:rPr>
              <a:t>变换</a:t>
            </a:r>
          </a:p>
        </p:txBody>
      </p:sp>
      <p:sp>
        <p:nvSpPr>
          <p:cNvPr id="85027" name="Rectangle 35"/>
          <p:cNvSpPr>
            <a:spLocks noRot="1" noChangeArrowheads="1"/>
          </p:cNvSpPr>
          <p:nvPr/>
        </p:nvSpPr>
        <p:spPr bwMode="auto">
          <a:xfrm>
            <a:off x="0" y="1625600"/>
            <a:ext cx="91440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r">
              <a:defRPr sz="3200">
                <a:solidFill>
                  <a:schemeClr val="bg1"/>
                </a:solidFill>
                <a:latin typeface="Verdana" panose="020B0604030504040204" pitchFamily="34" charset="0"/>
              </a:defRPr>
            </a:lvl1pPr>
            <a:lvl2pPr algn="r">
              <a:defRPr sz="3200">
                <a:solidFill>
                  <a:schemeClr val="bg1"/>
                </a:solidFill>
                <a:latin typeface="Verdana" panose="020B0604030504040204" pitchFamily="34" charset="0"/>
              </a:defRPr>
            </a:lvl2pPr>
            <a:lvl3pPr algn="r">
              <a:defRPr sz="3200">
                <a:solidFill>
                  <a:schemeClr val="bg1"/>
                </a:solidFill>
                <a:latin typeface="Verdana" panose="020B0604030504040204" pitchFamily="34" charset="0"/>
              </a:defRPr>
            </a:lvl3pPr>
            <a:lvl4pPr algn="r">
              <a:defRPr sz="3200">
                <a:solidFill>
                  <a:schemeClr val="bg1"/>
                </a:solidFill>
                <a:latin typeface="Verdana" panose="020B0604030504040204" pitchFamily="34" charset="0"/>
              </a:defRPr>
            </a:lvl4pPr>
            <a:lvl5pPr algn="r">
              <a:defRPr sz="3200">
                <a:solidFill>
                  <a:schemeClr val="bg1"/>
                </a:solidFill>
                <a:latin typeface="Verdana" panose="020B0604030504040204" pitchFamily="34" charset="0"/>
              </a:defRPr>
            </a:lvl5pPr>
            <a:lvl6pPr marL="457200" algn="r" fontAlgn="base">
              <a:spcBef>
                <a:spcPct val="0"/>
              </a:spcBef>
              <a:spcAft>
                <a:spcPct val="0"/>
              </a:spcAft>
              <a:defRPr sz="3200">
                <a:solidFill>
                  <a:schemeClr val="bg1"/>
                </a:solidFill>
                <a:latin typeface="Verdana" panose="020B0604030504040204" pitchFamily="34" charset="0"/>
              </a:defRPr>
            </a:lvl6pPr>
            <a:lvl7pPr marL="914400" algn="r" fontAlgn="base">
              <a:spcBef>
                <a:spcPct val="0"/>
              </a:spcBef>
              <a:spcAft>
                <a:spcPct val="0"/>
              </a:spcAft>
              <a:defRPr sz="3200">
                <a:solidFill>
                  <a:schemeClr val="bg1"/>
                </a:solidFill>
                <a:latin typeface="Verdana" panose="020B0604030504040204" pitchFamily="34" charset="0"/>
              </a:defRPr>
            </a:lvl7pPr>
            <a:lvl8pPr marL="1371600" algn="r" fontAlgn="base">
              <a:spcBef>
                <a:spcPct val="0"/>
              </a:spcBef>
              <a:spcAft>
                <a:spcPct val="0"/>
              </a:spcAft>
              <a:defRPr sz="3200">
                <a:solidFill>
                  <a:schemeClr val="bg1"/>
                </a:solidFill>
                <a:latin typeface="Verdana" panose="020B0604030504040204" pitchFamily="34" charset="0"/>
              </a:defRPr>
            </a:lvl8pPr>
            <a:lvl9pPr marL="1828800" algn="r" fontAlgn="base">
              <a:spcBef>
                <a:spcPct val="0"/>
              </a:spcBef>
              <a:spcAft>
                <a:spcPct val="0"/>
              </a:spcAft>
              <a:defRPr sz="3200">
                <a:solidFill>
                  <a:schemeClr val="bg1"/>
                </a:solidFill>
                <a:latin typeface="Verdana" panose="020B0604030504040204" pitchFamily="34" charset="0"/>
              </a:defRPr>
            </a:lvl9pPr>
          </a:lstStyle>
          <a:p>
            <a:r>
              <a:rPr lang="zh-CN" altLang="en-US" sz="3000" b="1">
                <a:solidFill>
                  <a:srgbClr val="000066"/>
                </a:solidFill>
                <a:ea typeface="华文行楷" panose="02010800040101010101" pitchFamily="2" charset="-122"/>
              </a:rPr>
              <a:t>傅里叶变换是实现从空域或时域到频域的转换的工具</a:t>
            </a:r>
          </a:p>
        </p:txBody>
      </p:sp>
      <p:graphicFrame>
        <p:nvGraphicFramePr>
          <p:cNvPr id="85028" name="Object 36"/>
          <p:cNvGraphicFramePr>
            <a:graphicFrameLocks noChangeAspect="1"/>
          </p:cNvGraphicFramePr>
          <p:nvPr/>
        </p:nvGraphicFramePr>
        <p:xfrm>
          <a:off x="4514850" y="4006850"/>
          <a:ext cx="114300" cy="215900"/>
        </p:xfrm>
        <a:graphic>
          <a:graphicData uri="http://schemas.openxmlformats.org/presentationml/2006/ole">
            <mc:AlternateContent xmlns:mc="http://schemas.openxmlformats.org/markup-compatibility/2006">
              <mc:Choice xmlns:v="urn:schemas-microsoft-com:vml" Requires="v">
                <p:oleObj spid="_x0000_s85499" name="公式" r:id="rId3" imgW="114120" imgH="215640" progId="Equation.3">
                  <p:embed/>
                </p:oleObj>
              </mc:Choice>
              <mc:Fallback>
                <p:oleObj name="公式" r:id="rId3" imgW="114120" imgH="215640" progId="Equation.3">
                  <p:embed/>
                  <p:pic>
                    <p:nvPicPr>
                      <p:cNvPr id="0" name="Object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40068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5029" name="Object 37"/>
          <p:cNvGraphicFramePr>
            <a:graphicFrameLocks noChangeAspect="1"/>
          </p:cNvGraphicFramePr>
          <p:nvPr/>
        </p:nvGraphicFramePr>
        <p:xfrm>
          <a:off x="4514850" y="4006850"/>
          <a:ext cx="114300" cy="215900"/>
        </p:xfrm>
        <a:graphic>
          <a:graphicData uri="http://schemas.openxmlformats.org/presentationml/2006/ole">
            <mc:AlternateContent xmlns:mc="http://schemas.openxmlformats.org/markup-compatibility/2006">
              <mc:Choice xmlns:v="urn:schemas-microsoft-com:vml" Requires="v">
                <p:oleObj spid="_x0000_s85500" name="公式" r:id="rId5" imgW="114120" imgH="215640" progId="Equation.3">
                  <p:embed/>
                </p:oleObj>
              </mc:Choice>
              <mc:Fallback>
                <p:oleObj name="公式" r:id="rId5" imgW="114120" imgH="215640" progId="Equation.3">
                  <p:embed/>
                  <p:pic>
                    <p:nvPicPr>
                      <p:cNvPr id="0" name="Object 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40068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5030" name="Object 38"/>
          <p:cNvGraphicFramePr>
            <a:graphicFrameLocks noChangeAspect="1"/>
          </p:cNvGraphicFramePr>
          <p:nvPr/>
        </p:nvGraphicFramePr>
        <p:xfrm>
          <a:off x="4514850" y="4006850"/>
          <a:ext cx="114300" cy="215900"/>
        </p:xfrm>
        <a:graphic>
          <a:graphicData uri="http://schemas.openxmlformats.org/presentationml/2006/ole">
            <mc:AlternateContent xmlns:mc="http://schemas.openxmlformats.org/markup-compatibility/2006">
              <mc:Choice xmlns:v="urn:schemas-microsoft-com:vml" Requires="v">
                <p:oleObj spid="_x0000_s85501" name="公式" r:id="rId6" imgW="114120" imgH="215640" progId="Equation.3">
                  <p:embed/>
                </p:oleObj>
              </mc:Choice>
              <mc:Fallback>
                <p:oleObj name="公式" r:id="rId6" imgW="114120" imgH="215640" progId="Equation.3">
                  <p:embed/>
                  <p:pic>
                    <p:nvPicPr>
                      <p:cNvPr id="0" name="Object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40068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5031" name="Object 39"/>
          <p:cNvGraphicFramePr>
            <a:graphicFrameLocks noChangeAspect="1"/>
          </p:cNvGraphicFramePr>
          <p:nvPr/>
        </p:nvGraphicFramePr>
        <p:xfrm>
          <a:off x="304800" y="2628900"/>
          <a:ext cx="8534400" cy="1012825"/>
        </p:xfrm>
        <a:graphic>
          <a:graphicData uri="http://schemas.openxmlformats.org/presentationml/2006/ole">
            <mc:AlternateContent xmlns:mc="http://schemas.openxmlformats.org/markup-compatibility/2006">
              <mc:Choice xmlns:v="urn:schemas-microsoft-com:vml" Requires="v">
                <p:oleObj spid="_x0000_s85502" name="Equation" r:id="rId7" imgW="3771720" imgH="469800" progId="Equation.DSMT4">
                  <p:embed/>
                </p:oleObj>
              </mc:Choice>
              <mc:Fallback>
                <p:oleObj name="Equation" r:id="rId7" imgW="3771720" imgH="469800" progId="Equation.DSMT4">
                  <p:embed/>
                  <p:pic>
                    <p:nvPicPr>
                      <p:cNvPr id="0" name="Object 3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800" y="2628900"/>
                        <a:ext cx="8534400" cy="1012825"/>
                      </a:xfrm>
                      <a:prstGeom prst="rect">
                        <a:avLst/>
                      </a:prstGeom>
                      <a:solidFill>
                        <a:srgbClr val="FFCC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5032" name="Object 40"/>
          <p:cNvGraphicFramePr>
            <a:graphicFrameLocks noChangeAspect="1"/>
          </p:cNvGraphicFramePr>
          <p:nvPr/>
        </p:nvGraphicFramePr>
        <p:xfrm>
          <a:off x="304800" y="3683000"/>
          <a:ext cx="8534400" cy="998538"/>
        </p:xfrm>
        <a:graphic>
          <a:graphicData uri="http://schemas.openxmlformats.org/presentationml/2006/ole">
            <mc:AlternateContent xmlns:mc="http://schemas.openxmlformats.org/markup-compatibility/2006">
              <mc:Choice xmlns:v="urn:schemas-microsoft-com:vml" Requires="v">
                <p:oleObj spid="_x0000_s85503" name="Equation" r:id="rId9" imgW="4012920" imgH="469800" progId="Equation.DSMT4">
                  <p:embed/>
                </p:oleObj>
              </mc:Choice>
              <mc:Fallback>
                <p:oleObj name="Equation" r:id="rId9" imgW="4012920" imgH="469800" progId="Equation.DSMT4">
                  <p:embed/>
                  <p:pic>
                    <p:nvPicPr>
                      <p:cNvPr id="0" name="Object 4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4800" y="3683000"/>
                        <a:ext cx="8534400" cy="998538"/>
                      </a:xfrm>
                      <a:prstGeom prst="rect">
                        <a:avLst/>
                      </a:prstGeom>
                      <a:solidFill>
                        <a:srgbClr val="FFCC00"/>
                      </a:solidFill>
                      <a:ln w="9525">
                        <a:solidFill>
                          <a:srgbClr val="FF00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5033" name="Object 41"/>
          <p:cNvGraphicFramePr>
            <a:graphicFrameLocks noChangeAspect="1"/>
          </p:cNvGraphicFramePr>
          <p:nvPr/>
        </p:nvGraphicFramePr>
        <p:xfrm>
          <a:off x="914400" y="5054600"/>
          <a:ext cx="1004888" cy="636588"/>
        </p:xfrm>
        <a:graphic>
          <a:graphicData uri="http://schemas.openxmlformats.org/presentationml/2006/ole">
            <mc:AlternateContent xmlns:mc="http://schemas.openxmlformats.org/markup-compatibility/2006">
              <mc:Choice xmlns:v="urn:schemas-microsoft-com:vml" Requires="v">
                <p:oleObj spid="_x0000_s85504" name="公式" r:id="rId11" imgW="380880" imgH="241200" progId="Equation.3">
                  <p:embed/>
                </p:oleObj>
              </mc:Choice>
              <mc:Fallback>
                <p:oleObj name="公式" r:id="rId11" imgW="380880" imgH="241200" progId="Equation.3">
                  <p:embed/>
                  <p:pic>
                    <p:nvPicPr>
                      <p:cNvPr id="0" name="Object 4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4400" y="5054600"/>
                        <a:ext cx="1004888" cy="636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5034" name="Text Box 42"/>
          <p:cNvSpPr txBox="1">
            <a:spLocks noChangeArrowheads="1"/>
          </p:cNvSpPr>
          <p:nvPr/>
        </p:nvSpPr>
        <p:spPr bwMode="auto">
          <a:xfrm>
            <a:off x="2132013" y="5084763"/>
            <a:ext cx="525938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latin typeface="Arial" panose="020B0604020202020204" pitchFamily="34" charset="0"/>
              </a:rPr>
              <a:t>分别是</a:t>
            </a:r>
            <a:r>
              <a:rPr lang="en-US" altLang="zh-CN">
                <a:latin typeface="Arial" panose="020B0604020202020204" pitchFamily="34" charset="0"/>
              </a:rPr>
              <a:t>x</a:t>
            </a:r>
            <a:r>
              <a:rPr lang="zh-CN" altLang="en-US">
                <a:latin typeface="Arial" panose="020B0604020202020204" pitchFamily="34" charset="0"/>
              </a:rPr>
              <a:t>，</a:t>
            </a:r>
            <a:r>
              <a:rPr lang="en-US" altLang="zh-CN">
                <a:latin typeface="Arial" panose="020B0604020202020204" pitchFamily="34" charset="0"/>
              </a:rPr>
              <a:t>y</a:t>
            </a:r>
            <a:r>
              <a:rPr lang="zh-CN" altLang="en-US" b="1">
                <a:latin typeface="Arial" panose="020B0604020202020204" pitchFamily="34" charset="0"/>
              </a:rPr>
              <a:t>方向的空间频率</a:t>
            </a:r>
          </a:p>
        </p:txBody>
      </p:sp>
      <p:sp>
        <p:nvSpPr>
          <p:cNvPr id="85035" name="Text Box 43"/>
          <p:cNvSpPr txBox="1">
            <a:spLocks noChangeArrowheads="1"/>
          </p:cNvSpPr>
          <p:nvPr/>
        </p:nvSpPr>
        <p:spPr bwMode="auto">
          <a:xfrm>
            <a:off x="2124075" y="5770563"/>
            <a:ext cx="526732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latin typeface="Arial" panose="020B0604020202020204" pitchFamily="34" charset="0"/>
              </a:rPr>
              <a:t>表示一个任意空间二维函数</a:t>
            </a:r>
          </a:p>
        </p:txBody>
      </p:sp>
      <p:graphicFrame>
        <p:nvGraphicFramePr>
          <p:cNvPr id="85036" name="Object 44"/>
          <p:cNvGraphicFramePr>
            <a:graphicFrameLocks noChangeAspect="1"/>
          </p:cNvGraphicFramePr>
          <p:nvPr/>
        </p:nvGraphicFramePr>
        <p:xfrm>
          <a:off x="838200" y="5791200"/>
          <a:ext cx="1219200" cy="750888"/>
        </p:xfrm>
        <a:graphic>
          <a:graphicData uri="http://schemas.openxmlformats.org/presentationml/2006/ole">
            <mc:AlternateContent xmlns:mc="http://schemas.openxmlformats.org/markup-compatibility/2006">
              <mc:Choice xmlns:v="urn:schemas-microsoft-com:vml" Requires="v">
                <p:oleObj spid="_x0000_s85505" name="Microsoft 公式 3.0" r:id="rId13" imgW="3771720" imgH="469800" progId="Equation.3">
                  <p:embed/>
                </p:oleObj>
              </mc:Choice>
              <mc:Fallback>
                <p:oleObj name="Microsoft 公式 3.0" r:id="rId13" imgW="3771720" imgH="469800" progId="Equation.3">
                  <p:embed/>
                  <p:pic>
                    <p:nvPicPr>
                      <p:cNvPr id="0" name="Object 44"/>
                      <p:cNvPicPr>
                        <a:picLocks noChangeAspect="1" noChangeArrowheads="1"/>
                      </p:cNvPicPr>
                      <p:nvPr/>
                    </p:nvPicPr>
                    <p:blipFill>
                      <a:blip r:embed="rId8">
                        <a:extLst>
                          <a:ext uri="{28A0092B-C50C-407E-A947-70E740481C1C}">
                            <a14:useLocalDpi xmlns:a14="http://schemas.microsoft.com/office/drawing/2010/main" val="0"/>
                          </a:ext>
                        </a:extLst>
                      </a:blip>
                      <a:srcRect l="44193" t="21284" r="43393" b="5264"/>
                      <a:stretch>
                        <a:fillRect/>
                      </a:stretch>
                    </p:blipFill>
                    <p:spPr bwMode="auto">
                      <a:xfrm>
                        <a:off x="838200" y="5791200"/>
                        <a:ext cx="1219200" cy="750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trips dir="rd"/>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16276" y="0"/>
            <a:ext cx="5367337" cy="685800"/>
          </a:xfrm>
        </p:spPr>
        <p:style>
          <a:lnRef idx="2">
            <a:schemeClr val="dk1">
              <a:shade val="50000"/>
            </a:schemeClr>
          </a:lnRef>
          <a:fillRef idx="1">
            <a:schemeClr val="dk1"/>
          </a:fillRef>
          <a:effectRef idx="0">
            <a:schemeClr val="dk1"/>
          </a:effectRef>
          <a:fontRef idx="minor">
            <a:schemeClr val="lt1"/>
          </a:fontRef>
        </p:style>
        <p:txBody>
          <a:bodyPr/>
          <a:lstStyle/>
          <a:p>
            <a:pPr algn="ctr"/>
            <a:r>
              <a:rPr lang="zh-CN" altLang="en-US" sz="3600" b="1" dirty="0">
                <a:ea typeface="宋体" panose="02010600030101010101" pitchFamily="2" charset="-122"/>
              </a:rPr>
              <a:t>周期信号的频域分析方法</a:t>
            </a:r>
            <a:endParaRPr lang="zh-CN" altLang="en-US" sz="2000" b="1" dirty="0">
              <a:ea typeface="宋体" panose="02010600030101010101" pitchFamily="2" charset="-122"/>
            </a:endParaRPr>
          </a:p>
        </p:txBody>
      </p:sp>
      <p:sp>
        <p:nvSpPr>
          <p:cNvPr id="76901" name="Rectangle 101"/>
          <p:cNvSpPr>
            <a:spLocks noChangeArrowheads="1"/>
          </p:cNvSpPr>
          <p:nvPr/>
        </p:nvSpPr>
        <p:spPr bwMode="auto">
          <a:xfrm>
            <a:off x="381000" y="3657600"/>
            <a:ext cx="8610600" cy="283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b="1">
                <a:latin typeface="宋体" panose="02010600030101010101" pitchFamily="2" charset="-122"/>
              </a:rPr>
              <a:t>式中</a:t>
            </a:r>
            <a:r>
              <a:rPr kumimoji="1" lang="en-US" altLang="zh-CN" b="1">
                <a:latin typeface="宋体" panose="02010600030101010101" pitchFamily="2" charset="-122"/>
              </a:rPr>
              <a:t>:</a:t>
            </a:r>
            <a:r>
              <a:rPr kumimoji="1" lang="en-US" altLang="zh-CN" b="1">
                <a:latin typeface="Times New Roman" panose="02020603050405020304" pitchFamily="18" charset="0"/>
              </a:rPr>
              <a:t>ω</a:t>
            </a:r>
            <a:r>
              <a:rPr kumimoji="1" lang="en-US" altLang="zh-CN" b="1" baseline="-25000">
                <a:latin typeface="Times New Roman" panose="02020603050405020304" pitchFamily="18" charset="0"/>
              </a:rPr>
              <a:t>1</a:t>
            </a:r>
            <a:r>
              <a:rPr kumimoji="1" lang="en-US" altLang="zh-CN" b="1">
                <a:latin typeface="Times New Roman" panose="02020603050405020304" pitchFamily="18" charset="0"/>
              </a:rPr>
              <a:t>=2π</a:t>
            </a:r>
            <a:r>
              <a:rPr kumimoji="1" lang="en-US" altLang="zh-CN" b="1" i="1">
                <a:latin typeface="Times New Roman" panose="02020603050405020304" pitchFamily="18" charset="0"/>
              </a:rPr>
              <a:t>f</a:t>
            </a:r>
            <a:r>
              <a:rPr kumimoji="1" lang="en-US" altLang="zh-CN" b="1" baseline="-25000">
                <a:latin typeface="Times New Roman" panose="02020603050405020304" pitchFamily="18" charset="0"/>
              </a:rPr>
              <a:t>1</a:t>
            </a:r>
            <a:r>
              <a:rPr kumimoji="1" lang="zh-CN" altLang="en-US" b="1">
                <a:latin typeface="宋体" panose="02010600030101010101" pitchFamily="2" charset="-122"/>
              </a:rPr>
              <a:t>。</a:t>
            </a:r>
            <a:r>
              <a:rPr kumimoji="1" lang="en-US" altLang="zh-CN" b="1">
                <a:latin typeface="Times New Roman" panose="02020603050405020304" pitchFamily="18" charset="0"/>
              </a:rPr>
              <a:t>ω</a:t>
            </a:r>
            <a:r>
              <a:rPr kumimoji="1" lang="en-US" altLang="zh-CN" b="1" baseline="-25000">
                <a:latin typeface="Times New Roman" panose="02020603050405020304" pitchFamily="18" charset="0"/>
              </a:rPr>
              <a:t>1</a:t>
            </a:r>
            <a:r>
              <a:rPr kumimoji="1" lang="zh-CN" altLang="en-US" b="1">
                <a:latin typeface="宋体" panose="02010600030101010101" pitchFamily="2" charset="-122"/>
              </a:rPr>
              <a:t>基波频率，简称基频，</a:t>
            </a:r>
            <a:r>
              <a:rPr kumimoji="1" lang="en-US" altLang="zh-CN" b="1">
                <a:latin typeface="Times New Roman" panose="02020603050405020304" pitchFamily="18" charset="0"/>
              </a:rPr>
              <a:t>ω</a:t>
            </a:r>
            <a:r>
              <a:rPr kumimoji="1" lang="en-US" altLang="zh-CN" b="1" baseline="-25000">
                <a:latin typeface="Times New Roman" panose="02020603050405020304" pitchFamily="18" charset="0"/>
              </a:rPr>
              <a:t>1</a:t>
            </a:r>
            <a:r>
              <a:rPr kumimoji="1" lang="zh-CN" altLang="en-US" b="1">
                <a:latin typeface="宋体" panose="02010600030101010101" pitchFamily="2" charset="-122"/>
              </a:rPr>
              <a:t>的倍数称为谐波。</a:t>
            </a:r>
          </a:p>
          <a:p>
            <a:pPr>
              <a:spcBef>
                <a:spcPct val="50000"/>
              </a:spcBef>
            </a:pPr>
            <a:endParaRPr kumimoji="1" lang="zh-CN" altLang="en-US" b="1">
              <a:latin typeface="宋体" panose="02010600030101010101" pitchFamily="2" charset="-122"/>
            </a:endParaRPr>
          </a:p>
          <a:p>
            <a:pPr>
              <a:spcBef>
                <a:spcPct val="50000"/>
              </a:spcBef>
              <a:buFontTx/>
              <a:buChar char="•"/>
            </a:pPr>
            <a:r>
              <a:rPr kumimoji="1" lang="zh-CN" altLang="en-US" b="1">
                <a:latin typeface="宋体" panose="02010600030101010101" pitchFamily="2" charset="-122"/>
              </a:rPr>
              <a:t>对于周期信号而言，其频谱由离散的频率成分，即基波与谐波构成。</a:t>
            </a:r>
          </a:p>
        </p:txBody>
      </p:sp>
      <p:sp>
        <p:nvSpPr>
          <p:cNvPr id="76902" name="Rectangle 102"/>
          <p:cNvSpPr>
            <a:spLocks noChangeArrowheads="1"/>
          </p:cNvSpPr>
          <p:nvPr/>
        </p:nvSpPr>
        <p:spPr bwMode="auto">
          <a:xfrm>
            <a:off x="457200" y="1524000"/>
            <a:ext cx="94932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latin typeface="宋体" panose="02010600030101010101" pitchFamily="2" charset="-122"/>
              </a:rPr>
              <a:t>信号</a:t>
            </a:r>
          </a:p>
        </p:txBody>
      </p:sp>
      <p:graphicFrame>
        <p:nvGraphicFramePr>
          <p:cNvPr id="76903" name="Object 103"/>
          <p:cNvGraphicFramePr>
            <a:graphicFrameLocks noChangeAspect="1"/>
          </p:cNvGraphicFramePr>
          <p:nvPr/>
        </p:nvGraphicFramePr>
        <p:xfrm>
          <a:off x="457200" y="2286000"/>
          <a:ext cx="8229600" cy="1058863"/>
        </p:xfrm>
        <a:graphic>
          <a:graphicData uri="http://schemas.openxmlformats.org/presentationml/2006/ole">
            <mc:AlternateContent xmlns:mc="http://schemas.openxmlformats.org/markup-compatibility/2006">
              <mc:Choice xmlns:v="urn:schemas-microsoft-com:vml" Requires="v">
                <p:oleObj spid="_x0000_s76970" r:id="rId3" imgW="3035300" imgH="393700" progId="Equation.3">
                  <p:embed/>
                </p:oleObj>
              </mc:Choice>
              <mc:Fallback>
                <p:oleObj r:id="rId3" imgW="3035300" imgH="393700" progId="Equation.3">
                  <p:embed/>
                  <p:pic>
                    <p:nvPicPr>
                      <p:cNvPr id="0" name="Object 10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286000"/>
                        <a:ext cx="8229600" cy="1058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strips dir="rd"/>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0" y="0"/>
            <a:ext cx="4224337" cy="685800"/>
          </a:xfrm>
        </p:spPr>
        <p:style>
          <a:lnRef idx="2">
            <a:schemeClr val="dk1">
              <a:shade val="50000"/>
            </a:schemeClr>
          </a:lnRef>
          <a:fillRef idx="1">
            <a:schemeClr val="dk1"/>
          </a:fillRef>
          <a:effectRef idx="0">
            <a:schemeClr val="dk1"/>
          </a:effectRef>
          <a:fontRef idx="minor">
            <a:schemeClr val="lt1"/>
          </a:fontRef>
        </p:style>
        <p:txBody>
          <a:bodyPr/>
          <a:lstStyle/>
          <a:p>
            <a:pPr algn="ctr"/>
            <a:r>
              <a:rPr lang="zh-CN" altLang="en-US" sz="3600" b="1" dirty="0">
                <a:ea typeface="宋体" panose="02010600030101010101" pitchFamily="2" charset="-122"/>
              </a:rPr>
              <a:t>复杂周期信号波形</a:t>
            </a:r>
          </a:p>
        </p:txBody>
      </p:sp>
      <p:pic>
        <p:nvPicPr>
          <p:cNvPr id="77922" name="Picture 98"/>
          <p:cNvPicPr>
            <a:picLocks noChangeArrowheads="1"/>
          </p:cNvPicPr>
          <p:nvPr/>
        </p:nvPicPr>
        <p:blipFill>
          <a:blip r:embed="rId2">
            <a:extLst>
              <a:ext uri="{28A0092B-C50C-407E-A947-70E740481C1C}">
                <a14:useLocalDpi xmlns:a14="http://schemas.microsoft.com/office/drawing/2010/main" val="0"/>
              </a:ext>
            </a:extLst>
          </a:blip>
          <a:srcRect b="8490"/>
          <a:stretch>
            <a:fillRect/>
          </a:stretch>
        </p:blipFill>
        <p:spPr bwMode="auto">
          <a:xfrm>
            <a:off x="228600" y="1447800"/>
            <a:ext cx="87630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923" name="Text Box 99"/>
          <p:cNvSpPr txBox="1">
            <a:spLocks noChangeArrowheads="1"/>
          </p:cNvSpPr>
          <p:nvPr/>
        </p:nvSpPr>
        <p:spPr bwMode="auto">
          <a:xfrm>
            <a:off x="762000" y="6096000"/>
            <a:ext cx="37528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Arial" panose="020B0604020202020204" pitchFamily="34" charset="0"/>
              </a:rPr>
              <a:t>a   </a:t>
            </a:r>
            <a:r>
              <a:rPr lang="zh-CN" altLang="en-US" b="1">
                <a:latin typeface="Arial" panose="020B0604020202020204" pitchFamily="34" charset="0"/>
              </a:rPr>
              <a:t>时间域或空间域</a:t>
            </a:r>
          </a:p>
        </p:txBody>
      </p:sp>
      <p:sp>
        <p:nvSpPr>
          <p:cNvPr id="77924" name="Text Box 100"/>
          <p:cNvSpPr txBox="1">
            <a:spLocks noChangeArrowheads="1"/>
          </p:cNvSpPr>
          <p:nvPr/>
        </p:nvSpPr>
        <p:spPr bwMode="auto">
          <a:xfrm>
            <a:off x="5638800" y="6096000"/>
            <a:ext cx="31686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Arial" panose="020B0604020202020204" pitchFamily="34" charset="0"/>
              </a:rPr>
              <a:t>b    </a:t>
            </a:r>
            <a:r>
              <a:rPr lang="zh-CN" altLang="en-US" b="1">
                <a:latin typeface="Arial" panose="020B0604020202020204" pitchFamily="34" charset="0"/>
              </a:rPr>
              <a:t>频率域</a:t>
            </a:r>
          </a:p>
        </p:txBody>
      </p:sp>
    </p:spTree>
  </p:cSld>
  <p:clrMapOvr>
    <a:masterClrMapping/>
  </p:clrMapOvr>
  <p:transition>
    <p:strips dir="r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0" y="381000"/>
            <a:ext cx="4800600" cy="533400"/>
          </a:xfrm>
        </p:spPr>
        <p:style>
          <a:lnRef idx="2">
            <a:schemeClr val="dk1">
              <a:shade val="50000"/>
            </a:schemeClr>
          </a:lnRef>
          <a:fillRef idx="1">
            <a:schemeClr val="dk1"/>
          </a:fillRef>
          <a:effectRef idx="0">
            <a:schemeClr val="dk1"/>
          </a:effectRef>
          <a:fontRef idx="minor">
            <a:schemeClr val="lt1"/>
          </a:fontRef>
        </p:style>
        <p:txBody>
          <a:bodyPr/>
          <a:lstStyle/>
          <a:p>
            <a:pPr algn="ctr"/>
            <a:r>
              <a:rPr lang="zh-CN" altLang="en-US" sz="3600" b="1" dirty="0" smtClean="0">
                <a:ea typeface="宋体" panose="02010600030101010101" pitchFamily="2" charset="-122"/>
              </a:rPr>
              <a:t>透镜 </a:t>
            </a:r>
            <a:r>
              <a:rPr lang="en-US" altLang="zh-CN" sz="3600" b="1" dirty="0" smtClean="0">
                <a:ea typeface="宋体" panose="02010600030101010101" pitchFamily="2" charset="-122"/>
                <a:sym typeface="Wingdings" panose="05000000000000000000" pitchFamily="2" charset="2"/>
              </a:rPr>
              <a:t> </a:t>
            </a:r>
            <a:r>
              <a:rPr lang="zh-CN" altLang="en-US" sz="3600" b="1" dirty="0" smtClean="0">
                <a:ea typeface="宋体" panose="02010600030101010101" pitchFamily="2" charset="-122"/>
              </a:rPr>
              <a:t>并行计算机</a:t>
            </a:r>
            <a:endParaRPr lang="zh-CN" altLang="en-US" sz="3600" b="1" dirty="0">
              <a:ea typeface="宋体" panose="02010600030101010101" pitchFamily="2" charset="-122"/>
            </a:endParaRPr>
          </a:p>
        </p:txBody>
      </p:sp>
      <p:sp>
        <p:nvSpPr>
          <p:cNvPr id="87048" name="Rectangle 8"/>
          <p:cNvSpPr>
            <a:spLocks noGrp="1" noChangeArrowheads="1"/>
          </p:cNvSpPr>
          <p:nvPr>
            <p:ph type="body" idx="1"/>
          </p:nvPr>
        </p:nvSpPr>
        <p:spPr>
          <a:xfrm>
            <a:off x="381000" y="2133600"/>
            <a:ext cx="8229600" cy="2971800"/>
          </a:xfrm>
          <a:noFill/>
          <a:ln/>
        </p:spPr>
        <p:txBody>
          <a:bodyPr/>
          <a:lstStyle/>
          <a:p>
            <a:r>
              <a:rPr lang="zh-CN" altLang="en-US" sz="3000" b="1">
                <a:solidFill>
                  <a:srgbClr val="000066"/>
                </a:solidFill>
                <a:latin typeface="宋体" panose="02010600030101010101" pitchFamily="2" charset="-122"/>
                <a:ea typeface="宋体" panose="02010600030101010101" pitchFamily="2" charset="-122"/>
              </a:rPr>
              <a:t>在一定条件下，一块简单的透镜可以完成傅立叶变换这样的复杂运算，在某种意义上讲，透镜计算机的速度要比电子计算机快上几百倍到几万倍。</a:t>
            </a:r>
          </a:p>
          <a:p>
            <a:r>
              <a:rPr lang="zh-CN" altLang="en-US" sz="3000" b="1">
                <a:solidFill>
                  <a:srgbClr val="000066"/>
                </a:solidFill>
                <a:latin typeface="宋体" panose="02010600030101010101" pitchFamily="2" charset="-122"/>
                <a:ea typeface="宋体" panose="02010600030101010101" pitchFamily="2" charset="-122"/>
              </a:rPr>
              <a:t>两个问题：</a:t>
            </a:r>
          </a:p>
          <a:p>
            <a:r>
              <a:rPr lang="zh-CN" altLang="en-US" sz="3000" b="1">
                <a:solidFill>
                  <a:srgbClr val="000066"/>
                </a:solidFill>
                <a:latin typeface="宋体" panose="02010600030101010101" pitchFamily="2" charset="-122"/>
                <a:ea typeface="宋体" panose="02010600030101010101" pitchFamily="2" charset="-122"/>
              </a:rPr>
              <a:t>    （</a:t>
            </a:r>
            <a:r>
              <a:rPr lang="en-US" altLang="zh-CN" sz="3000" b="1">
                <a:solidFill>
                  <a:srgbClr val="000066"/>
                </a:solidFill>
                <a:latin typeface="宋体" panose="02010600030101010101" pitchFamily="2" charset="-122"/>
                <a:ea typeface="宋体" panose="02010600030101010101" pitchFamily="2" charset="-122"/>
              </a:rPr>
              <a:t>1</a:t>
            </a:r>
            <a:r>
              <a:rPr lang="zh-CN" altLang="en-US" sz="3000" b="1">
                <a:solidFill>
                  <a:srgbClr val="000066"/>
                </a:solidFill>
                <a:latin typeface="宋体" panose="02010600030101010101" pitchFamily="2" charset="-122"/>
                <a:ea typeface="宋体" panose="02010600030101010101" pitchFamily="2" charset="-122"/>
              </a:rPr>
              <a:t>）并行的含义</a:t>
            </a:r>
          </a:p>
          <a:p>
            <a:r>
              <a:rPr lang="zh-CN" altLang="en-US" sz="3000" b="1">
                <a:solidFill>
                  <a:srgbClr val="000066"/>
                </a:solidFill>
                <a:latin typeface="宋体" panose="02010600030101010101" pitchFamily="2" charset="-122"/>
                <a:ea typeface="宋体" panose="02010600030101010101" pitchFamily="2" charset="-122"/>
              </a:rPr>
              <a:t>    （</a:t>
            </a:r>
            <a:r>
              <a:rPr lang="en-US" altLang="zh-CN" sz="3000" b="1">
                <a:solidFill>
                  <a:srgbClr val="000066"/>
                </a:solidFill>
                <a:latin typeface="宋体" panose="02010600030101010101" pitchFamily="2" charset="-122"/>
                <a:ea typeface="宋体" panose="02010600030101010101" pitchFamily="2" charset="-122"/>
              </a:rPr>
              <a:t>2</a:t>
            </a:r>
            <a:r>
              <a:rPr lang="zh-CN" altLang="en-US" sz="3000" b="1">
                <a:solidFill>
                  <a:srgbClr val="000066"/>
                </a:solidFill>
                <a:latin typeface="宋体" panose="02010600030101010101" pitchFamily="2" charset="-122"/>
                <a:ea typeface="宋体" panose="02010600030101010101" pitchFamily="2" charset="-122"/>
              </a:rPr>
              <a:t>）透镜如何完成傅立叶变换？？</a:t>
            </a:r>
          </a:p>
        </p:txBody>
      </p:sp>
    </p:spTree>
  </p:cSld>
  <p:clrMapOvr>
    <a:masterClrMapping/>
  </p:clrMapOvr>
  <p:transition>
    <p:strips dir="rd"/>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14055" y="10357"/>
            <a:ext cx="2223856" cy="685800"/>
          </a:xfrm>
        </p:spPr>
        <p:style>
          <a:lnRef idx="2">
            <a:schemeClr val="dk1">
              <a:shade val="50000"/>
            </a:schemeClr>
          </a:lnRef>
          <a:fillRef idx="1">
            <a:schemeClr val="dk1"/>
          </a:fillRef>
          <a:effectRef idx="0">
            <a:schemeClr val="dk1"/>
          </a:effectRef>
          <a:fontRef idx="minor">
            <a:schemeClr val="lt1"/>
          </a:fontRef>
        </p:style>
        <p:txBody>
          <a:bodyPr/>
          <a:lstStyle/>
          <a:p>
            <a:pPr algn="ctr"/>
            <a:r>
              <a:rPr lang="zh-CN" altLang="en-US" sz="3600" b="1" dirty="0" smtClean="0">
                <a:ea typeface="宋体" panose="02010600030101010101" pitchFamily="2" charset="-122"/>
              </a:rPr>
              <a:t>空间频率</a:t>
            </a:r>
            <a:endParaRPr lang="zh-CN" altLang="en-US" sz="3600" b="1" dirty="0">
              <a:ea typeface="宋体" panose="02010600030101010101" pitchFamily="2" charset="-122"/>
            </a:endParaRPr>
          </a:p>
        </p:txBody>
      </p:sp>
      <p:sp>
        <p:nvSpPr>
          <p:cNvPr id="78873" name="Rectangle 25"/>
          <p:cNvSpPr>
            <a:spLocks noGrp="1" noRot="1" noChangeArrowheads="1"/>
          </p:cNvSpPr>
          <p:nvPr>
            <p:ph type="body" idx="1"/>
          </p:nvPr>
        </p:nvSpPr>
        <p:spPr>
          <a:xfrm>
            <a:off x="838200" y="2438400"/>
            <a:ext cx="8229600" cy="2438400"/>
          </a:xfrm>
          <a:noFill/>
          <a:ln/>
        </p:spPr>
        <p:txBody>
          <a:bodyPr/>
          <a:lstStyle/>
          <a:p>
            <a:pPr>
              <a:lnSpc>
                <a:spcPct val="125000"/>
              </a:lnSpc>
            </a:pPr>
            <a:r>
              <a:rPr lang="zh-CN" altLang="en-US" sz="3000" b="1" dirty="0">
                <a:solidFill>
                  <a:srgbClr val="000066"/>
                </a:solidFill>
                <a:ea typeface="宋体" panose="02010600030101010101" pitchFamily="2" charset="-122"/>
              </a:rPr>
              <a:t>空间频率：单位长度上单元重复的次数</a:t>
            </a:r>
            <a:r>
              <a:rPr lang="zh-CN" altLang="en-US" sz="3000" b="1" dirty="0" smtClean="0">
                <a:solidFill>
                  <a:srgbClr val="000066"/>
                </a:solidFill>
                <a:ea typeface="宋体" panose="02010600030101010101" pitchFamily="2" charset="-122"/>
              </a:rPr>
              <a:t>。</a:t>
            </a:r>
            <a:endParaRPr lang="en-US" altLang="zh-CN" sz="3000" b="1" dirty="0" smtClean="0">
              <a:solidFill>
                <a:srgbClr val="000066"/>
              </a:solidFill>
              <a:ea typeface="宋体" panose="02010600030101010101" pitchFamily="2" charset="-122"/>
            </a:endParaRPr>
          </a:p>
          <a:p>
            <a:pPr>
              <a:lnSpc>
                <a:spcPct val="125000"/>
              </a:lnSpc>
            </a:pPr>
            <a:endParaRPr lang="zh-CN" altLang="en-US" sz="3000" b="1" dirty="0">
              <a:solidFill>
                <a:srgbClr val="000066"/>
              </a:solidFill>
              <a:ea typeface="宋体" panose="02010600030101010101" pitchFamily="2" charset="-122"/>
            </a:endParaRPr>
          </a:p>
          <a:p>
            <a:pPr>
              <a:lnSpc>
                <a:spcPct val="125000"/>
              </a:lnSpc>
            </a:pPr>
            <a:r>
              <a:rPr lang="zh-CN" altLang="en-US" sz="3000" b="1" dirty="0">
                <a:solidFill>
                  <a:srgbClr val="000066"/>
                </a:solidFill>
                <a:ea typeface="宋体" panose="02010600030101010101" pitchFamily="2" charset="-122"/>
              </a:rPr>
              <a:t>空间周期：周期单元的空间长度，是其空     间频率的倒数。</a:t>
            </a:r>
          </a:p>
        </p:txBody>
      </p:sp>
    </p:spTree>
  </p:cSld>
  <p:clrMapOvr>
    <a:masterClrMapping/>
  </p:clrMapOvr>
  <p:transition>
    <p:strips dir="rd"/>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9899" name="Rectangle 27"/>
          <p:cNvSpPr>
            <a:spLocks noChangeArrowheads="1"/>
          </p:cNvSpPr>
          <p:nvPr/>
        </p:nvSpPr>
        <p:spPr bwMode="gray">
          <a:xfrm>
            <a:off x="1394842" y="2380126"/>
            <a:ext cx="768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bg1"/>
                </a:solidFill>
                <a:latin typeface="Arial" panose="020B0604020202020204" pitchFamily="34" charset="0"/>
              </a:rPr>
              <a:t>TEXT</a:t>
            </a:r>
          </a:p>
        </p:txBody>
      </p:sp>
      <p:sp>
        <p:nvSpPr>
          <p:cNvPr id="79902" name="Rectangle 30"/>
          <p:cNvSpPr>
            <a:spLocks noChangeArrowheads="1"/>
          </p:cNvSpPr>
          <p:nvPr/>
        </p:nvSpPr>
        <p:spPr bwMode="gray">
          <a:xfrm>
            <a:off x="6331967" y="2380126"/>
            <a:ext cx="768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chemeClr val="bg1"/>
                </a:solidFill>
                <a:latin typeface="Arial" panose="020B0604020202020204" pitchFamily="34" charset="0"/>
              </a:rPr>
              <a:t>TEXT</a:t>
            </a:r>
          </a:p>
        </p:txBody>
      </p:sp>
      <p:sp>
        <p:nvSpPr>
          <p:cNvPr id="79910" name="Text Box 38"/>
          <p:cNvSpPr txBox="1">
            <a:spLocks noChangeArrowheads="1"/>
          </p:cNvSpPr>
          <p:nvPr/>
        </p:nvSpPr>
        <p:spPr bwMode="auto">
          <a:xfrm>
            <a:off x="1539514" y="5486400"/>
            <a:ext cx="6096000" cy="123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dirty="0">
                <a:solidFill>
                  <a:schemeClr val="tx2">
                    <a:lumMod val="95000"/>
                    <a:lumOff val="5000"/>
                  </a:schemeClr>
                </a:solidFill>
                <a:latin typeface="宋体" panose="02010600030101010101" pitchFamily="2" charset="-122"/>
              </a:rPr>
              <a:t>通过上面几个图像，可以看出</a:t>
            </a:r>
            <a:r>
              <a:rPr kumimoji="1" lang="zh-CN" altLang="en-US" b="1" dirty="0">
                <a:latin typeface="Times New Roman" panose="02020603050405020304" pitchFamily="18" charset="0"/>
                <a:ea typeface="华文行楷" panose="02010800040101010101" pitchFamily="2" charset="-122"/>
              </a:rPr>
              <a:t>：</a:t>
            </a:r>
          </a:p>
          <a:p>
            <a:pPr>
              <a:spcBef>
                <a:spcPct val="50000"/>
              </a:spcBef>
            </a:pPr>
            <a:r>
              <a:rPr kumimoji="1" lang="zh-CN" altLang="en-US" b="1" dirty="0">
                <a:latin typeface="Times New Roman" panose="02020603050405020304" pitchFamily="18" charset="0"/>
                <a:ea typeface="华文行楷" panose="02010800040101010101" pitchFamily="2" charset="-122"/>
              </a:rPr>
              <a:t>高空间频率信息决定图像的细节</a:t>
            </a:r>
          </a:p>
        </p:txBody>
      </p:sp>
      <p:grpSp>
        <p:nvGrpSpPr>
          <p:cNvPr id="6" name="组合 5"/>
          <p:cNvGrpSpPr/>
          <p:nvPr/>
        </p:nvGrpSpPr>
        <p:grpSpPr>
          <a:xfrm>
            <a:off x="1082314" y="156039"/>
            <a:ext cx="6553200" cy="5181600"/>
            <a:chOff x="1017455" y="381000"/>
            <a:chExt cx="6586247" cy="4932828"/>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455" y="381000"/>
              <a:ext cx="3279337" cy="2459502"/>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6792" y="381000"/>
              <a:ext cx="3306910" cy="2475348"/>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0193" y="2840501"/>
              <a:ext cx="3297770" cy="2473327"/>
            </a:xfrm>
            <a:prstGeom prst="rect">
              <a:avLst/>
            </a:prstGeom>
          </p:spPr>
        </p:pic>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5935" y="2850830"/>
              <a:ext cx="3297767" cy="2462998"/>
            </a:xfrm>
            <a:prstGeom prst="rect">
              <a:avLst/>
            </a:prstGeom>
          </p:spPr>
        </p:pic>
      </p:gr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79910">
                                            <p:txEl>
                                              <p:pRg st="0" end="0"/>
                                            </p:txEl>
                                          </p:spTgt>
                                        </p:tgtEl>
                                        <p:attrNameLst>
                                          <p:attrName>style.visibility</p:attrName>
                                        </p:attrNameLst>
                                      </p:cBhvr>
                                      <p:to>
                                        <p:strVal val="visible"/>
                                      </p:to>
                                    </p:set>
                                    <p:animEffect transition="in" filter="box(out)">
                                      <p:cBhvr>
                                        <p:cTn id="7" dur="500"/>
                                        <p:tgtEl>
                                          <p:spTgt spid="79910">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79910">
                                            <p:txEl>
                                              <p:pRg st="1" end="1"/>
                                            </p:txEl>
                                          </p:spTgt>
                                        </p:tgtEl>
                                        <p:attrNameLst>
                                          <p:attrName>style.visibility</p:attrName>
                                        </p:attrNameLst>
                                      </p:cBhvr>
                                      <p:to>
                                        <p:strVal val="visible"/>
                                      </p:to>
                                    </p:set>
                                    <p:animEffect transition="in" filter="box(out)">
                                      <p:cBhvr>
                                        <p:cTn id="12" dur="500"/>
                                        <p:tgtEl>
                                          <p:spTgt spid="79910">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910" grpId="0" build="p"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0" y="1480"/>
            <a:ext cx="3081337" cy="685800"/>
          </a:xfrm>
        </p:spPr>
        <p:style>
          <a:lnRef idx="2">
            <a:schemeClr val="dk1">
              <a:shade val="50000"/>
            </a:schemeClr>
          </a:lnRef>
          <a:fillRef idx="1">
            <a:schemeClr val="dk1"/>
          </a:fillRef>
          <a:effectRef idx="0">
            <a:schemeClr val="dk1"/>
          </a:effectRef>
          <a:fontRef idx="minor">
            <a:schemeClr val="lt1"/>
          </a:fontRef>
        </p:style>
        <p:txBody>
          <a:bodyPr/>
          <a:lstStyle/>
          <a:p>
            <a:pPr algn="ctr"/>
            <a:r>
              <a:rPr lang="zh-CN" altLang="en-US" sz="3600" b="1" dirty="0" smtClean="0">
                <a:ea typeface="宋体" panose="02010600030101010101" pitchFamily="2" charset="-122"/>
              </a:rPr>
              <a:t>阿</a:t>
            </a:r>
            <a:r>
              <a:rPr lang="zh-CN" altLang="en-US" sz="3600" b="1" dirty="0">
                <a:ea typeface="宋体" panose="02010600030101010101" pitchFamily="2" charset="-122"/>
              </a:rPr>
              <a:t>贝成像原理</a:t>
            </a:r>
          </a:p>
        </p:txBody>
      </p:sp>
      <p:sp>
        <p:nvSpPr>
          <p:cNvPr id="80962" name="Rectangle 66"/>
          <p:cNvSpPr>
            <a:spLocks noChangeArrowheads="1"/>
          </p:cNvSpPr>
          <p:nvPr/>
        </p:nvSpPr>
        <p:spPr bwMode="auto">
          <a:xfrm>
            <a:off x="-304800" y="25050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80963" name="Rectangle 67"/>
          <p:cNvSpPr>
            <a:spLocks noChangeArrowheads="1"/>
          </p:cNvSpPr>
          <p:nvPr/>
        </p:nvSpPr>
        <p:spPr bwMode="auto">
          <a:xfrm>
            <a:off x="-304800" y="25050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80964" name="Rectangle 68"/>
          <p:cNvSpPr>
            <a:spLocks noChangeArrowheads="1"/>
          </p:cNvSpPr>
          <p:nvPr/>
        </p:nvSpPr>
        <p:spPr bwMode="auto">
          <a:xfrm>
            <a:off x="-304800" y="2452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80965" name="Object 69"/>
          <p:cNvGraphicFramePr>
            <a:graphicFrameLocks noChangeAspect="1"/>
          </p:cNvGraphicFramePr>
          <p:nvPr>
            <p:extLst>
              <p:ext uri="{D42A27DB-BD31-4B8C-83A1-F6EECF244321}">
                <p14:modId xmlns:p14="http://schemas.microsoft.com/office/powerpoint/2010/main" val="3314802307"/>
              </p:ext>
            </p:extLst>
          </p:nvPr>
        </p:nvGraphicFramePr>
        <p:xfrm>
          <a:off x="1219200" y="2362200"/>
          <a:ext cx="6629400" cy="4389438"/>
        </p:xfrm>
        <a:graphic>
          <a:graphicData uri="http://schemas.openxmlformats.org/presentationml/2006/ole">
            <mc:AlternateContent xmlns:mc="http://schemas.openxmlformats.org/markup-compatibility/2006">
              <mc:Choice xmlns:v="urn:schemas-microsoft-com:vml" Requires="v">
                <p:oleObj spid="_x0000_s81034" name="Document" r:id="rId3" imgW="4809130" imgH="3168513" progId="Word.Document.8">
                  <p:embed/>
                </p:oleObj>
              </mc:Choice>
              <mc:Fallback>
                <p:oleObj name="Document" r:id="rId3" imgW="4809130" imgH="3168513" progId="Word.Document.8">
                  <p:embed/>
                  <p:pic>
                    <p:nvPicPr>
                      <p:cNvPr id="0" name="Object 69"/>
                      <p:cNvPicPr>
                        <a:picLocks noChangeAspect="1" noChangeArrowheads="1"/>
                      </p:cNvPicPr>
                      <p:nvPr/>
                    </p:nvPicPr>
                    <p:blipFill>
                      <a:blip r:embed="rId4"/>
                      <a:srcRect/>
                      <a:stretch>
                        <a:fillRect/>
                      </a:stretch>
                    </p:blipFill>
                    <p:spPr bwMode="auto">
                      <a:xfrm>
                        <a:off x="1219200" y="2362200"/>
                        <a:ext cx="6629400" cy="4389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0966" name="Text Box 70"/>
          <p:cNvSpPr txBox="1">
            <a:spLocks noChangeArrowheads="1"/>
          </p:cNvSpPr>
          <p:nvPr/>
        </p:nvSpPr>
        <p:spPr bwMode="auto">
          <a:xfrm>
            <a:off x="457200" y="1905000"/>
            <a:ext cx="83058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a:latin typeface="宋体" panose="02010600030101010101" pitchFamily="2" charset="-122"/>
              </a:rPr>
              <a:t>透镜成像是下图所示的物与像的点点对应关系：</a:t>
            </a:r>
          </a:p>
        </p:txBody>
      </p:sp>
      <p:sp>
        <p:nvSpPr>
          <p:cNvPr id="80967" name="Rectangle 71"/>
          <p:cNvSpPr>
            <a:spLocks noChangeArrowheads="1"/>
          </p:cNvSpPr>
          <p:nvPr/>
        </p:nvSpPr>
        <p:spPr bwMode="auto">
          <a:xfrm>
            <a:off x="4876800" y="1219200"/>
            <a:ext cx="3792538"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dirty="0"/>
              <a:t>---</a:t>
            </a:r>
            <a:r>
              <a:rPr lang="zh-CN" altLang="en-US" b="1" dirty="0"/>
              <a:t>从几何光学的角度</a:t>
            </a:r>
          </a:p>
        </p:txBody>
      </p:sp>
    </p:spTree>
  </p:cSld>
  <p:clrMapOvr>
    <a:masterClrMapping/>
  </p:clrMapOvr>
  <p:transition>
    <p:strips dir="rd"/>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0" y="0"/>
            <a:ext cx="3233737" cy="685800"/>
          </a:xfrm>
        </p:spPr>
        <p:style>
          <a:lnRef idx="2">
            <a:schemeClr val="dk1">
              <a:shade val="50000"/>
            </a:schemeClr>
          </a:lnRef>
          <a:fillRef idx="1">
            <a:schemeClr val="dk1"/>
          </a:fillRef>
          <a:effectRef idx="0">
            <a:schemeClr val="dk1"/>
          </a:effectRef>
          <a:fontRef idx="minor">
            <a:schemeClr val="lt1"/>
          </a:fontRef>
        </p:style>
        <p:txBody>
          <a:bodyPr/>
          <a:lstStyle/>
          <a:p>
            <a:pPr algn="ctr"/>
            <a:r>
              <a:rPr lang="zh-CN" altLang="en-US" sz="3600" b="1" dirty="0">
                <a:ea typeface="宋体" panose="02010600030101010101" pitchFamily="2" charset="-122"/>
              </a:rPr>
              <a:t>阿贝成像原理</a:t>
            </a:r>
          </a:p>
        </p:txBody>
      </p:sp>
      <p:sp>
        <p:nvSpPr>
          <p:cNvPr id="81943" name="Rectangle 23"/>
          <p:cNvSpPr>
            <a:spLocks noGrp="1" noRot="1" noChangeArrowheads="1"/>
          </p:cNvSpPr>
          <p:nvPr>
            <p:ph type="body" idx="1"/>
          </p:nvPr>
        </p:nvSpPr>
        <p:spPr>
          <a:xfrm>
            <a:off x="152400" y="1447800"/>
            <a:ext cx="5562600" cy="4648200"/>
          </a:xfrm>
          <a:noFill/>
          <a:ln/>
        </p:spPr>
        <p:txBody>
          <a:bodyPr/>
          <a:lstStyle/>
          <a:p>
            <a:pPr algn="just">
              <a:lnSpc>
                <a:spcPct val="110000"/>
              </a:lnSpc>
            </a:pPr>
            <a:r>
              <a:rPr lang="en-US" altLang="zh-CN" sz="3000" b="1" dirty="0">
                <a:solidFill>
                  <a:srgbClr val="000066"/>
                </a:solidFill>
                <a:latin typeface="Times New Roman" panose="02020603050405020304" pitchFamily="18" charset="0"/>
                <a:ea typeface="宋体" panose="02010600030101010101" pitchFamily="2" charset="-122"/>
              </a:rPr>
              <a:t>1873</a:t>
            </a:r>
            <a:r>
              <a:rPr lang="zh-CN" altLang="en-US" sz="3000" b="1" dirty="0">
                <a:solidFill>
                  <a:srgbClr val="000066"/>
                </a:solidFill>
                <a:ea typeface="宋体" panose="02010600030101010101" pitchFamily="2" charset="-122"/>
              </a:rPr>
              <a:t>年，德国人阿贝从波动光学的观点提出了一种成像理论。他把物体或图片看成包含一系列空间频率的衍射屏，物体通过透镜成像的过程分为两步： 第一步是信息分解，第二步是信息合成。这种理论称为阿贝成像原理。它是光学信息处理的理论基础。</a:t>
            </a:r>
            <a:endParaRPr lang="zh-CN" altLang="en-US" dirty="0">
              <a:ea typeface="宋体" panose="02010600030101010101" pitchFamily="2" charset="-122"/>
            </a:endParaRPr>
          </a:p>
          <a:p>
            <a:pPr algn="just"/>
            <a:endParaRPr lang="zh-CN" altLang="en-US" sz="2400" dirty="0">
              <a:solidFill>
                <a:schemeClr val="tx2"/>
              </a:solidFill>
              <a:ea typeface="宋体" panose="02010600030101010101" pitchFamily="2" charset="-122"/>
            </a:endParaRPr>
          </a:p>
        </p:txBody>
      </p:sp>
      <p:pic>
        <p:nvPicPr>
          <p:cNvPr id="81944" name="Picture 24" descr="5c4ce1f77deaed6347976a7273a9adb4f79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4625" y="1928813"/>
            <a:ext cx="1944688" cy="2232025"/>
          </a:xfrm>
          <a:prstGeom prst="rect">
            <a:avLst/>
          </a:prstGeom>
          <a:noFill/>
          <a:extLst>
            <a:ext uri="{909E8E84-426E-40DD-AFC4-6F175D3DCCD1}">
              <a14:hiddenFill xmlns:a14="http://schemas.microsoft.com/office/drawing/2010/main">
                <a:solidFill>
                  <a:srgbClr val="FFFFFF"/>
                </a:solidFill>
              </a14:hiddenFill>
            </a:ext>
          </a:extLst>
        </p:spPr>
      </p:pic>
      <p:sp>
        <p:nvSpPr>
          <p:cNvPr id="81945" name="Rectangle 25"/>
          <p:cNvSpPr>
            <a:spLocks noChangeArrowheads="1"/>
          </p:cNvSpPr>
          <p:nvPr/>
        </p:nvSpPr>
        <p:spPr bwMode="auto">
          <a:xfrm>
            <a:off x="5715000" y="4327525"/>
            <a:ext cx="333057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kumimoji="1" lang="zh-CN" altLang="en-US"/>
              <a:t>恩斯特</a:t>
            </a:r>
            <a:r>
              <a:rPr kumimoji="1" lang="en-US" altLang="zh-CN"/>
              <a:t>·</a:t>
            </a:r>
            <a:r>
              <a:rPr kumimoji="1" lang="zh-CN" altLang="en-US"/>
              <a:t>卡尔</a:t>
            </a:r>
            <a:r>
              <a:rPr kumimoji="1" lang="en-US" altLang="zh-CN"/>
              <a:t>·</a:t>
            </a:r>
            <a:r>
              <a:rPr kumimoji="1" lang="zh-CN" altLang="en-US"/>
              <a:t>阿贝 </a:t>
            </a:r>
            <a:r>
              <a:rPr kumimoji="1" lang="zh-CN" altLang="en-US" sz="2000">
                <a:solidFill>
                  <a:schemeClr val="tx1"/>
                </a:solidFill>
                <a:latin typeface="Arial" panose="020B0604020202020204" pitchFamily="34" charset="0"/>
              </a:rPr>
              <a:t> </a:t>
            </a:r>
          </a:p>
        </p:txBody>
      </p:sp>
    </p:spTree>
  </p:cSld>
  <p:clrMapOvr>
    <a:masterClrMapping/>
  </p:clrMapOvr>
  <p:transition>
    <p:strips dir="rd"/>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2219" y="-4762"/>
            <a:ext cx="3462337" cy="685800"/>
          </a:xfrm>
        </p:spPr>
        <p:style>
          <a:lnRef idx="2">
            <a:schemeClr val="dk1">
              <a:shade val="50000"/>
            </a:schemeClr>
          </a:lnRef>
          <a:fillRef idx="1">
            <a:schemeClr val="dk1"/>
          </a:fillRef>
          <a:effectRef idx="0">
            <a:schemeClr val="dk1"/>
          </a:effectRef>
          <a:fontRef idx="minor">
            <a:schemeClr val="lt1"/>
          </a:fontRef>
        </p:style>
        <p:txBody>
          <a:bodyPr/>
          <a:lstStyle/>
          <a:p>
            <a:pPr algn="ctr"/>
            <a:r>
              <a:rPr lang="zh-CN" altLang="en-US" sz="3600" b="1" dirty="0" smtClean="0">
                <a:ea typeface="宋体" panose="02010600030101010101" pitchFamily="2" charset="-122"/>
              </a:rPr>
              <a:t>阿</a:t>
            </a:r>
            <a:r>
              <a:rPr lang="zh-CN" altLang="en-US" sz="3600" b="1" dirty="0">
                <a:ea typeface="宋体" panose="02010600030101010101" pitchFamily="2" charset="-122"/>
              </a:rPr>
              <a:t>贝成像原理</a:t>
            </a:r>
          </a:p>
        </p:txBody>
      </p:sp>
      <p:sp>
        <p:nvSpPr>
          <p:cNvPr id="118787" name="Rectangle 3"/>
          <p:cNvSpPr>
            <a:spLocks noChangeArrowheads="1"/>
          </p:cNvSpPr>
          <p:nvPr/>
        </p:nvSpPr>
        <p:spPr bwMode="auto">
          <a:xfrm>
            <a:off x="-304800" y="25050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18788" name="Rectangle 4"/>
          <p:cNvSpPr>
            <a:spLocks noChangeArrowheads="1"/>
          </p:cNvSpPr>
          <p:nvPr/>
        </p:nvSpPr>
        <p:spPr bwMode="auto">
          <a:xfrm>
            <a:off x="-304800" y="25050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18789" name="Rectangle 5"/>
          <p:cNvSpPr>
            <a:spLocks noChangeArrowheads="1"/>
          </p:cNvSpPr>
          <p:nvPr/>
        </p:nvSpPr>
        <p:spPr bwMode="auto">
          <a:xfrm>
            <a:off x="-304800" y="2452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18792" name="Rectangle 8"/>
          <p:cNvSpPr>
            <a:spLocks noChangeArrowheads="1"/>
          </p:cNvSpPr>
          <p:nvPr/>
        </p:nvSpPr>
        <p:spPr bwMode="auto">
          <a:xfrm>
            <a:off x="3657600" y="1219200"/>
            <a:ext cx="52006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a:t>---</a:t>
            </a:r>
            <a:r>
              <a:rPr lang="zh-CN" altLang="en-US" b="1"/>
              <a:t>从</a:t>
            </a:r>
            <a:r>
              <a:rPr lang="en-US" altLang="zh-CN" b="1">
                <a:latin typeface="Times New Roman" panose="02020603050405020304" pitchFamily="18" charset="0"/>
              </a:rPr>
              <a:t>Fraunhofer</a:t>
            </a:r>
            <a:r>
              <a:rPr lang="zh-CN" altLang="en-US" b="1"/>
              <a:t>衍射的角度</a:t>
            </a:r>
          </a:p>
        </p:txBody>
      </p:sp>
      <p:sp>
        <p:nvSpPr>
          <p:cNvPr id="118793" name="Rectangle 9"/>
          <p:cNvSpPr>
            <a:spLocks noRot="1" noChangeArrowheads="1"/>
          </p:cNvSpPr>
          <p:nvPr/>
        </p:nvSpPr>
        <p:spPr bwMode="auto">
          <a:xfrm>
            <a:off x="304800" y="1981200"/>
            <a:ext cx="8540750" cy="449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Font typeface="Wingdings" panose="05000000000000000000" pitchFamily="2" charset="2"/>
              <a:buChar char="v"/>
              <a:defRPr sz="2800">
                <a:solidFill>
                  <a:schemeClr val="accent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r>
              <a:rPr lang="zh-CN" altLang="en-US" sz="3000" b="1">
                <a:solidFill>
                  <a:srgbClr val="000066"/>
                </a:solidFill>
              </a:rPr>
              <a:t>对波前的变换来说明成像的过程</a:t>
            </a:r>
          </a:p>
          <a:p>
            <a:r>
              <a:rPr lang="zh-CN" altLang="en-US" sz="3000" b="1">
                <a:solidFill>
                  <a:srgbClr val="000066"/>
                </a:solidFill>
              </a:rPr>
              <a:t>以正弦光栅的成像说明阿贝成像原理</a:t>
            </a:r>
          </a:p>
        </p:txBody>
      </p:sp>
      <p:graphicFrame>
        <p:nvGraphicFramePr>
          <p:cNvPr id="118794" name="Object 10"/>
          <p:cNvGraphicFramePr>
            <a:graphicFrameLocks noChangeAspect="1"/>
          </p:cNvGraphicFramePr>
          <p:nvPr/>
        </p:nvGraphicFramePr>
        <p:xfrm>
          <a:off x="1295400" y="4419600"/>
          <a:ext cx="7173913" cy="1162050"/>
        </p:xfrm>
        <a:graphic>
          <a:graphicData uri="http://schemas.openxmlformats.org/presentationml/2006/ole">
            <mc:AlternateContent xmlns:mc="http://schemas.openxmlformats.org/markup-compatibility/2006">
              <mc:Choice xmlns:v="urn:schemas-microsoft-com:vml" Requires="v">
                <p:oleObj spid="_x0000_s118928" name="Equation" r:id="rId3" imgW="2412720" imgH="393480" progId="Equation.DSMT4">
                  <p:embed/>
                </p:oleObj>
              </mc:Choice>
              <mc:Fallback>
                <p:oleObj name="Equation" r:id="rId3" imgW="2412720" imgH="393480" progId="Equation.DSMT4">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4419600"/>
                        <a:ext cx="7173913" cy="1162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8795" name="Object 11"/>
          <p:cNvGraphicFramePr>
            <a:graphicFrameLocks noChangeAspect="1"/>
          </p:cNvGraphicFramePr>
          <p:nvPr/>
        </p:nvGraphicFramePr>
        <p:xfrm>
          <a:off x="1687513" y="3690938"/>
          <a:ext cx="5746750" cy="760412"/>
        </p:xfrm>
        <a:graphic>
          <a:graphicData uri="http://schemas.openxmlformats.org/presentationml/2006/ole">
            <mc:AlternateContent xmlns:mc="http://schemas.openxmlformats.org/markup-compatibility/2006">
              <mc:Choice xmlns:v="urn:schemas-microsoft-com:vml" Requires="v">
                <p:oleObj spid="_x0000_s118929" name="Equation" r:id="rId5" imgW="1841400" imgH="241200" progId="Equation.DSMT4">
                  <p:embed/>
                </p:oleObj>
              </mc:Choice>
              <mc:Fallback>
                <p:oleObj name="Equation" r:id="rId5" imgW="1841400" imgH="241200" progId="Equation.DSMT4">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87513" y="3690938"/>
                        <a:ext cx="5746750" cy="760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879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87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3024" name="Text Box 80"/>
          <p:cNvSpPr txBox="1">
            <a:spLocks noChangeArrowheads="1"/>
          </p:cNvSpPr>
          <p:nvPr/>
        </p:nvSpPr>
        <p:spPr bwMode="auto">
          <a:xfrm>
            <a:off x="228600" y="4495800"/>
            <a:ext cx="8610600" cy="86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pPr>
            <a:r>
              <a:rPr lang="zh-CN" altLang="en-US" sz="2800" b="1">
                <a:latin typeface="Arial" panose="020B0604020202020204" pitchFamily="34" charset="0"/>
              </a:rPr>
              <a:t>第一步，物光波（屏函数的平面波）经过透镜在其焦平面上汇聚成衍射斑，即点光源</a:t>
            </a:r>
            <a:r>
              <a:rPr lang="zh-CN" altLang="en-US" sz="2800" b="1"/>
              <a:t>；</a:t>
            </a:r>
          </a:p>
        </p:txBody>
      </p:sp>
      <p:sp>
        <p:nvSpPr>
          <p:cNvPr id="83025" name="Text Box 81"/>
          <p:cNvSpPr txBox="1">
            <a:spLocks noChangeArrowheads="1"/>
          </p:cNvSpPr>
          <p:nvPr/>
        </p:nvSpPr>
        <p:spPr bwMode="auto">
          <a:xfrm>
            <a:off x="228600" y="5334000"/>
            <a:ext cx="8686800" cy="86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pPr>
            <a:r>
              <a:rPr lang="zh-CN" altLang="en-US" sz="2800" b="1">
                <a:latin typeface="Arial" panose="020B0604020202020204" pitchFamily="34" charset="0"/>
              </a:rPr>
              <a:t>第二步，焦平面上的衍射斑作为相干的点光源，发出的次波在像平面上相干叠加</a:t>
            </a:r>
            <a:r>
              <a:rPr lang="zh-CN" altLang="en-US" sz="2800" b="1"/>
              <a:t>。</a:t>
            </a:r>
          </a:p>
        </p:txBody>
      </p:sp>
      <p:grpSp>
        <p:nvGrpSpPr>
          <p:cNvPr id="83038" name="Group 94"/>
          <p:cNvGrpSpPr>
            <a:grpSpLocks/>
          </p:cNvGrpSpPr>
          <p:nvPr/>
        </p:nvGrpSpPr>
        <p:grpSpPr bwMode="auto">
          <a:xfrm>
            <a:off x="304800" y="685800"/>
            <a:ext cx="8610600" cy="3124200"/>
            <a:chOff x="589" y="119"/>
            <a:chExt cx="4831" cy="2857"/>
          </a:xfrm>
        </p:grpSpPr>
        <p:graphicFrame>
          <p:nvGraphicFramePr>
            <p:cNvPr id="83028" name="Object 84"/>
            <p:cNvGraphicFramePr>
              <a:graphicFrameLocks noChangeAspect="1"/>
            </p:cNvGraphicFramePr>
            <p:nvPr/>
          </p:nvGraphicFramePr>
          <p:xfrm>
            <a:off x="5215" y="1570"/>
            <a:ext cx="205" cy="204"/>
          </p:xfrm>
          <a:graphic>
            <a:graphicData uri="http://schemas.openxmlformats.org/presentationml/2006/ole">
              <mc:AlternateContent xmlns:mc="http://schemas.openxmlformats.org/markup-compatibility/2006">
                <mc:Choice xmlns:v="urn:schemas-microsoft-com:vml" Requires="v">
                  <p:oleObj spid="_x0000_s123272" name="Equation" r:id="rId3" imgW="126720" imgH="126720" progId="Equation.DSMT4">
                    <p:embed/>
                  </p:oleObj>
                </mc:Choice>
                <mc:Fallback>
                  <p:oleObj name="Equation" r:id="rId3" imgW="126720" imgH="126720" progId="Equation.DSMT4">
                    <p:embed/>
                    <p:pic>
                      <p:nvPicPr>
                        <p:cNvPr id="0" name="Object 8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5" y="1570"/>
                          <a:ext cx="205" cy="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3037" name="Group 93"/>
            <p:cNvGrpSpPr>
              <a:grpSpLocks/>
            </p:cNvGrpSpPr>
            <p:nvPr/>
          </p:nvGrpSpPr>
          <p:grpSpPr bwMode="auto">
            <a:xfrm>
              <a:off x="589" y="119"/>
              <a:ext cx="4352" cy="2857"/>
              <a:chOff x="589" y="119"/>
              <a:chExt cx="4352" cy="2857"/>
            </a:xfrm>
          </p:grpSpPr>
          <p:sp>
            <p:nvSpPr>
              <p:cNvPr id="82975" name="Line 31"/>
              <p:cNvSpPr>
                <a:spLocks noChangeShapeType="1"/>
              </p:cNvSpPr>
              <p:nvPr/>
            </p:nvSpPr>
            <p:spPr bwMode="auto">
              <a:xfrm>
                <a:off x="816" y="1570"/>
                <a:ext cx="3855"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76" name="Line 32"/>
              <p:cNvSpPr>
                <a:spLocks noChangeShapeType="1"/>
              </p:cNvSpPr>
              <p:nvPr/>
            </p:nvSpPr>
            <p:spPr bwMode="auto">
              <a:xfrm flipV="1">
                <a:off x="816" y="1389"/>
                <a:ext cx="0" cy="362"/>
              </a:xfrm>
              <a:prstGeom prst="line">
                <a:avLst/>
              </a:prstGeom>
              <a:noFill/>
              <a:ln w="571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77" name="Line 33"/>
              <p:cNvSpPr>
                <a:spLocks noChangeShapeType="1"/>
              </p:cNvSpPr>
              <p:nvPr/>
            </p:nvSpPr>
            <p:spPr bwMode="auto">
              <a:xfrm>
                <a:off x="4672" y="526"/>
                <a:ext cx="0" cy="2088"/>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78" name="Oval 34"/>
              <p:cNvSpPr>
                <a:spLocks noChangeArrowheads="1"/>
              </p:cNvSpPr>
              <p:nvPr/>
            </p:nvSpPr>
            <p:spPr bwMode="auto">
              <a:xfrm>
                <a:off x="1769" y="164"/>
                <a:ext cx="136" cy="2812"/>
              </a:xfrm>
              <a:prstGeom prst="ellipse">
                <a:avLst/>
              </a:prstGeom>
              <a:solidFill>
                <a:srgbClr val="C0C0C0"/>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79" name="Line 35"/>
              <p:cNvSpPr>
                <a:spLocks noChangeShapeType="1"/>
              </p:cNvSpPr>
              <p:nvPr/>
            </p:nvSpPr>
            <p:spPr bwMode="auto">
              <a:xfrm>
                <a:off x="2585" y="164"/>
                <a:ext cx="0" cy="2812"/>
              </a:xfrm>
              <a:prstGeom prst="line">
                <a:avLst/>
              </a:prstGeom>
              <a:noFill/>
              <a:ln w="28575">
                <a:solidFill>
                  <a:schemeClr val="tx1"/>
                </a:solidFill>
                <a:prstDash val="dash"/>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80" name="Line 36"/>
              <p:cNvSpPr>
                <a:spLocks noChangeShapeType="1"/>
              </p:cNvSpPr>
              <p:nvPr/>
            </p:nvSpPr>
            <p:spPr bwMode="auto">
              <a:xfrm>
                <a:off x="816" y="1570"/>
                <a:ext cx="99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81" name="Line 37"/>
              <p:cNvSpPr>
                <a:spLocks noChangeShapeType="1"/>
              </p:cNvSpPr>
              <p:nvPr/>
            </p:nvSpPr>
            <p:spPr bwMode="auto">
              <a:xfrm>
                <a:off x="1814" y="1570"/>
                <a:ext cx="771"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82" name="Line 38"/>
              <p:cNvSpPr>
                <a:spLocks noChangeShapeType="1"/>
              </p:cNvSpPr>
              <p:nvPr/>
            </p:nvSpPr>
            <p:spPr bwMode="auto">
              <a:xfrm>
                <a:off x="816" y="1389"/>
                <a:ext cx="99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83" name="Line 39"/>
              <p:cNvSpPr>
                <a:spLocks noChangeShapeType="1"/>
              </p:cNvSpPr>
              <p:nvPr/>
            </p:nvSpPr>
            <p:spPr bwMode="auto">
              <a:xfrm>
                <a:off x="2585" y="1570"/>
                <a:ext cx="2087" cy="45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84" name="Line 40"/>
              <p:cNvSpPr>
                <a:spLocks noChangeShapeType="1"/>
              </p:cNvSpPr>
              <p:nvPr/>
            </p:nvSpPr>
            <p:spPr bwMode="auto">
              <a:xfrm>
                <a:off x="1814" y="1389"/>
                <a:ext cx="771" cy="181"/>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85" name="Line 41"/>
              <p:cNvSpPr>
                <a:spLocks noChangeShapeType="1"/>
              </p:cNvSpPr>
              <p:nvPr/>
            </p:nvSpPr>
            <p:spPr bwMode="auto">
              <a:xfrm>
                <a:off x="816" y="1752"/>
                <a:ext cx="99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86" name="Line 42"/>
              <p:cNvSpPr>
                <a:spLocks noChangeShapeType="1"/>
              </p:cNvSpPr>
              <p:nvPr/>
            </p:nvSpPr>
            <p:spPr bwMode="auto">
              <a:xfrm flipV="1">
                <a:off x="1814" y="1570"/>
                <a:ext cx="771" cy="18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87" name="Line 43"/>
              <p:cNvSpPr>
                <a:spLocks noChangeShapeType="1"/>
              </p:cNvSpPr>
              <p:nvPr/>
            </p:nvSpPr>
            <p:spPr bwMode="auto">
              <a:xfrm flipV="1">
                <a:off x="2585" y="1071"/>
                <a:ext cx="2087" cy="499"/>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88" name="Line 44"/>
              <p:cNvSpPr>
                <a:spLocks noChangeShapeType="1"/>
              </p:cNvSpPr>
              <p:nvPr/>
            </p:nvSpPr>
            <p:spPr bwMode="auto">
              <a:xfrm>
                <a:off x="2585" y="935"/>
                <a:ext cx="2087" cy="635"/>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89" name="Line 45"/>
              <p:cNvSpPr>
                <a:spLocks noChangeShapeType="1"/>
              </p:cNvSpPr>
              <p:nvPr/>
            </p:nvSpPr>
            <p:spPr bwMode="auto">
              <a:xfrm flipV="1">
                <a:off x="816" y="935"/>
                <a:ext cx="998" cy="817"/>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90" name="Line 46"/>
              <p:cNvSpPr>
                <a:spLocks noChangeShapeType="1"/>
              </p:cNvSpPr>
              <p:nvPr/>
            </p:nvSpPr>
            <p:spPr bwMode="auto">
              <a:xfrm flipV="1">
                <a:off x="816" y="754"/>
                <a:ext cx="998" cy="817"/>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91" name="Line 47"/>
              <p:cNvSpPr>
                <a:spLocks noChangeShapeType="1"/>
              </p:cNvSpPr>
              <p:nvPr/>
            </p:nvSpPr>
            <p:spPr bwMode="auto">
              <a:xfrm flipV="1">
                <a:off x="816" y="572"/>
                <a:ext cx="998" cy="817"/>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92" name="Line 48"/>
              <p:cNvSpPr>
                <a:spLocks noChangeShapeType="1"/>
              </p:cNvSpPr>
              <p:nvPr/>
            </p:nvSpPr>
            <p:spPr bwMode="auto">
              <a:xfrm>
                <a:off x="816" y="1752"/>
                <a:ext cx="998" cy="816"/>
              </a:xfrm>
              <a:prstGeom prst="line">
                <a:avLst/>
              </a:prstGeom>
              <a:noFill/>
              <a:ln w="28575">
                <a:solidFill>
                  <a:srgbClr val="00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93" name="Line 49"/>
              <p:cNvSpPr>
                <a:spLocks noChangeShapeType="1"/>
              </p:cNvSpPr>
              <p:nvPr/>
            </p:nvSpPr>
            <p:spPr bwMode="auto">
              <a:xfrm>
                <a:off x="816" y="1389"/>
                <a:ext cx="998" cy="816"/>
              </a:xfrm>
              <a:prstGeom prst="line">
                <a:avLst/>
              </a:prstGeom>
              <a:noFill/>
              <a:ln w="28575">
                <a:solidFill>
                  <a:srgbClr val="00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94" name="Line 50"/>
              <p:cNvSpPr>
                <a:spLocks noChangeShapeType="1"/>
              </p:cNvSpPr>
              <p:nvPr/>
            </p:nvSpPr>
            <p:spPr bwMode="auto">
              <a:xfrm>
                <a:off x="816" y="1571"/>
                <a:ext cx="998" cy="816"/>
              </a:xfrm>
              <a:prstGeom prst="line">
                <a:avLst/>
              </a:prstGeom>
              <a:noFill/>
              <a:ln w="28575">
                <a:solidFill>
                  <a:srgbClr val="00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95" name="Line 51"/>
              <p:cNvSpPr>
                <a:spLocks noChangeShapeType="1"/>
              </p:cNvSpPr>
              <p:nvPr/>
            </p:nvSpPr>
            <p:spPr bwMode="auto">
              <a:xfrm flipV="1">
                <a:off x="2585" y="1570"/>
                <a:ext cx="2087" cy="681"/>
              </a:xfrm>
              <a:prstGeom prst="line">
                <a:avLst/>
              </a:prstGeom>
              <a:noFill/>
              <a:ln w="28575">
                <a:solidFill>
                  <a:srgbClr val="00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96" name="Line 52"/>
              <p:cNvSpPr>
                <a:spLocks noChangeShapeType="1"/>
              </p:cNvSpPr>
              <p:nvPr/>
            </p:nvSpPr>
            <p:spPr bwMode="auto">
              <a:xfrm>
                <a:off x="1814" y="754"/>
                <a:ext cx="771" cy="181"/>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97" name="Line 53"/>
              <p:cNvSpPr>
                <a:spLocks noChangeShapeType="1"/>
              </p:cNvSpPr>
              <p:nvPr/>
            </p:nvSpPr>
            <p:spPr bwMode="auto">
              <a:xfrm>
                <a:off x="1814" y="572"/>
                <a:ext cx="771" cy="363"/>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98" name="Line 54"/>
              <p:cNvSpPr>
                <a:spLocks noChangeShapeType="1"/>
              </p:cNvSpPr>
              <p:nvPr/>
            </p:nvSpPr>
            <p:spPr bwMode="auto">
              <a:xfrm>
                <a:off x="2585" y="935"/>
                <a:ext cx="2087" cy="1089"/>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99" name="Line 55"/>
              <p:cNvSpPr>
                <a:spLocks noChangeShapeType="1"/>
              </p:cNvSpPr>
              <p:nvPr/>
            </p:nvSpPr>
            <p:spPr bwMode="auto">
              <a:xfrm>
                <a:off x="1814" y="935"/>
                <a:ext cx="771"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00" name="Line 56"/>
              <p:cNvSpPr>
                <a:spLocks noChangeShapeType="1"/>
              </p:cNvSpPr>
              <p:nvPr/>
            </p:nvSpPr>
            <p:spPr bwMode="auto">
              <a:xfrm>
                <a:off x="2585" y="935"/>
                <a:ext cx="2087" cy="136"/>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01" name="Line 57"/>
              <p:cNvSpPr>
                <a:spLocks noChangeShapeType="1"/>
              </p:cNvSpPr>
              <p:nvPr/>
            </p:nvSpPr>
            <p:spPr bwMode="auto">
              <a:xfrm>
                <a:off x="1814" y="2205"/>
                <a:ext cx="771" cy="46"/>
              </a:xfrm>
              <a:prstGeom prst="line">
                <a:avLst/>
              </a:prstGeom>
              <a:noFill/>
              <a:ln w="28575">
                <a:solidFill>
                  <a:srgbClr val="00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02" name="Line 58"/>
              <p:cNvSpPr>
                <a:spLocks noChangeShapeType="1"/>
              </p:cNvSpPr>
              <p:nvPr/>
            </p:nvSpPr>
            <p:spPr bwMode="auto">
              <a:xfrm flipV="1">
                <a:off x="1814" y="2251"/>
                <a:ext cx="771" cy="136"/>
              </a:xfrm>
              <a:prstGeom prst="line">
                <a:avLst/>
              </a:prstGeom>
              <a:noFill/>
              <a:ln w="28575">
                <a:solidFill>
                  <a:srgbClr val="00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03" name="Line 59"/>
              <p:cNvSpPr>
                <a:spLocks noChangeShapeType="1"/>
              </p:cNvSpPr>
              <p:nvPr/>
            </p:nvSpPr>
            <p:spPr bwMode="auto">
              <a:xfrm flipV="1">
                <a:off x="1814" y="2251"/>
                <a:ext cx="771" cy="317"/>
              </a:xfrm>
              <a:prstGeom prst="line">
                <a:avLst/>
              </a:prstGeom>
              <a:noFill/>
              <a:ln w="28575">
                <a:solidFill>
                  <a:srgbClr val="00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04" name="Line 60"/>
              <p:cNvSpPr>
                <a:spLocks noChangeShapeType="1"/>
              </p:cNvSpPr>
              <p:nvPr/>
            </p:nvSpPr>
            <p:spPr bwMode="auto">
              <a:xfrm flipV="1">
                <a:off x="2585" y="2024"/>
                <a:ext cx="2087" cy="227"/>
              </a:xfrm>
              <a:prstGeom prst="line">
                <a:avLst/>
              </a:prstGeom>
              <a:noFill/>
              <a:ln w="28575">
                <a:solidFill>
                  <a:srgbClr val="00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05" name="Line 61"/>
              <p:cNvSpPr>
                <a:spLocks noChangeShapeType="1"/>
              </p:cNvSpPr>
              <p:nvPr/>
            </p:nvSpPr>
            <p:spPr bwMode="auto">
              <a:xfrm flipV="1">
                <a:off x="2585" y="1071"/>
                <a:ext cx="2087" cy="1180"/>
              </a:xfrm>
              <a:prstGeom prst="line">
                <a:avLst/>
              </a:prstGeom>
              <a:noFill/>
              <a:ln w="28575">
                <a:solidFill>
                  <a:srgbClr val="00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06" name="Line 62"/>
              <p:cNvSpPr>
                <a:spLocks noChangeShapeType="1"/>
              </p:cNvSpPr>
              <p:nvPr/>
            </p:nvSpPr>
            <p:spPr bwMode="auto">
              <a:xfrm>
                <a:off x="4672" y="1071"/>
                <a:ext cx="0" cy="953"/>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83007" name="Object 63"/>
              <p:cNvGraphicFramePr>
                <a:graphicFrameLocks noChangeAspect="1"/>
              </p:cNvGraphicFramePr>
              <p:nvPr/>
            </p:nvGraphicFramePr>
            <p:xfrm>
              <a:off x="1065" y="1343"/>
              <a:ext cx="243" cy="273"/>
            </p:xfrm>
            <a:graphic>
              <a:graphicData uri="http://schemas.openxmlformats.org/presentationml/2006/ole">
                <mc:AlternateContent xmlns:mc="http://schemas.openxmlformats.org/markup-compatibility/2006">
                  <mc:Choice xmlns:v="urn:schemas-microsoft-com:vml" Requires="v">
                    <p:oleObj spid="_x0000_s123273" name="Equation" r:id="rId5" imgW="203040" imgH="228600" progId="Equation.DSMT4">
                      <p:embed/>
                    </p:oleObj>
                  </mc:Choice>
                  <mc:Fallback>
                    <p:oleObj name="Equation" r:id="rId5" imgW="203040" imgH="228600" progId="Equation.DSMT4">
                      <p:embed/>
                      <p:pic>
                        <p:nvPicPr>
                          <p:cNvPr id="0" name="Object 6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5" y="1343"/>
                            <a:ext cx="243" cy="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3008" name="Object 64"/>
              <p:cNvGraphicFramePr>
                <a:graphicFrameLocks noChangeAspect="1"/>
              </p:cNvGraphicFramePr>
              <p:nvPr/>
            </p:nvGraphicFramePr>
            <p:xfrm>
              <a:off x="1065" y="1525"/>
              <a:ext cx="242" cy="272"/>
            </p:xfrm>
            <a:graphic>
              <a:graphicData uri="http://schemas.openxmlformats.org/presentationml/2006/ole">
                <mc:AlternateContent xmlns:mc="http://schemas.openxmlformats.org/markup-compatibility/2006">
                  <mc:Choice xmlns:v="urn:schemas-microsoft-com:vml" Requires="v">
                    <p:oleObj spid="_x0000_s123274" name="Equation" r:id="rId7" imgW="203040" imgH="228600" progId="Equation.DSMT4">
                      <p:embed/>
                    </p:oleObj>
                  </mc:Choice>
                  <mc:Fallback>
                    <p:oleObj name="Equation" r:id="rId7" imgW="203040" imgH="228600" progId="Equation.DSMT4">
                      <p:embed/>
                      <p:pic>
                        <p:nvPicPr>
                          <p:cNvPr id="0" name="Object 6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5" y="1525"/>
                            <a:ext cx="242"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3009" name="Object 65"/>
              <p:cNvGraphicFramePr>
                <a:graphicFrameLocks noChangeAspect="1"/>
              </p:cNvGraphicFramePr>
              <p:nvPr/>
            </p:nvGraphicFramePr>
            <p:xfrm>
              <a:off x="3679" y="1298"/>
              <a:ext cx="241" cy="271"/>
            </p:xfrm>
            <a:graphic>
              <a:graphicData uri="http://schemas.openxmlformats.org/presentationml/2006/ole">
                <mc:AlternateContent xmlns:mc="http://schemas.openxmlformats.org/markup-compatibility/2006">
                  <mc:Choice xmlns:v="urn:schemas-microsoft-com:vml" Requires="v">
                    <p:oleObj spid="_x0000_s123275" name="Equation" r:id="rId9" imgW="203040" imgH="228600" progId="Equation.DSMT4">
                      <p:embed/>
                    </p:oleObj>
                  </mc:Choice>
                  <mc:Fallback>
                    <p:oleObj name="Equation" r:id="rId9" imgW="203040" imgH="228600" progId="Equation.DSMT4">
                      <p:embed/>
                      <p:pic>
                        <p:nvPicPr>
                          <p:cNvPr id="0" name="Object 6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79" y="1298"/>
                            <a:ext cx="241"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3010" name="Object 66"/>
              <p:cNvGraphicFramePr>
                <a:graphicFrameLocks noChangeAspect="1"/>
              </p:cNvGraphicFramePr>
              <p:nvPr/>
            </p:nvGraphicFramePr>
            <p:xfrm>
              <a:off x="3703" y="1570"/>
              <a:ext cx="242" cy="272"/>
            </p:xfrm>
            <a:graphic>
              <a:graphicData uri="http://schemas.openxmlformats.org/presentationml/2006/ole">
                <mc:AlternateContent xmlns:mc="http://schemas.openxmlformats.org/markup-compatibility/2006">
                  <mc:Choice xmlns:v="urn:schemas-microsoft-com:vml" Requires="v">
                    <p:oleObj spid="_x0000_s123276" name="Equation" r:id="rId11" imgW="203040" imgH="228600" progId="Equation.DSMT4">
                      <p:embed/>
                    </p:oleObj>
                  </mc:Choice>
                  <mc:Fallback>
                    <p:oleObj name="Equation" r:id="rId11" imgW="203040" imgH="228600" progId="Equation.DSMT4">
                      <p:embed/>
                      <p:pic>
                        <p:nvPicPr>
                          <p:cNvPr id="0" name="Object 6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03" y="1570"/>
                            <a:ext cx="242"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3011" name="Arc 67"/>
              <p:cNvSpPr>
                <a:spLocks/>
              </p:cNvSpPr>
              <p:nvPr/>
            </p:nvSpPr>
            <p:spPr bwMode="auto">
              <a:xfrm>
                <a:off x="793" y="1384"/>
                <a:ext cx="272" cy="182"/>
              </a:xfrm>
              <a:custGeom>
                <a:avLst/>
                <a:gdLst>
                  <a:gd name="G0" fmla="+- 0 0 0"/>
                  <a:gd name="G1" fmla="+- 13118 0 0"/>
                  <a:gd name="G2" fmla="+- 21600 0 0"/>
                  <a:gd name="T0" fmla="*/ 17161 w 21600"/>
                  <a:gd name="T1" fmla="*/ 0 h 14546"/>
                  <a:gd name="T2" fmla="*/ 21553 w 21600"/>
                  <a:gd name="T3" fmla="*/ 14546 h 14546"/>
                  <a:gd name="T4" fmla="*/ 0 w 21600"/>
                  <a:gd name="T5" fmla="*/ 13118 h 14546"/>
                </a:gdLst>
                <a:ahLst/>
                <a:cxnLst>
                  <a:cxn ang="0">
                    <a:pos x="T0" y="T1"/>
                  </a:cxn>
                  <a:cxn ang="0">
                    <a:pos x="T2" y="T3"/>
                  </a:cxn>
                  <a:cxn ang="0">
                    <a:pos x="T4" y="T5"/>
                  </a:cxn>
                </a:cxnLst>
                <a:rect l="0" t="0" r="r" b="b"/>
                <a:pathLst>
                  <a:path w="21600" h="14546" fill="none" extrusionOk="0">
                    <a:moveTo>
                      <a:pt x="17160" y="0"/>
                    </a:moveTo>
                    <a:cubicBezTo>
                      <a:pt x="20039" y="3767"/>
                      <a:pt x="21600" y="8376"/>
                      <a:pt x="21600" y="13118"/>
                    </a:cubicBezTo>
                    <a:cubicBezTo>
                      <a:pt x="21600" y="13594"/>
                      <a:pt x="21584" y="14070"/>
                      <a:pt x="21552" y="14545"/>
                    </a:cubicBezTo>
                  </a:path>
                  <a:path w="21600" h="14546" stroke="0" extrusionOk="0">
                    <a:moveTo>
                      <a:pt x="17160" y="0"/>
                    </a:moveTo>
                    <a:cubicBezTo>
                      <a:pt x="20039" y="3767"/>
                      <a:pt x="21600" y="8376"/>
                      <a:pt x="21600" y="13118"/>
                    </a:cubicBezTo>
                    <a:cubicBezTo>
                      <a:pt x="21600" y="13594"/>
                      <a:pt x="21584" y="14070"/>
                      <a:pt x="21552" y="14545"/>
                    </a:cubicBezTo>
                    <a:lnTo>
                      <a:pt x="0" y="13118"/>
                    </a:lnTo>
                    <a:close/>
                  </a:path>
                </a:pathLst>
              </a:custGeom>
              <a:noFill/>
              <a:ln w="28575">
                <a:solidFill>
                  <a:srgbClr val="FF0000"/>
                </a:solidFill>
                <a:round/>
                <a:headEnd type="stealth" w="lg"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012" name="Arc 68"/>
              <p:cNvSpPr>
                <a:spLocks/>
              </p:cNvSpPr>
              <p:nvPr/>
            </p:nvSpPr>
            <p:spPr bwMode="auto">
              <a:xfrm flipV="1">
                <a:off x="793" y="1573"/>
                <a:ext cx="272" cy="167"/>
              </a:xfrm>
              <a:custGeom>
                <a:avLst/>
                <a:gdLst>
                  <a:gd name="G0" fmla="+- 0 0 0"/>
                  <a:gd name="G1" fmla="+- 11884 0 0"/>
                  <a:gd name="G2" fmla="+- 21600 0 0"/>
                  <a:gd name="T0" fmla="*/ 18037 w 21600"/>
                  <a:gd name="T1" fmla="*/ 0 h 13312"/>
                  <a:gd name="T2" fmla="*/ 21553 w 21600"/>
                  <a:gd name="T3" fmla="*/ 13312 h 13312"/>
                  <a:gd name="T4" fmla="*/ 0 w 21600"/>
                  <a:gd name="T5" fmla="*/ 11884 h 13312"/>
                </a:gdLst>
                <a:ahLst/>
                <a:cxnLst>
                  <a:cxn ang="0">
                    <a:pos x="T0" y="T1"/>
                  </a:cxn>
                  <a:cxn ang="0">
                    <a:pos x="T2" y="T3"/>
                  </a:cxn>
                  <a:cxn ang="0">
                    <a:pos x="T4" y="T5"/>
                  </a:cxn>
                </a:cxnLst>
                <a:rect l="0" t="0" r="r" b="b"/>
                <a:pathLst>
                  <a:path w="21600" h="13312" fill="none" extrusionOk="0">
                    <a:moveTo>
                      <a:pt x="18036" y="0"/>
                    </a:moveTo>
                    <a:cubicBezTo>
                      <a:pt x="20361" y="3527"/>
                      <a:pt x="21600" y="7659"/>
                      <a:pt x="21600" y="11884"/>
                    </a:cubicBezTo>
                    <a:cubicBezTo>
                      <a:pt x="21600" y="12360"/>
                      <a:pt x="21584" y="12836"/>
                      <a:pt x="21552" y="13311"/>
                    </a:cubicBezTo>
                  </a:path>
                  <a:path w="21600" h="13312" stroke="0" extrusionOk="0">
                    <a:moveTo>
                      <a:pt x="18036" y="0"/>
                    </a:moveTo>
                    <a:cubicBezTo>
                      <a:pt x="20361" y="3527"/>
                      <a:pt x="21600" y="7659"/>
                      <a:pt x="21600" y="11884"/>
                    </a:cubicBezTo>
                    <a:cubicBezTo>
                      <a:pt x="21600" y="12360"/>
                      <a:pt x="21584" y="12836"/>
                      <a:pt x="21552" y="13311"/>
                    </a:cubicBezTo>
                    <a:lnTo>
                      <a:pt x="0" y="11884"/>
                    </a:lnTo>
                    <a:close/>
                  </a:path>
                </a:pathLst>
              </a:custGeom>
              <a:noFill/>
              <a:ln w="28575">
                <a:solidFill>
                  <a:srgbClr val="003300"/>
                </a:solidFill>
                <a:round/>
                <a:headEnd type="stealth" w="lg"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013" name="Arc 69"/>
              <p:cNvSpPr>
                <a:spLocks/>
              </p:cNvSpPr>
              <p:nvPr/>
            </p:nvSpPr>
            <p:spPr bwMode="auto">
              <a:xfrm flipH="1">
                <a:off x="3901" y="1355"/>
                <a:ext cx="272" cy="211"/>
              </a:xfrm>
              <a:custGeom>
                <a:avLst/>
                <a:gdLst>
                  <a:gd name="G0" fmla="+- 0 0 0"/>
                  <a:gd name="G1" fmla="+- 15319 0 0"/>
                  <a:gd name="G2" fmla="+- 21600 0 0"/>
                  <a:gd name="T0" fmla="*/ 15228 w 21600"/>
                  <a:gd name="T1" fmla="*/ 0 h 16747"/>
                  <a:gd name="T2" fmla="*/ 21553 w 21600"/>
                  <a:gd name="T3" fmla="*/ 16747 h 16747"/>
                  <a:gd name="T4" fmla="*/ 0 w 21600"/>
                  <a:gd name="T5" fmla="*/ 15319 h 16747"/>
                </a:gdLst>
                <a:ahLst/>
                <a:cxnLst>
                  <a:cxn ang="0">
                    <a:pos x="T0" y="T1"/>
                  </a:cxn>
                  <a:cxn ang="0">
                    <a:pos x="T2" y="T3"/>
                  </a:cxn>
                  <a:cxn ang="0">
                    <a:pos x="T4" y="T5"/>
                  </a:cxn>
                </a:cxnLst>
                <a:rect l="0" t="0" r="r" b="b"/>
                <a:pathLst>
                  <a:path w="21600" h="16747" fill="none" extrusionOk="0">
                    <a:moveTo>
                      <a:pt x="15227" y="0"/>
                    </a:moveTo>
                    <a:cubicBezTo>
                      <a:pt x="19306" y="4054"/>
                      <a:pt x="21600" y="9568"/>
                      <a:pt x="21600" y="15319"/>
                    </a:cubicBezTo>
                    <a:cubicBezTo>
                      <a:pt x="21600" y="15795"/>
                      <a:pt x="21584" y="16271"/>
                      <a:pt x="21552" y="16746"/>
                    </a:cubicBezTo>
                  </a:path>
                  <a:path w="21600" h="16747" stroke="0" extrusionOk="0">
                    <a:moveTo>
                      <a:pt x="15227" y="0"/>
                    </a:moveTo>
                    <a:cubicBezTo>
                      <a:pt x="19306" y="4054"/>
                      <a:pt x="21600" y="9568"/>
                      <a:pt x="21600" y="15319"/>
                    </a:cubicBezTo>
                    <a:cubicBezTo>
                      <a:pt x="21600" y="15795"/>
                      <a:pt x="21584" y="16271"/>
                      <a:pt x="21552" y="16746"/>
                    </a:cubicBezTo>
                    <a:lnTo>
                      <a:pt x="0" y="15319"/>
                    </a:lnTo>
                    <a:close/>
                  </a:path>
                </a:pathLst>
              </a:custGeom>
              <a:noFill/>
              <a:ln w="28575">
                <a:solidFill>
                  <a:srgbClr val="FF0000"/>
                </a:solidFill>
                <a:round/>
                <a:headEnd type="stealth" w="lg"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014" name="Arc 70"/>
              <p:cNvSpPr>
                <a:spLocks/>
              </p:cNvSpPr>
              <p:nvPr/>
            </p:nvSpPr>
            <p:spPr bwMode="auto">
              <a:xfrm flipH="1" flipV="1">
                <a:off x="3901" y="1572"/>
                <a:ext cx="272" cy="235"/>
              </a:xfrm>
              <a:custGeom>
                <a:avLst/>
                <a:gdLst>
                  <a:gd name="G0" fmla="+- 0 0 0"/>
                  <a:gd name="G1" fmla="+- 17192 0 0"/>
                  <a:gd name="G2" fmla="+- 21600 0 0"/>
                  <a:gd name="T0" fmla="*/ 13076 w 21600"/>
                  <a:gd name="T1" fmla="*/ 0 h 18620"/>
                  <a:gd name="T2" fmla="*/ 21553 w 21600"/>
                  <a:gd name="T3" fmla="*/ 18620 h 18620"/>
                  <a:gd name="T4" fmla="*/ 0 w 21600"/>
                  <a:gd name="T5" fmla="*/ 17192 h 18620"/>
                </a:gdLst>
                <a:ahLst/>
                <a:cxnLst>
                  <a:cxn ang="0">
                    <a:pos x="T0" y="T1"/>
                  </a:cxn>
                  <a:cxn ang="0">
                    <a:pos x="T2" y="T3"/>
                  </a:cxn>
                  <a:cxn ang="0">
                    <a:pos x="T4" y="T5"/>
                  </a:cxn>
                </a:cxnLst>
                <a:rect l="0" t="0" r="r" b="b"/>
                <a:pathLst>
                  <a:path w="21600" h="18620" fill="none" extrusionOk="0">
                    <a:moveTo>
                      <a:pt x="13076" y="-1"/>
                    </a:moveTo>
                    <a:cubicBezTo>
                      <a:pt x="18446" y="4084"/>
                      <a:pt x="21600" y="10444"/>
                      <a:pt x="21600" y="17192"/>
                    </a:cubicBezTo>
                    <a:cubicBezTo>
                      <a:pt x="21600" y="17668"/>
                      <a:pt x="21584" y="18144"/>
                      <a:pt x="21552" y="18619"/>
                    </a:cubicBezTo>
                  </a:path>
                  <a:path w="21600" h="18620" stroke="0" extrusionOk="0">
                    <a:moveTo>
                      <a:pt x="13076" y="-1"/>
                    </a:moveTo>
                    <a:cubicBezTo>
                      <a:pt x="18446" y="4084"/>
                      <a:pt x="21600" y="10444"/>
                      <a:pt x="21600" y="17192"/>
                    </a:cubicBezTo>
                    <a:cubicBezTo>
                      <a:pt x="21600" y="17668"/>
                      <a:pt x="21584" y="18144"/>
                      <a:pt x="21552" y="18619"/>
                    </a:cubicBezTo>
                    <a:lnTo>
                      <a:pt x="0" y="17192"/>
                    </a:lnTo>
                    <a:close/>
                  </a:path>
                </a:pathLst>
              </a:custGeom>
              <a:noFill/>
              <a:ln w="28575">
                <a:solidFill>
                  <a:srgbClr val="003300"/>
                </a:solidFill>
                <a:round/>
                <a:headEnd type="stealth" w="lg"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83015" name="Object 71"/>
              <p:cNvGraphicFramePr>
                <a:graphicFrameLocks noChangeAspect="1"/>
              </p:cNvGraphicFramePr>
              <p:nvPr/>
            </p:nvGraphicFramePr>
            <p:xfrm>
              <a:off x="589" y="1162"/>
              <a:ext cx="215" cy="233"/>
            </p:xfrm>
            <a:graphic>
              <a:graphicData uri="http://schemas.openxmlformats.org/presentationml/2006/ole">
                <mc:AlternateContent xmlns:mc="http://schemas.openxmlformats.org/markup-compatibility/2006">
                  <mc:Choice xmlns:v="urn:schemas-microsoft-com:vml" Requires="v">
                    <p:oleObj spid="_x0000_s123277" name="Equation" r:id="rId13" imgW="152280" imgH="164880" progId="Equation.DSMT4">
                      <p:embed/>
                    </p:oleObj>
                  </mc:Choice>
                  <mc:Fallback>
                    <p:oleObj name="Equation" r:id="rId13" imgW="152280" imgH="164880" progId="Equation.DSMT4">
                      <p:embed/>
                      <p:pic>
                        <p:nvPicPr>
                          <p:cNvPr id="0" name="Object 7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9" y="1162"/>
                            <a:ext cx="215"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3016" name="Object 72"/>
              <p:cNvGraphicFramePr>
                <a:graphicFrameLocks noChangeAspect="1"/>
              </p:cNvGraphicFramePr>
              <p:nvPr/>
            </p:nvGraphicFramePr>
            <p:xfrm>
              <a:off x="589" y="1428"/>
              <a:ext cx="215" cy="233"/>
            </p:xfrm>
            <a:graphic>
              <a:graphicData uri="http://schemas.openxmlformats.org/presentationml/2006/ole">
                <mc:AlternateContent xmlns:mc="http://schemas.openxmlformats.org/markup-compatibility/2006">
                  <mc:Choice xmlns:v="urn:schemas-microsoft-com:vml" Requires="v">
                    <p:oleObj spid="_x0000_s123278" name="Equation" r:id="rId15" imgW="152280" imgH="164880" progId="Equation.DSMT4">
                      <p:embed/>
                    </p:oleObj>
                  </mc:Choice>
                  <mc:Fallback>
                    <p:oleObj name="Equation" r:id="rId15" imgW="152280" imgH="164880" progId="Equation.DSMT4">
                      <p:embed/>
                      <p:pic>
                        <p:nvPicPr>
                          <p:cNvPr id="0" name="Object 7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89" y="1428"/>
                            <a:ext cx="215"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3017" name="Object 73"/>
              <p:cNvGraphicFramePr>
                <a:graphicFrameLocks noChangeAspect="1"/>
              </p:cNvGraphicFramePr>
              <p:nvPr/>
            </p:nvGraphicFramePr>
            <p:xfrm>
              <a:off x="589" y="1682"/>
              <a:ext cx="215" cy="251"/>
            </p:xfrm>
            <a:graphic>
              <a:graphicData uri="http://schemas.openxmlformats.org/presentationml/2006/ole">
                <mc:AlternateContent xmlns:mc="http://schemas.openxmlformats.org/markup-compatibility/2006">
                  <mc:Choice xmlns:v="urn:schemas-microsoft-com:vml" Requires="v">
                    <p:oleObj spid="_x0000_s123279" name="Equation" r:id="rId17" imgW="152280" imgH="177480" progId="Equation.DSMT4">
                      <p:embed/>
                    </p:oleObj>
                  </mc:Choice>
                  <mc:Fallback>
                    <p:oleObj name="Equation" r:id="rId17" imgW="152280" imgH="177480" progId="Equation.DSMT4">
                      <p:embed/>
                      <p:pic>
                        <p:nvPicPr>
                          <p:cNvPr id="0" name="Object 7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89" y="1682"/>
                            <a:ext cx="215" cy="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3018" name="Object 74"/>
              <p:cNvGraphicFramePr>
                <a:graphicFrameLocks noChangeAspect="1"/>
              </p:cNvGraphicFramePr>
              <p:nvPr/>
            </p:nvGraphicFramePr>
            <p:xfrm>
              <a:off x="2358" y="1565"/>
              <a:ext cx="251" cy="323"/>
            </p:xfrm>
            <a:graphic>
              <a:graphicData uri="http://schemas.openxmlformats.org/presentationml/2006/ole">
                <mc:AlternateContent xmlns:mc="http://schemas.openxmlformats.org/markup-compatibility/2006">
                  <mc:Choice xmlns:v="urn:schemas-microsoft-com:vml" Requires="v">
                    <p:oleObj spid="_x0000_s123280" name="Equation" r:id="rId19" imgW="177480" imgH="228600" progId="Equation.DSMT4">
                      <p:embed/>
                    </p:oleObj>
                  </mc:Choice>
                  <mc:Fallback>
                    <p:oleObj name="Equation" r:id="rId19" imgW="177480" imgH="228600" progId="Equation.DSMT4">
                      <p:embed/>
                      <p:pic>
                        <p:nvPicPr>
                          <p:cNvPr id="0" name="Object 7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358" y="1565"/>
                            <a:ext cx="251" cy="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3019" name="Object 75"/>
              <p:cNvGraphicFramePr>
                <a:graphicFrameLocks noChangeAspect="1"/>
              </p:cNvGraphicFramePr>
              <p:nvPr/>
            </p:nvGraphicFramePr>
            <p:xfrm>
              <a:off x="2553" y="658"/>
              <a:ext cx="304" cy="323"/>
            </p:xfrm>
            <a:graphic>
              <a:graphicData uri="http://schemas.openxmlformats.org/presentationml/2006/ole">
                <mc:AlternateContent xmlns:mc="http://schemas.openxmlformats.org/markup-compatibility/2006">
                  <mc:Choice xmlns:v="urn:schemas-microsoft-com:vml" Requires="v">
                    <p:oleObj spid="_x0000_s123281" name="Equation" r:id="rId21" imgW="215640" imgH="228600" progId="Equation.DSMT4">
                      <p:embed/>
                    </p:oleObj>
                  </mc:Choice>
                  <mc:Fallback>
                    <p:oleObj name="Equation" r:id="rId21" imgW="215640" imgH="228600" progId="Equation.DSMT4">
                      <p:embed/>
                      <p:pic>
                        <p:nvPicPr>
                          <p:cNvPr id="0" name="Object 7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553" y="658"/>
                            <a:ext cx="304" cy="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3020" name="Object 76"/>
              <p:cNvGraphicFramePr>
                <a:graphicFrameLocks noChangeAspect="1"/>
              </p:cNvGraphicFramePr>
              <p:nvPr/>
            </p:nvGraphicFramePr>
            <p:xfrm>
              <a:off x="2553" y="2200"/>
              <a:ext cx="304" cy="323"/>
            </p:xfrm>
            <a:graphic>
              <a:graphicData uri="http://schemas.openxmlformats.org/presentationml/2006/ole">
                <mc:AlternateContent xmlns:mc="http://schemas.openxmlformats.org/markup-compatibility/2006">
                  <mc:Choice xmlns:v="urn:schemas-microsoft-com:vml" Requires="v">
                    <p:oleObj spid="_x0000_s123282" name="Equation" r:id="rId23" imgW="215640" imgH="228600" progId="Equation.DSMT4">
                      <p:embed/>
                    </p:oleObj>
                  </mc:Choice>
                  <mc:Fallback>
                    <p:oleObj name="Equation" r:id="rId23" imgW="215640" imgH="228600" progId="Equation.DSMT4">
                      <p:embed/>
                      <p:pic>
                        <p:nvPicPr>
                          <p:cNvPr id="0" name="Object 7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553" y="2200"/>
                            <a:ext cx="304" cy="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3021" name="Object 77"/>
              <p:cNvGraphicFramePr>
                <a:graphicFrameLocks noChangeAspect="1"/>
              </p:cNvGraphicFramePr>
              <p:nvPr/>
            </p:nvGraphicFramePr>
            <p:xfrm>
              <a:off x="4672" y="1888"/>
              <a:ext cx="251" cy="233"/>
            </p:xfrm>
            <a:graphic>
              <a:graphicData uri="http://schemas.openxmlformats.org/presentationml/2006/ole">
                <mc:AlternateContent xmlns:mc="http://schemas.openxmlformats.org/markup-compatibility/2006">
                  <mc:Choice xmlns:v="urn:schemas-microsoft-com:vml" Requires="v">
                    <p:oleObj spid="_x0000_s123283" name="Equation" r:id="rId25" imgW="177480" imgH="164880" progId="Equation.DSMT4">
                      <p:embed/>
                    </p:oleObj>
                  </mc:Choice>
                  <mc:Fallback>
                    <p:oleObj name="Equation" r:id="rId25" imgW="177480" imgH="164880" progId="Equation.DSMT4">
                      <p:embed/>
                      <p:pic>
                        <p:nvPicPr>
                          <p:cNvPr id="0" name="Object 77"/>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672" y="1888"/>
                            <a:ext cx="251"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3022" name="Object 78"/>
              <p:cNvGraphicFramePr>
                <a:graphicFrameLocks noChangeAspect="1"/>
              </p:cNvGraphicFramePr>
              <p:nvPr/>
            </p:nvGraphicFramePr>
            <p:xfrm>
              <a:off x="4671" y="1343"/>
              <a:ext cx="251" cy="233"/>
            </p:xfrm>
            <a:graphic>
              <a:graphicData uri="http://schemas.openxmlformats.org/presentationml/2006/ole">
                <mc:AlternateContent xmlns:mc="http://schemas.openxmlformats.org/markup-compatibility/2006">
                  <mc:Choice xmlns:v="urn:schemas-microsoft-com:vml" Requires="v">
                    <p:oleObj spid="_x0000_s123284" name="Equation" r:id="rId27" imgW="177480" imgH="164880" progId="Equation.DSMT4">
                      <p:embed/>
                    </p:oleObj>
                  </mc:Choice>
                  <mc:Fallback>
                    <p:oleObj name="Equation" r:id="rId27" imgW="177480" imgH="164880" progId="Equation.DSMT4">
                      <p:embed/>
                      <p:pic>
                        <p:nvPicPr>
                          <p:cNvPr id="0" name="Object 78"/>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671" y="1343"/>
                            <a:ext cx="251"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3023" name="Object 79"/>
              <p:cNvGraphicFramePr>
                <a:graphicFrameLocks noChangeAspect="1"/>
              </p:cNvGraphicFramePr>
              <p:nvPr/>
            </p:nvGraphicFramePr>
            <p:xfrm>
              <a:off x="4672" y="890"/>
              <a:ext cx="269" cy="251"/>
            </p:xfrm>
            <a:graphic>
              <a:graphicData uri="http://schemas.openxmlformats.org/presentationml/2006/ole">
                <mc:AlternateContent xmlns:mc="http://schemas.openxmlformats.org/markup-compatibility/2006">
                  <mc:Choice xmlns:v="urn:schemas-microsoft-com:vml" Requires="v">
                    <p:oleObj spid="_x0000_s123285" name="Equation" r:id="rId29" imgW="190440" imgH="177480" progId="Equation.DSMT4">
                      <p:embed/>
                    </p:oleObj>
                  </mc:Choice>
                  <mc:Fallback>
                    <p:oleObj name="Equation" r:id="rId29" imgW="190440" imgH="177480" progId="Equation.DSMT4">
                      <p:embed/>
                      <p:pic>
                        <p:nvPicPr>
                          <p:cNvPr id="0" name="Object 79"/>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672" y="890"/>
                            <a:ext cx="269" cy="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3026" name="Object 82"/>
              <p:cNvGraphicFramePr>
                <a:graphicFrameLocks noChangeAspect="1"/>
              </p:cNvGraphicFramePr>
              <p:nvPr/>
            </p:nvGraphicFramePr>
            <p:xfrm>
              <a:off x="2584" y="119"/>
              <a:ext cx="205" cy="225"/>
            </p:xfrm>
            <a:graphic>
              <a:graphicData uri="http://schemas.openxmlformats.org/presentationml/2006/ole">
                <mc:AlternateContent xmlns:mc="http://schemas.openxmlformats.org/markup-compatibility/2006">
                  <mc:Choice xmlns:v="urn:schemas-microsoft-com:vml" Requires="v">
                    <p:oleObj spid="_x0000_s123286" name="Equation" r:id="rId31" imgW="126720" imgH="139680" progId="Equation.DSMT4">
                      <p:embed/>
                    </p:oleObj>
                  </mc:Choice>
                  <mc:Fallback>
                    <p:oleObj name="Equation" r:id="rId31" imgW="126720" imgH="139680" progId="Equation.DSMT4">
                      <p:embed/>
                      <p:pic>
                        <p:nvPicPr>
                          <p:cNvPr id="0" name="Object 82"/>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584" y="119"/>
                            <a:ext cx="205" cy="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3027" name="Object 83"/>
              <p:cNvGraphicFramePr>
                <a:graphicFrameLocks noChangeAspect="1"/>
              </p:cNvGraphicFramePr>
              <p:nvPr/>
            </p:nvGraphicFramePr>
            <p:xfrm>
              <a:off x="4671" y="391"/>
              <a:ext cx="266" cy="286"/>
            </p:xfrm>
            <a:graphic>
              <a:graphicData uri="http://schemas.openxmlformats.org/presentationml/2006/ole">
                <mc:AlternateContent xmlns:mc="http://schemas.openxmlformats.org/markup-compatibility/2006">
                  <mc:Choice xmlns:v="urn:schemas-microsoft-com:vml" Requires="v">
                    <p:oleObj spid="_x0000_s123287" name="Equation" r:id="rId33" imgW="164880" imgH="177480" progId="Equation.DSMT4">
                      <p:embed/>
                    </p:oleObj>
                  </mc:Choice>
                  <mc:Fallback>
                    <p:oleObj name="Equation" r:id="rId33" imgW="164880" imgH="177480" progId="Equation.DSMT4">
                      <p:embed/>
                      <p:pic>
                        <p:nvPicPr>
                          <p:cNvPr id="0" name="Object 83"/>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671" y="391"/>
                            <a:ext cx="266"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3029" name="Line 85"/>
              <p:cNvSpPr>
                <a:spLocks noChangeShapeType="1"/>
              </p:cNvSpPr>
              <p:nvPr/>
            </p:nvSpPr>
            <p:spPr bwMode="auto">
              <a:xfrm>
                <a:off x="1859" y="2750"/>
                <a:ext cx="725" cy="0"/>
              </a:xfrm>
              <a:prstGeom prst="line">
                <a:avLst/>
              </a:prstGeom>
              <a:noFill/>
              <a:ln w="28575">
                <a:solidFill>
                  <a:schemeClr val="tx1"/>
                </a:solidFill>
                <a:round/>
                <a:headEnd type="arrow" w="lg" len="me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30" name="Line 86"/>
              <p:cNvSpPr>
                <a:spLocks noChangeShapeType="1"/>
              </p:cNvSpPr>
              <p:nvPr/>
            </p:nvSpPr>
            <p:spPr bwMode="auto">
              <a:xfrm>
                <a:off x="2584" y="2750"/>
                <a:ext cx="2087" cy="0"/>
              </a:xfrm>
              <a:prstGeom prst="line">
                <a:avLst/>
              </a:prstGeom>
              <a:noFill/>
              <a:ln w="28575">
                <a:solidFill>
                  <a:schemeClr val="tx1"/>
                </a:solidFill>
                <a:round/>
                <a:headEnd type="arrow" w="lg" len="me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31" name="Line 87"/>
              <p:cNvSpPr>
                <a:spLocks noChangeShapeType="1"/>
              </p:cNvSpPr>
              <p:nvPr/>
            </p:nvSpPr>
            <p:spPr bwMode="auto">
              <a:xfrm>
                <a:off x="4671" y="2568"/>
                <a:ext cx="0" cy="3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83032" name="Object 88"/>
              <p:cNvGraphicFramePr>
                <a:graphicFrameLocks noChangeAspect="1"/>
              </p:cNvGraphicFramePr>
              <p:nvPr/>
            </p:nvGraphicFramePr>
            <p:xfrm>
              <a:off x="3537" y="2523"/>
              <a:ext cx="205" cy="204"/>
            </p:xfrm>
            <a:graphic>
              <a:graphicData uri="http://schemas.openxmlformats.org/presentationml/2006/ole">
                <mc:AlternateContent xmlns:mc="http://schemas.openxmlformats.org/markup-compatibility/2006">
                  <mc:Choice xmlns:v="urn:schemas-microsoft-com:vml" Requires="v">
                    <p:oleObj spid="_x0000_s123288" name="Equation" r:id="rId35" imgW="126720" imgH="126720" progId="Equation.DSMT4">
                      <p:embed/>
                    </p:oleObj>
                  </mc:Choice>
                  <mc:Fallback>
                    <p:oleObj name="Equation" r:id="rId35" imgW="126720" imgH="126720" progId="Equation.DSMT4">
                      <p:embed/>
                      <p:pic>
                        <p:nvPicPr>
                          <p:cNvPr id="0" name="Object 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7" y="2523"/>
                            <a:ext cx="205" cy="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3033" name="Object 89"/>
              <p:cNvGraphicFramePr>
                <a:graphicFrameLocks noChangeAspect="1"/>
              </p:cNvGraphicFramePr>
              <p:nvPr/>
            </p:nvGraphicFramePr>
            <p:xfrm>
              <a:off x="2131" y="2485"/>
              <a:ext cx="266" cy="265"/>
            </p:xfrm>
            <a:graphic>
              <a:graphicData uri="http://schemas.openxmlformats.org/presentationml/2006/ole">
                <mc:AlternateContent xmlns:mc="http://schemas.openxmlformats.org/markup-compatibility/2006">
                  <mc:Choice xmlns:v="urn:schemas-microsoft-com:vml" Requires="v">
                    <p:oleObj spid="_x0000_s123289" name="Equation" r:id="rId36" imgW="164880" imgH="164880" progId="Equation.DSMT4">
                      <p:embed/>
                    </p:oleObj>
                  </mc:Choice>
                  <mc:Fallback>
                    <p:oleObj name="Equation" r:id="rId36" imgW="164880" imgH="164880" progId="Equation.DSMT4">
                      <p:embed/>
                      <p:pic>
                        <p:nvPicPr>
                          <p:cNvPr id="0" name="Object 89"/>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2131" y="2485"/>
                            <a:ext cx="266" cy="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3034" name="Object 90"/>
              <p:cNvGraphicFramePr>
                <a:graphicFrameLocks noChangeAspect="1"/>
              </p:cNvGraphicFramePr>
              <p:nvPr/>
            </p:nvGraphicFramePr>
            <p:xfrm>
              <a:off x="2281" y="827"/>
              <a:ext cx="337" cy="380"/>
            </p:xfrm>
            <a:graphic>
              <a:graphicData uri="http://schemas.openxmlformats.org/presentationml/2006/ole">
                <mc:AlternateContent xmlns:mc="http://schemas.openxmlformats.org/markup-compatibility/2006">
                  <mc:Choice xmlns:v="urn:schemas-microsoft-com:vml" Requires="v">
                    <p:oleObj spid="_x0000_s123290" name="Equation" r:id="rId38" imgW="203040" imgH="228600" progId="Equation.DSMT4">
                      <p:embed/>
                    </p:oleObj>
                  </mc:Choice>
                  <mc:Fallback>
                    <p:oleObj name="Equation" r:id="rId38" imgW="203040" imgH="228600" progId="Equation.DSMT4">
                      <p:embed/>
                      <p:pic>
                        <p:nvPicPr>
                          <p:cNvPr id="0" name="Object 90"/>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2281" y="827"/>
                            <a:ext cx="337" cy="3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3035" name="Object 91"/>
              <p:cNvGraphicFramePr>
                <a:graphicFrameLocks noChangeAspect="1"/>
              </p:cNvGraphicFramePr>
              <p:nvPr/>
            </p:nvGraphicFramePr>
            <p:xfrm>
              <a:off x="2218" y="1916"/>
              <a:ext cx="337" cy="380"/>
            </p:xfrm>
            <a:graphic>
              <a:graphicData uri="http://schemas.openxmlformats.org/presentationml/2006/ole">
                <mc:AlternateContent xmlns:mc="http://schemas.openxmlformats.org/markup-compatibility/2006">
                  <mc:Choice xmlns:v="urn:schemas-microsoft-com:vml" Requires="v">
                    <p:oleObj spid="_x0000_s123291" name="Equation" r:id="rId40" imgW="203040" imgH="228600" progId="Equation.DSMT4">
                      <p:embed/>
                    </p:oleObj>
                  </mc:Choice>
                  <mc:Fallback>
                    <p:oleObj name="Equation" r:id="rId40" imgW="203040" imgH="228600" progId="Equation.DSMT4">
                      <p:embed/>
                      <p:pic>
                        <p:nvPicPr>
                          <p:cNvPr id="0" name="Object 91"/>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2218" y="1916"/>
                            <a:ext cx="337" cy="3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83036" name="Line 92"/>
            <p:cNvSpPr>
              <a:spLocks noChangeShapeType="1"/>
            </p:cNvSpPr>
            <p:nvPr/>
          </p:nvSpPr>
          <p:spPr bwMode="auto">
            <a:xfrm>
              <a:off x="1314" y="1570"/>
              <a:ext cx="3901" cy="0"/>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0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025"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7785" name="Text Box 25"/>
          <p:cNvSpPr txBox="1">
            <a:spLocks noChangeArrowheads="1"/>
          </p:cNvSpPr>
          <p:nvPr/>
        </p:nvSpPr>
        <p:spPr bwMode="auto">
          <a:xfrm>
            <a:off x="3124200" y="533400"/>
            <a:ext cx="58674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b="1">
                <a:latin typeface="Arial" panose="020B0604020202020204" pitchFamily="34" charset="0"/>
              </a:rPr>
              <a:t>像平面的光波是三个衍射斑发出光波的相干叠加</a:t>
            </a:r>
          </a:p>
        </p:txBody>
      </p:sp>
      <p:graphicFrame>
        <p:nvGraphicFramePr>
          <p:cNvPr id="117786" name="Object 26"/>
          <p:cNvGraphicFramePr>
            <a:graphicFrameLocks noChangeAspect="1"/>
          </p:cNvGraphicFramePr>
          <p:nvPr>
            <p:extLst>
              <p:ext uri="{D42A27DB-BD31-4B8C-83A1-F6EECF244321}">
                <p14:modId xmlns:p14="http://schemas.microsoft.com/office/powerpoint/2010/main" val="1991351093"/>
              </p:ext>
            </p:extLst>
          </p:nvPr>
        </p:nvGraphicFramePr>
        <p:xfrm>
          <a:off x="3352800" y="1577975"/>
          <a:ext cx="5559425" cy="500063"/>
        </p:xfrm>
        <a:graphic>
          <a:graphicData uri="http://schemas.openxmlformats.org/presentationml/2006/ole">
            <mc:AlternateContent xmlns:mc="http://schemas.openxmlformats.org/markup-compatibility/2006">
              <mc:Choice xmlns:v="urn:schemas-microsoft-com:vml" Requires="v">
                <p:oleObj spid="_x0000_s144588" name="Equation" r:id="rId3" imgW="2908300" imgH="254000" progId="Equation.DSMT4">
                  <p:embed/>
                </p:oleObj>
              </mc:Choice>
              <mc:Fallback>
                <p:oleObj name="Equation" r:id="rId3" imgW="2908300" imgH="254000" progId="Equation.DSMT4">
                  <p:embed/>
                  <p:pic>
                    <p:nvPicPr>
                      <p:cNvPr id="0" name="Object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1577975"/>
                        <a:ext cx="5559425"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7787" name="Object 27"/>
          <p:cNvGraphicFramePr>
            <a:graphicFrameLocks noChangeAspect="1"/>
          </p:cNvGraphicFramePr>
          <p:nvPr>
            <p:extLst>
              <p:ext uri="{D42A27DB-BD31-4B8C-83A1-F6EECF244321}">
                <p14:modId xmlns:p14="http://schemas.microsoft.com/office/powerpoint/2010/main" val="2453891031"/>
              </p:ext>
            </p:extLst>
          </p:nvPr>
        </p:nvGraphicFramePr>
        <p:xfrm>
          <a:off x="914400" y="4473575"/>
          <a:ext cx="5916613" cy="946150"/>
        </p:xfrm>
        <a:graphic>
          <a:graphicData uri="http://schemas.openxmlformats.org/presentationml/2006/ole">
            <mc:AlternateContent xmlns:mc="http://schemas.openxmlformats.org/markup-compatibility/2006">
              <mc:Choice xmlns:v="urn:schemas-microsoft-com:vml" Requires="v">
                <p:oleObj spid="_x0000_s144589" name="Equation" r:id="rId5" imgW="2616120" imgH="419040" progId="Equation.DSMT4">
                  <p:embed/>
                </p:oleObj>
              </mc:Choice>
              <mc:Fallback>
                <p:oleObj name="Equation" r:id="rId5" imgW="2616120" imgH="419040" progId="Equation.DSMT4">
                  <p:embed/>
                  <p:pic>
                    <p:nvPicPr>
                      <p:cNvPr id="0" name="Object 27"/>
                      <p:cNvPicPr>
                        <a:picLocks noChangeAspect="1" noChangeArrowheads="1"/>
                      </p:cNvPicPr>
                      <p:nvPr/>
                    </p:nvPicPr>
                    <p:blipFill>
                      <a:blip r:embed="rId6"/>
                      <a:srcRect/>
                      <a:stretch>
                        <a:fillRect/>
                      </a:stretch>
                    </p:blipFill>
                    <p:spPr bwMode="auto">
                      <a:xfrm>
                        <a:off x="914400" y="4473575"/>
                        <a:ext cx="5916613" cy="946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7788" name="Object 28"/>
          <p:cNvGraphicFramePr>
            <a:graphicFrameLocks noChangeAspect="1"/>
          </p:cNvGraphicFramePr>
          <p:nvPr>
            <p:extLst>
              <p:ext uri="{D42A27DB-BD31-4B8C-83A1-F6EECF244321}">
                <p14:modId xmlns:p14="http://schemas.microsoft.com/office/powerpoint/2010/main" val="1308756538"/>
              </p:ext>
            </p:extLst>
          </p:nvPr>
        </p:nvGraphicFramePr>
        <p:xfrm>
          <a:off x="923925" y="5216525"/>
          <a:ext cx="7389813" cy="933450"/>
        </p:xfrm>
        <a:graphic>
          <a:graphicData uri="http://schemas.openxmlformats.org/presentationml/2006/ole">
            <mc:AlternateContent xmlns:mc="http://schemas.openxmlformats.org/markup-compatibility/2006">
              <mc:Choice xmlns:v="urn:schemas-microsoft-com:vml" Requires="v">
                <p:oleObj spid="_x0000_s144590" name="Equation" r:id="rId7" imgW="3314520" imgH="419040" progId="Equation.DSMT4">
                  <p:embed/>
                </p:oleObj>
              </mc:Choice>
              <mc:Fallback>
                <p:oleObj name="Equation" r:id="rId7" imgW="3314520" imgH="419040" progId="Equation.DSMT4">
                  <p:embed/>
                  <p:pic>
                    <p:nvPicPr>
                      <p:cNvPr id="0" name="Object 28"/>
                      <p:cNvPicPr>
                        <a:picLocks noChangeAspect="1" noChangeArrowheads="1"/>
                      </p:cNvPicPr>
                      <p:nvPr/>
                    </p:nvPicPr>
                    <p:blipFill>
                      <a:blip r:embed="rId8"/>
                      <a:srcRect/>
                      <a:stretch>
                        <a:fillRect/>
                      </a:stretch>
                    </p:blipFill>
                    <p:spPr bwMode="auto">
                      <a:xfrm>
                        <a:off x="923925" y="5216525"/>
                        <a:ext cx="7389813" cy="933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7789" name="Object 29"/>
          <p:cNvGraphicFramePr>
            <a:graphicFrameLocks noChangeAspect="1"/>
          </p:cNvGraphicFramePr>
          <p:nvPr>
            <p:extLst>
              <p:ext uri="{D42A27DB-BD31-4B8C-83A1-F6EECF244321}">
                <p14:modId xmlns:p14="http://schemas.microsoft.com/office/powerpoint/2010/main" val="1995048804"/>
              </p:ext>
            </p:extLst>
          </p:nvPr>
        </p:nvGraphicFramePr>
        <p:xfrm>
          <a:off x="4038600" y="2035175"/>
          <a:ext cx="3886200" cy="825500"/>
        </p:xfrm>
        <a:graphic>
          <a:graphicData uri="http://schemas.openxmlformats.org/presentationml/2006/ole">
            <mc:AlternateContent xmlns:mc="http://schemas.openxmlformats.org/markup-compatibility/2006">
              <mc:Choice xmlns:v="urn:schemas-microsoft-com:vml" Requires="v">
                <p:oleObj spid="_x0000_s144591" name="Equation" r:id="rId9" imgW="2006280" imgH="419040" progId="Equation.DSMT4">
                  <p:embed/>
                </p:oleObj>
              </mc:Choice>
              <mc:Fallback>
                <p:oleObj name="Equation" r:id="rId9" imgW="2006280" imgH="419040" progId="Equation.DSMT4">
                  <p:embed/>
                  <p:pic>
                    <p:nvPicPr>
                      <p:cNvPr id="0" name="Object 2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38600" y="2035175"/>
                        <a:ext cx="3886200" cy="825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7790" name="Text Box 30"/>
          <p:cNvSpPr txBox="1">
            <a:spLocks noChangeArrowheads="1"/>
          </p:cNvSpPr>
          <p:nvPr/>
        </p:nvSpPr>
        <p:spPr bwMode="auto">
          <a:xfrm>
            <a:off x="3124200" y="2897188"/>
            <a:ext cx="19700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a:solidFill>
                  <a:schemeClr val="tx1"/>
                </a:solidFill>
                <a:latin typeface="Arial" panose="020B0604020202020204" pitchFamily="34" charset="0"/>
              </a:rPr>
              <a:t>近轴条件下</a:t>
            </a:r>
          </a:p>
        </p:txBody>
      </p:sp>
      <p:graphicFrame>
        <p:nvGraphicFramePr>
          <p:cNvPr id="117791" name="Object 31"/>
          <p:cNvGraphicFramePr>
            <a:graphicFrameLocks noChangeAspect="1"/>
          </p:cNvGraphicFramePr>
          <p:nvPr>
            <p:extLst>
              <p:ext uri="{D42A27DB-BD31-4B8C-83A1-F6EECF244321}">
                <p14:modId xmlns:p14="http://schemas.microsoft.com/office/powerpoint/2010/main" val="4248939372"/>
              </p:ext>
            </p:extLst>
          </p:nvPr>
        </p:nvGraphicFramePr>
        <p:xfrm>
          <a:off x="5065713" y="2806700"/>
          <a:ext cx="1946275" cy="896938"/>
        </p:xfrm>
        <a:graphic>
          <a:graphicData uri="http://schemas.openxmlformats.org/presentationml/2006/ole">
            <mc:AlternateContent xmlns:mc="http://schemas.openxmlformats.org/markup-compatibility/2006">
              <mc:Choice xmlns:v="urn:schemas-microsoft-com:vml" Requires="v">
                <p:oleObj spid="_x0000_s144592" name="Equation" r:id="rId11" imgW="952200" imgH="431640" progId="Equation.DSMT4">
                  <p:embed/>
                </p:oleObj>
              </mc:Choice>
              <mc:Fallback>
                <p:oleObj name="Equation" r:id="rId11" imgW="952200" imgH="431640" progId="Equation.DSMT4">
                  <p:embed/>
                  <p:pic>
                    <p:nvPicPr>
                      <p:cNvPr id="0" name="Object 3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65713" y="2806700"/>
                        <a:ext cx="1946275" cy="896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7792" name="Object 32"/>
          <p:cNvGraphicFramePr>
            <a:graphicFrameLocks noChangeAspect="1"/>
          </p:cNvGraphicFramePr>
          <p:nvPr>
            <p:extLst>
              <p:ext uri="{D42A27DB-BD31-4B8C-83A1-F6EECF244321}">
                <p14:modId xmlns:p14="http://schemas.microsoft.com/office/powerpoint/2010/main" val="2638913010"/>
              </p:ext>
            </p:extLst>
          </p:nvPr>
        </p:nvGraphicFramePr>
        <p:xfrm>
          <a:off x="7124700" y="2949575"/>
          <a:ext cx="1685925" cy="474663"/>
        </p:xfrm>
        <a:graphic>
          <a:graphicData uri="http://schemas.openxmlformats.org/presentationml/2006/ole">
            <mc:AlternateContent xmlns:mc="http://schemas.openxmlformats.org/markup-compatibility/2006">
              <mc:Choice xmlns:v="urn:schemas-microsoft-com:vml" Requires="v">
                <p:oleObj spid="_x0000_s144593" name="Equation" r:id="rId13" imgW="825480" imgH="228600" progId="Equation.DSMT4">
                  <p:embed/>
                </p:oleObj>
              </mc:Choice>
              <mc:Fallback>
                <p:oleObj name="Equation" r:id="rId13" imgW="825480" imgH="228600" progId="Equation.DSMT4">
                  <p:embed/>
                  <p:pic>
                    <p:nvPicPr>
                      <p:cNvPr id="0" name="Object 3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24700" y="2949575"/>
                        <a:ext cx="1685925" cy="474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7793" name="Text Box 33"/>
          <p:cNvSpPr txBox="1">
            <a:spLocks noChangeArrowheads="1"/>
          </p:cNvSpPr>
          <p:nvPr/>
        </p:nvSpPr>
        <p:spPr bwMode="auto">
          <a:xfrm>
            <a:off x="387350" y="3940175"/>
            <a:ext cx="87566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a:latin typeface="Arial" panose="020B0604020202020204" pitchFamily="34" charset="0"/>
              </a:rPr>
              <a:t>三个衍射斑（点光源）发出的光波在像平面上的</a:t>
            </a:r>
            <a:r>
              <a:rPr lang="zh-CN" altLang="en-US" sz="2800" b="1">
                <a:latin typeface="Arial" panose="020B0604020202020204" pitchFamily="34" charset="0"/>
                <a:hlinkClick r:id="rId15" action="ppaction://hlinksldjump"/>
              </a:rPr>
              <a:t>复振幅</a:t>
            </a:r>
            <a:endParaRPr lang="zh-CN" altLang="en-US" sz="2800" b="1">
              <a:latin typeface="Arial" panose="020B0604020202020204" pitchFamily="34" charset="0"/>
            </a:endParaRPr>
          </a:p>
        </p:txBody>
      </p:sp>
      <p:grpSp>
        <p:nvGrpSpPr>
          <p:cNvPr id="117799" name="Group 39"/>
          <p:cNvGrpSpPr>
            <a:grpSpLocks/>
          </p:cNvGrpSpPr>
          <p:nvPr/>
        </p:nvGrpSpPr>
        <p:grpSpPr bwMode="auto">
          <a:xfrm>
            <a:off x="14288" y="728663"/>
            <a:ext cx="3340100" cy="3168650"/>
            <a:chOff x="241" y="737"/>
            <a:chExt cx="2104" cy="1996"/>
          </a:xfrm>
        </p:grpSpPr>
        <p:sp>
          <p:nvSpPr>
            <p:cNvPr id="117764" name="Line 4"/>
            <p:cNvSpPr>
              <a:spLocks noChangeShapeType="1"/>
            </p:cNvSpPr>
            <p:nvPr/>
          </p:nvSpPr>
          <p:spPr bwMode="auto">
            <a:xfrm>
              <a:off x="1861" y="1402"/>
              <a:ext cx="0" cy="666"/>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65" name="Line 5"/>
            <p:cNvSpPr>
              <a:spLocks noChangeShapeType="1"/>
            </p:cNvSpPr>
            <p:nvPr/>
          </p:nvSpPr>
          <p:spPr bwMode="auto">
            <a:xfrm>
              <a:off x="500" y="1744"/>
              <a:ext cx="1801"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66" name="Line 6"/>
            <p:cNvSpPr>
              <a:spLocks noChangeShapeType="1"/>
            </p:cNvSpPr>
            <p:nvPr/>
          </p:nvSpPr>
          <p:spPr bwMode="auto">
            <a:xfrm>
              <a:off x="1861" y="1021"/>
              <a:ext cx="0" cy="1459"/>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67" name="Line 7"/>
            <p:cNvSpPr>
              <a:spLocks noChangeShapeType="1"/>
            </p:cNvSpPr>
            <p:nvPr/>
          </p:nvSpPr>
          <p:spPr bwMode="auto">
            <a:xfrm>
              <a:off x="509" y="768"/>
              <a:ext cx="0" cy="1965"/>
            </a:xfrm>
            <a:prstGeom prst="line">
              <a:avLst/>
            </a:prstGeom>
            <a:noFill/>
            <a:ln w="28575">
              <a:solidFill>
                <a:schemeClr val="tx1"/>
              </a:solidFill>
              <a:prstDash val="dash"/>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68" name="Line 8"/>
            <p:cNvSpPr>
              <a:spLocks noChangeShapeType="1"/>
            </p:cNvSpPr>
            <p:nvPr/>
          </p:nvSpPr>
          <p:spPr bwMode="auto">
            <a:xfrm>
              <a:off x="509" y="1751"/>
              <a:ext cx="1352" cy="31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69" name="Line 9"/>
            <p:cNvSpPr>
              <a:spLocks noChangeShapeType="1"/>
            </p:cNvSpPr>
            <p:nvPr/>
          </p:nvSpPr>
          <p:spPr bwMode="auto">
            <a:xfrm flipV="1">
              <a:off x="509" y="1402"/>
              <a:ext cx="1352" cy="349"/>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70" name="Line 10"/>
            <p:cNvSpPr>
              <a:spLocks noChangeShapeType="1"/>
            </p:cNvSpPr>
            <p:nvPr/>
          </p:nvSpPr>
          <p:spPr bwMode="auto">
            <a:xfrm>
              <a:off x="509" y="1307"/>
              <a:ext cx="1352" cy="444"/>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71" name="Line 11"/>
            <p:cNvSpPr>
              <a:spLocks noChangeShapeType="1"/>
            </p:cNvSpPr>
            <p:nvPr/>
          </p:nvSpPr>
          <p:spPr bwMode="auto">
            <a:xfrm flipV="1">
              <a:off x="509" y="1751"/>
              <a:ext cx="1352" cy="475"/>
            </a:xfrm>
            <a:prstGeom prst="line">
              <a:avLst/>
            </a:prstGeom>
            <a:noFill/>
            <a:ln w="28575">
              <a:solidFill>
                <a:srgbClr val="00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72" name="Line 12"/>
            <p:cNvSpPr>
              <a:spLocks noChangeShapeType="1"/>
            </p:cNvSpPr>
            <p:nvPr/>
          </p:nvSpPr>
          <p:spPr bwMode="auto">
            <a:xfrm>
              <a:off x="509" y="1307"/>
              <a:ext cx="1352" cy="761"/>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73" name="Line 13"/>
            <p:cNvSpPr>
              <a:spLocks noChangeShapeType="1"/>
            </p:cNvSpPr>
            <p:nvPr/>
          </p:nvSpPr>
          <p:spPr bwMode="auto">
            <a:xfrm>
              <a:off x="509" y="1307"/>
              <a:ext cx="1352" cy="95"/>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74" name="Line 14"/>
            <p:cNvSpPr>
              <a:spLocks noChangeShapeType="1"/>
            </p:cNvSpPr>
            <p:nvPr/>
          </p:nvSpPr>
          <p:spPr bwMode="auto">
            <a:xfrm flipV="1">
              <a:off x="509" y="2068"/>
              <a:ext cx="1352" cy="158"/>
            </a:xfrm>
            <a:prstGeom prst="line">
              <a:avLst/>
            </a:prstGeom>
            <a:noFill/>
            <a:ln w="28575">
              <a:solidFill>
                <a:srgbClr val="00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75" name="Line 15"/>
            <p:cNvSpPr>
              <a:spLocks noChangeShapeType="1"/>
            </p:cNvSpPr>
            <p:nvPr/>
          </p:nvSpPr>
          <p:spPr bwMode="auto">
            <a:xfrm flipV="1">
              <a:off x="509" y="1402"/>
              <a:ext cx="1352" cy="824"/>
            </a:xfrm>
            <a:prstGeom prst="line">
              <a:avLst/>
            </a:prstGeom>
            <a:noFill/>
            <a:ln w="28575">
              <a:solidFill>
                <a:srgbClr val="00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7776" name="Object 16"/>
            <p:cNvGraphicFramePr>
              <a:graphicFrameLocks noChangeAspect="1"/>
            </p:cNvGraphicFramePr>
            <p:nvPr/>
          </p:nvGraphicFramePr>
          <p:xfrm>
            <a:off x="362" y="1747"/>
            <a:ext cx="162" cy="226"/>
          </p:xfrm>
          <a:graphic>
            <a:graphicData uri="http://schemas.openxmlformats.org/presentationml/2006/ole">
              <mc:AlternateContent xmlns:mc="http://schemas.openxmlformats.org/markup-compatibility/2006">
                <mc:Choice xmlns:v="urn:schemas-microsoft-com:vml" Requires="v">
                  <p:oleObj spid="_x0000_s144594" name="Equation" r:id="rId16" imgW="177480" imgH="228600" progId="Equation.DSMT4">
                    <p:embed/>
                  </p:oleObj>
                </mc:Choice>
                <mc:Fallback>
                  <p:oleObj name="Equation" r:id="rId16" imgW="177480" imgH="228600" progId="Equation.DSMT4">
                    <p:embed/>
                    <p:pic>
                      <p:nvPicPr>
                        <p:cNvPr id="0" name="Object 1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2" y="1747"/>
                          <a:ext cx="162"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7777" name="Object 17"/>
            <p:cNvGraphicFramePr>
              <a:graphicFrameLocks noChangeAspect="1"/>
            </p:cNvGraphicFramePr>
            <p:nvPr/>
          </p:nvGraphicFramePr>
          <p:xfrm>
            <a:off x="488" y="1114"/>
            <a:ext cx="197" cy="225"/>
          </p:xfrm>
          <a:graphic>
            <a:graphicData uri="http://schemas.openxmlformats.org/presentationml/2006/ole">
              <mc:AlternateContent xmlns:mc="http://schemas.openxmlformats.org/markup-compatibility/2006">
                <mc:Choice xmlns:v="urn:schemas-microsoft-com:vml" Requires="v">
                  <p:oleObj spid="_x0000_s144595" name="Equation" r:id="rId18" imgW="215640" imgH="228600" progId="Equation.DSMT4">
                    <p:embed/>
                  </p:oleObj>
                </mc:Choice>
                <mc:Fallback>
                  <p:oleObj name="Equation" r:id="rId18" imgW="215640" imgH="228600" progId="Equation.DSMT4">
                    <p:embed/>
                    <p:pic>
                      <p:nvPicPr>
                        <p:cNvPr id="0" name="Object 1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8" y="1114"/>
                          <a:ext cx="197" cy="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7778" name="Object 18"/>
            <p:cNvGraphicFramePr>
              <a:graphicFrameLocks noChangeAspect="1"/>
            </p:cNvGraphicFramePr>
            <p:nvPr/>
          </p:nvGraphicFramePr>
          <p:xfrm>
            <a:off x="488" y="2191"/>
            <a:ext cx="197" cy="226"/>
          </p:xfrm>
          <a:graphic>
            <a:graphicData uri="http://schemas.openxmlformats.org/presentationml/2006/ole">
              <mc:AlternateContent xmlns:mc="http://schemas.openxmlformats.org/markup-compatibility/2006">
                <mc:Choice xmlns:v="urn:schemas-microsoft-com:vml" Requires="v">
                  <p:oleObj spid="_x0000_s144596" name="Equation" r:id="rId20" imgW="215640" imgH="228600" progId="Equation.DSMT4">
                    <p:embed/>
                  </p:oleObj>
                </mc:Choice>
                <mc:Fallback>
                  <p:oleObj name="Equation" r:id="rId20" imgW="215640" imgH="228600" progId="Equation.DSMT4">
                    <p:embed/>
                    <p:pic>
                      <p:nvPicPr>
                        <p:cNvPr id="0" name="Object 1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88" y="2191"/>
                          <a:ext cx="197"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7779" name="Object 19"/>
            <p:cNvGraphicFramePr>
              <a:graphicFrameLocks noChangeAspect="1"/>
            </p:cNvGraphicFramePr>
            <p:nvPr/>
          </p:nvGraphicFramePr>
          <p:xfrm>
            <a:off x="508" y="737"/>
            <a:ext cx="133" cy="157"/>
          </p:xfrm>
          <a:graphic>
            <a:graphicData uri="http://schemas.openxmlformats.org/presentationml/2006/ole">
              <mc:AlternateContent xmlns:mc="http://schemas.openxmlformats.org/markup-compatibility/2006">
                <mc:Choice xmlns:v="urn:schemas-microsoft-com:vml" Requires="v">
                  <p:oleObj spid="_x0000_s144597" name="Equation" r:id="rId22" imgW="126720" imgH="139680" progId="Equation.DSMT4">
                    <p:embed/>
                  </p:oleObj>
                </mc:Choice>
                <mc:Fallback>
                  <p:oleObj name="Equation" r:id="rId22" imgW="126720" imgH="139680" progId="Equation.DSMT4">
                    <p:embed/>
                    <p:pic>
                      <p:nvPicPr>
                        <p:cNvPr id="0" name="Object 19"/>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08" y="737"/>
                          <a:ext cx="133" cy="1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7780" name="Object 20"/>
            <p:cNvGraphicFramePr>
              <a:graphicFrameLocks noChangeAspect="1"/>
            </p:cNvGraphicFramePr>
            <p:nvPr/>
          </p:nvGraphicFramePr>
          <p:xfrm>
            <a:off x="1860" y="927"/>
            <a:ext cx="172" cy="200"/>
          </p:xfrm>
          <a:graphic>
            <a:graphicData uri="http://schemas.openxmlformats.org/presentationml/2006/ole">
              <mc:AlternateContent xmlns:mc="http://schemas.openxmlformats.org/markup-compatibility/2006">
                <mc:Choice xmlns:v="urn:schemas-microsoft-com:vml" Requires="v">
                  <p:oleObj spid="_x0000_s144598" name="Equation" r:id="rId24" imgW="164880" imgH="177480" progId="Equation.DSMT4">
                    <p:embed/>
                  </p:oleObj>
                </mc:Choice>
                <mc:Fallback>
                  <p:oleObj name="Equation" r:id="rId24" imgW="164880" imgH="177480" progId="Equation.DSMT4">
                    <p:embed/>
                    <p:pic>
                      <p:nvPicPr>
                        <p:cNvPr id="0" name="Object 20"/>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860" y="927"/>
                          <a:ext cx="17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7781" name="Object 21"/>
            <p:cNvGraphicFramePr>
              <a:graphicFrameLocks noChangeAspect="1"/>
            </p:cNvGraphicFramePr>
            <p:nvPr/>
          </p:nvGraphicFramePr>
          <p:xfrm>
            <a:off x="2212" y="1751"/>
            <a:ext cx="133" cy="142"/>
          </p:xfrm>
          <a:graphic>
            <a:graphicData uri="http://schemas.openxmlformats.org/presentationml/2006/ole">
              <mc:AlternateContent xmlns:mc="http://schemas.openxmlformats.org/markup-compatibility/2006">
                <mc:Choice xmlns:v="urn:schemas-microsoft-com:vml" Requires="v">
                  <p:oleObj spid="_x0000_s144599" name="Equation" r:id="rId26" imgW="126720" imgH="126720" progId="Equation.DSMT4">
                    <p:embed/>
                  </p:oleObj>
                </mc:Choice>
                <mc:Fallback>
                  <p:oleObj name="Equation" r:id="rId26" imgW="126720" imgH="126720" progId="Equation.DSMT4">
                    <p:embed/>
                    <p:pic>
                      <p:nvPicPr>
                        <p:cNvPr id="0" name="Object 21"/>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212" y="1751"/>
                          <a:ext cx="133" cy="1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7782" name="Line 22"/>
            <p:cNvSpPr>
              <a:spLocks noChangeShapeType="1"/>
            </p:cNvSpPr>
            <p:nvPr/>
          </p:nvSpPr>
          <p:spPr bwMode="auto">
            <a:xfrm>
              <a:off x="508" y="2575"/>
              <a:ext cx="1352" cy="0"/>
            </a:xfrm>
            <a:prstGeom prst="line">
              <a:avLst/>
            </a:prstGeom>
            <a:noFill/>
            <a:ln w="28575">
              <a:solidFill>
                <a:schemeClr val="tx1"/>
              </a:solidFill>
              <a:round/>
              <a:headEnd type="arrow" w="lg" len="me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83" name="Line 23"/>
            <p:cNvSpPr>
              <a:spLocks noChangeShapeType="1"/>
            </p:cNvSpPr>
            <p:nvPr/>
          </p:nvSpPr>
          <p:spPr bwMode="auto">
            <a:xfrm>
              <a:off x="1860" y="2448"/>
              <a:ext cx="0" cy="25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7784" name="Object 24"/>
            <p:cNvGraphicFramePr>
              <a:graphicFrameLocks noChangeAspect="1"/>
            </p:cNvGraphicFramePr>
            <p:nvPr/>
          </p:nvGraphicFramePr>
          <p:xfrm>
            <a:off x="1125" y="2417"/>
            <a:ext cx="133" cy="142"/>
          </p:xfrm>
          <a:graphic>
            <a:graphicData uri="http://schemas.openxmlformats.org/presentationml/2006/ole">
              <mc:AlternateContent xmlns:mc="http://schemas.openxmlformats.org/markup-compatibility/2006">
                <mc:Choice xmlns:v="urn:schemas-microsoft-com:vml" Requires="v">
                  <p:oleObj spid="_x0000_s144600" name="Equation" r:id="rId28" imgW="126720" imgH="126720" progId="Equation.DSMT4">
                    <p:embed/>
                  </p:oleObj>
                </mc:Choice>
                <mc:Fallback>
                  <p:oleObj name="Equation" r:id="rId28" imgW="126720" imgH="126720" progId="Equation.DSMT4">
                    <p:embed/>
                    <p:pic>
                      <p:nvPicPr>
                        <p:cNvPr id="0" name="Object 24"/>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125" y="2417"/>
                          <a:ext cx="133" cy="1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7794" name="Object 34"/>
            <p:cNvGraphicFramePr>
              <a:graphicFrameLocks noChangeAspect="1"/>
            </p:cNvGraphicFramePr>
            <p:nvPr/>
          </p:nvGraphicFramePr>
          <p:xfrm>
            <a:off x="1859" y="2007"/>
            <a:ext cx="158" cy="147"/>
          </p:xfrm>
          <a:graphic>
            <a:graphicData uri="http://schemas.openxmlformats.org/presentationml/2006/ole">
              <mc:AlternateContent xmlns:mc="http://schemas.openxmlformats.org/markup-compatibility/2006">
                <mc:Choice xmlns:v="urn:schemas-microsoft-com:vml" Requires="v">
                  <p:oleObj spid="_x0000_s144601" name="Equation" r:id="rId29" imgW="177480" imgH="164880" progId="Equation.DSMT4">
                    <p:embed/>
                  </p:oleObj>
                </mc:Choice>
                <mc:Fallback>
                  <p:oleObj name="Equation" r:id="rId29" imgW="177480" imgH="164880" progId="Equation.DSMT4">
                    <p:embed/>
                    <p:pic>
                      <p:nvPicPr>
                        <p:cNvPr id="0" name="Object 34"/>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859" y="2007"/>
                          <a:ext cx="158" cy="1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7795" name="Object 35"/>
            <p:cNvGraphicFramePr>
              <a:graphicFrameLocks noChangeAspect="1"/>
            </p:cNvGraphicFramePr>
            <p:nvPr/>
          </p:nvGraphicFramePr>
          <p:xfrm>
            <a:off x="1858" y="1735"/>
            <a:ext cx="158" cy="147"/>
          </p:xfrm>
          <a:graphic>
            <a:graphicData uri="http://schemas.openxmlformats.org/presentationml/2006/ole">
              <mc:AlternateContent xmlns:mc="http://schemas.openxmlformats.org/markup-compatibility/2006">
                <mc:Choice xmlns:v="urn:schemas-microsoft-com:vml" Requires="v">
                  <p:oleObj spid="_x0000_s144602" name="Equation" r:id="rId31" imgW="177480" imgH="164880" progId="Equation.DSMT4">
                    <p:embed/>
                  </p:oleObj>
                </mc:Choice>
                <mc:Fallback>
                  <p:oleObj name="Equation" r:id="rId31" imgW="177480" imgH="164880" progId="Equation.DSMT4">
                    <p:embed/>
                    <p:pic>
                      <p:nvPicPr>
                        <p:cNvPr id="0" name="Object 35"/>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858" y="1735"/>
                          <a:ext cx="158" cy="1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7796" name="Object 36"/>
            <p:cNvGraphicFramePr>
              <a:graphicFrameLocks noChangeAspect="1"/>
            </p:cNvGraphicFramePr>
            <p:nvPr/>
          </p:nvGraphicFramePr>
          <p:xfrm>
            <a:off x="1859" y="1281"/>
            <a:ext cx="169" cy="158"/>
          </p:xfrm>
          <a:graphic>
            <a:graphicData uri="http://schemas.openxmlformats.org/presentationml/2006/ole">
              <mc:AlternateContent xmlns:mc="http://schemas.openxmlformats.org/markup-compatibility/2006">
                <mc:Choice xmlns:v="urn:schemas-microsoft-com:vml" Requires="v">
                  <p:oleObj spid="_x0000_s144603" name="Equation" r:id="rId33" imgW="190440" imgH="177480" progId="Equation.DSMT4">
                    <p:embed/>
                  </p:oleObj>
                </mc:Choice>
                <mc:Fallback>
                  <p:oleObj name="Equation" r:id="rId33" imgW="190440" imgH="177480" progId="Equation.DSMT4">
                    <p:embed/>
                    <p:pic>
                      <p:nvPicPr>
                        <p:cNvPr id="0" name="Object 36"/>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859" y="1281"/>
                          <a:ext cx="169" cy="1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7797" name="Object 37"/>
            <p:cNvGraphicFramePr>
              <a:graphicFrameLocks noChangeAspect="1"/>
            </p:cNvGraphicFramePr>
            <p:nvPr/>
          </p:nvGraphicFramePr>
          <p:xfrm>
            <a:off x="243" y="1174"/>
            <a:ext cx="257" cy="289"/>
          </p:xfrm>
          <a:graphic>
            <a:graphicData uri="http://schemas.openxmlformats.org/presentationml/2006/ole">
              <mc:AlternateContent xmlns:mc="http://schemas.openxmlformats.org/markup-compatibility/2006">
                <mc:Choice xmlns:v="urn:schemas-microsoft-com:vml" Requires="v">
                  <p:oleObj spid="_x0000_s144604" name="Equation" r:id="rId35" imgW="203040" imgH="228600" progId="Equation.DSMT4">
                    <p:embed/>
                  </p:oleObj>
                </mc:Choice>
                <mc:Fallback>
                  <p:oleObj name="Equation" r:id="rId35" imgW="203040" imgH="228600" progId="Equation.DSMT4">
                    <p:embed/>
                    <p:pic>
                      <p:nvPicPr>
                        <p:cNvPr id="0" name="Object 37"/>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43" y="1174"/>
                          <a:ext cx="257"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7798" name="Object 38"/>
            <p:cNvGraphicFramePr>
              <a:graphicFrameLocks noChangeAspect="1"/>
            </p:cNvGraphicFramePr>
            <p:nvPr/>
          </p:nvGraphicFramePr>
          <p:xfrm>
            <a:off x="241" y="2052"/>
            <a:ext cx="257" cy="289"/>
          </p:xfrm>
          <a:graphic>
            <a:graphicData uri="http://schemas.openxmlformats.org/presentationml/2006/ole">
              <mc:AlternateContent xmlns:mc="http://schemas.openxmlformats.org/markup-compatibility/2006">
                <mc:Choice xmlns:v="urn:schemas-microsoft-com:vml" Requires="v">
                  <p:oleObj spid="_x0000_s144605" name="Equation" r:id="rId37" imgW="203040" imgH="228600" progId="Equation.DSMT4">
                    <p:embed/>
                  </p:oleObj>
                </mc:Choice>
                <mc:Fallback>
                  <p:oleObj name="Equation" r:id="rId37" imgW="203040" imgH="228600" progId="Equation.DSMT4">
                    <p:embed/>
                    <p:pic>
                      <p:nvPicPr>
                        <p:cNvPr id="0" name="Object 38"/>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241" y="2052"/>
                          <a:ext cx="257"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778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778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9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779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779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779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1778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177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90" grpId="0"/>
      <p:bldP spid="117793"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6803" name="Text Box 67"/>
          <p:cNvSpPr txBox="1">
            <a:spLocks noChangeArrowheads="1"/>
          </p:cNvSpPr>
          <p:nvPr/>
        </p:nvSpPr>
        <p:spPr bwMode="auto">
          <a:xfrm>
            <a:off x="152400" y="4487863"/>
            <a:ext cx="2022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solidFill>
                  <a:schemeClr val="tx1"/>
                </a:solidFill>
                <a:latin typeface="Arial" panose="020B0604020202020204" pitchFamily="34" charset="0"/>
              </a:rPr>
              <a:t>阿贝正弦条件</a:t>
            </a:r>
          </a:p>
        </p:txBody>
      </p:sp>
      <p:graphicFrame>
        <p:nvGraphicFramePr>
          <p:cNvPr id="116804" name="Object 68"/>
          <p:cNvGraphicFramePr>
            <a:graphicFrameLocks noChangeAspect="1"/>
          </p:cNvGraphicFramePr>
          <p:nvPr>
            <p:extLst>
              <p:ext uri="{D42A27DB-BD31-4B8C-83A1-F6EECF244321}">
                <p14:modId xmlns:p14="http://schemas.microsoft.com/office/powerpoint/2010/main" val="429100558"/>
              </p:ext>
            </p:extLst>
          </p:nvPr>
        </p:nvGraphicFramePr>
        <p:xfrm>
          <a:off x="2168525" y="4368800"/>
          <a:ext cx="1724025" cy="895350"/>
        </p:xfrm>
        <a:graphic>
          <a:graphicData uri="http://schemas.openxmlformats.org/presentationml/2006/ole">
            <mc:AlternateContent xmlns:mc="http://schemas.openxmlformats.org/markup-compatibility/2006">
              <mc:Choice xmlns:v="urn:schemas-microsoft-com:vml" Requires="v">
                <p:oleObj spid="_x0000_s122854" name="Equation" r:id="rId3" imgW="838080" imgH="431640" progId="Equation.DSMT4">
                  <p:embed/>
                </p:oleObj>
              </mc:Choice>
              <mc:Fallback>
                <p:oleObj name="Equation" r:id="rId3" imgW="838080" imgH="431640" progId="Equation.DSMT4">
                  <p:embed/>
                  <p:pic>
                    <p:nvPicPr>
                      <p:cNvPr id="0" name="Object 6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8525" y="4368800"/>
                        <a:ext cx="1724025" cy="895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6805" name="Object 69"/>
          <p:cNvGraphicFramePr>
            <a:graphicFrameLocks noChangeAspect="1"/>
          </p:cNvGraphicFramePr>
          <p:nvPr>
            <p:extLst>
              <p:ext uri="{D42A27DB-BD31-4B8C-83A1-F6EECF244321}">
                <p14:modId xmlns:p14="http://schemas.microsoft.com/office/powerpoint/2010/main" val="3575887862"/>
              </p:ext>
            </p:extLst>
          </p:nvPr>
        </p:nvGraphicFramePr>
        <p:xfrm>
          <a:off x="5000625" y="4367213"/>
          <a:ext cx="2136775" cy="866775"/>
        </p:xfrm>
        <a:graphic>
          <a:graphicData uri="http://schemas.openxmlformats.org/presentationml/2006/ole">
            <mc:AlternateContent xmlns:mc="http://schemas.openxmlformats.org/markup-compatibility/2006">
              <mc:Choice xmlns:v="urn:schemas-microsoft-com:vml" Requires="v">
                <p:oleObj spid="_x0000_s122855" name="Equation" r:id="rId5" imgW="977760" imgH="393480" progId="Equation.DSMT4">
                  <p:embed/>
                </p:oleObj>
              </mc:Choice>
              <mc:Fallback>
                <p:oleObj name="Equation" r:id="rId5" imgW="977760" imgH="393480" progId="Equation.DSMT4">
                  <p:embed/>
                  <p:pic>
                    <p:nvPicPr>
                      <p:cNvPr id="0" name="Object 6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0625" y="4367213"/>
                        <a:ext cx="2136775" cy="866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6806" name="Object 70"/>
          <p:cNvGraphicFramePr>
            <a:graphicFrameLocks noChangeAspect="1"/>
          </p:cNvGraphicFramePr>
          <p:nvPr>
            <p:extLst>
              <p:ext uri="{D42A27DB-BD31-4B8C-83A1-F6EECF244321}">
                <p14:modId xmlns:p14="http://schemas.microsoft.com/office/powerpoint/2010/main" val="1526609141"/>
              </p:ext>
            </p:extLst>
          </p:nvPr>
        </p:nvGraphicFramePr>
        <p:xfrm>
          <a:off x="223837" y="5219700"/>
          <a:ext cx="2416175" cy="823913"/>
        </p:xfrm>
        <a:graphic>
          <a:graphicData uri="http://schemas.openxmlformats.org/presentationml/2006/ole">
            <mc:AlternateContent xmlns:mc="http://schemas.openxmlformats.org/markup-compatibility/2006">
              <mc:Choice xmlns:v="urn:schemas-microsoft-com:vml" Requires="v">
                <p:oleObj spid="_x0000_s122856" name="Equation" r:id="rId7" imgW="1155600" imgH="393480" progId="Equation.DSMT4">
                  <p:embed/>
                </p:oleObj>
              </mc:Choice>
              <mc:Fallback>
                <p:oleObj name="Equation" r:id="rId7" imgW="1155600" imgH="393480" progId="Equation.DSMT4">
                  <p:embed/>
                  <p:pic>
                    <p:nvPicPr>
                      <p:cNvPr id="0" name="Object 7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3837" y="5219700"/>
                        <a:ext cx="2416175" cy="823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16812" name="Group 76"/>
          <p:cNvGrpSpPr>
            <a:grpSpLocks/>
          </p:cNvGrpSpPr>
          <p:nvPr/>
        </p:nvGrpSpPr>
        <p:grpSpPr bwMode="auto">
          <a:xfrm>
            <a:off x="277812" y="609600"/>
            <a:ext cx="8382000" cy="3429000"/>
            <a:chOff x="589" y="119"/>
            <a:chExt cx="4831" cy="2857"/>
          </a:xfrm>
        </p:grpSpPr>
        <p:sp>
          <p:nvSpPr>
            <p:cNvPr id="116740" name="AutoShape 4"/>
            <p:cNvSpPr>
              <a:spLocks noChangeArrowheads="1"/>
            </p:cNvSpPr>
            <p:nvPr/>
          </p:nvSpPr>
          <p:spPr bwMode="auto">
            <a:xfrm flipV="1">
              <a:off x="2608" y="1570"/>
              <a:ext cx="2041" cy="681"/>
            </a:xfrm>
            <a:prstGeom prst="rtTriangle">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41" name="AutoShape 5"/>
            <p:cNvSpPr>
              <a:spLocks noChangeArrowheads="1"/>
            </p:cNvSpPr>
            <p:nvPr/>
          </p:nvSpPr>
          <p:spPr bwMode="auto">
            <a:xfrm>
              <a:off x="2608" y="935"/>
              <a:ext cx="2041" cy="635"/>
            </a:xfrm>
            <a:prstGeom prst="rtTriangle">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42" name="Line 6"/>
            <p:cNvSpPr>
              <a:spLocks noChangeShapeType="1"/>
            </p:cNvSpPr>
            <p:nvPr/>
          </p:nvSpPr>
          <p:spPr bwMode="auto">
            <a:xfrm>
              <a:off x="816" y="1570"/>
              <a:ext cx="3855"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43" name="Line 7"/>
            <p:cNvSpPr>
              <a:spLocks noChangeShapeType="1"/>
            </p:cNvSpPr>
            <p:nvPr/>
          </p:nvSpPr>
          <p:spPr bwMode="auto">
            <a:xfrm flipV="1">
              <a:off x="816" y="1389"/>
              <a:ext cx="0" cy="362"/>
            </a:xfrm>
            <a:prstGeom prst="line">
              <a:avLst/>
            </a:prstGeom>
            <a:noFill/>
            <a:ln w="571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44" name="Line 8"/>
            <p:cNvSpPr>
              <a:spLocks noChangeShapeType="1"/>
            </p:cNvSpPr>
            <p:nvPr/>
          </p:nvSpPr>
          <p:spPr bwMode="auto">
            <a:xfrm>
              <a:off x="4672" y="526"/>
              <a:ext cx="0" cy="2088"/>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45" name="Oval 9"/>
            <p:cNvSpPr>
              <a:spLocks noChangeArrowheads="1"/>
            </p:cNvSpPr>
            <p:nvPr/>
          </p:nvSpPr>
          <p:spPr bwMode="auto">
            <a:xfrm>
              <a:off x="1769" y="164"/>
              <a:ext cx="136" cy="281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46" name="Line 10"/>
            <p:cNvSpPr>
              <a:spLocks noChangeShapeType="1"/>
            </p:cNvSpPr>
            <p:nvPr/>
          </p:nvSpPr>
          <p:spPr bwMode="auto">
            <a:xfrm>
              <a:off x="2585" y="164"/>
              <a:ext cx="0" cy="2812"/>
            </a:xfrm>
            <a:prstGeom prst="line">
              <a:avLst/>
            </a:prstGeom>
            <a:noFill/>
            <a:ln w="28575">
              <a:solidFill>
                <a:schemeClr val="tx1"/>
              </a:solidFill>
              <a:prstDash val="dash"/>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47" name="Line 11"/>
            <p:cNvSpPr>
              <a:spLocks noChangeShapeType="1"/>
            </p:cNvSpPr>
            <p:nvPr/>
          </p:nvSpPr>
          <p:spPr bwMode="auto">
            <a:xfrm>
              <a:off x="816" y="1570"/>
              <a:ext cx="99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48" name="Line 12"/>
            <p:cNvSpPr>
              <a:spLocks noChangeShapeType="1"/>
            </p:cNvSpPr>
            <p:nvPr/>
          </p:nvSpPr>
          <p:spPr bwMode="auto">
            <a:xfrm>
              <a:off x="1814" y="1570"/>
              <a:ext cx="771"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49" name="Line 13"/>
            <p:cNvSpPr>
              <a:spLocks noChangeShapeType="1"/>
            </p:cNvSpPr>
            <p:nvPr/>
          </p:nvSpPr>
          <p:spPr bwMode="auto">
            <a:xfrm>
              <a:off x="816" y="1389"/>
              <a:ext cx="99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0" name="Line 14"/>
            <p:cNvSpPr>
              <a:spLocks noChangeShapeType="1"/>
            </p:cNvSpPr>
            <p:nvPr/>
          </p:nvSpPr>
          <p:spPr bwMode="auto">
            <a:xfrm>
              <a:off x="2585" y="1570"/>
              <a:ext cx="2087" cy="45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1" name="Line 15"/>
            <p:cNvSpPr>
              <a:spLocks noChangeShapeType="1"/>
            </p:cNvSpPr>
            <p:nvPr/>
          </p:nvSpPr>
          <p:spPr bwMode="auto">
            <a:xfrm>
              <a:off x="1814" y="1389"/>
              <a:ext cx="771" cy="181"/>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2" name="Line 16"/>
            <p:cNvSpPr>
              <a:spLocks noChangeShapeType="1"/>
            </p:cNvSpPr>
            <p:nvPr/>
          </p:nvSpPr>
          <p:spPr bwMode="auto">
            <a:xfrm>
              <a:off x="816" y="1752"/>
              <a:ext cx="99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3" name="Line 17"/>
            <p:cNvSpPr>
              <a:spLocks noChangeShapeType="1"/>
            </p:cNvSpPr>
            <p:nvPr/>
          </p:nvSpPr>
          <p:spPr bwMode="auto">
            <a:xfrm flipV="1">
              <a:off x="1814" y="1570"/>
              <a:ext cx="771" cy="18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4" name="Line 18"/>
            <p:cNvSpPr>
              <a:spLocks noChangeShapeType="1"/>
            </p:cNvSpPr>
            <p:nvPr/>
          </p:nvSpPr>
          <p:spPr bwMode="auto">
            <a:xfrm flipV="1">
              <a:off x="2585" y="1071"/>
              <a:ext cx="2087" cy="499"/>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5" name="Line 19"/>
            <p:cNvSpPr>
              <a:spLocks noChangeShapeType="1"/>
            </p:cNvSpPr>
            <p:nvPr/>
          </p:nvSpPr>
          <p:spPr bwMode="auto">
            <a:xfrm>
              <a:off x="2585" y="935"/>
              <a:ext cx="2087" cy="635"/>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6" name="Line 20"/>
            <p:cNvSpPr>
              <a:spLocks noChangeShapeType="1"/>
            </p:cNvSpPr>
            <p:nvPr/>
          </p:nvSpPr>
          <p:spPr bwMode="auto">
            <a:xfrm flipV="1">
              <a:off x="816" y="935"/>
              <a:ext cx="998" cy="817"/>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7" name="Line 21"/>
            <p:cNvSpPr>
              <a:spLocks noChangeShapeType="1"/>
            </p:cNvSpPr>
            <p:nvPr/>
          </p:nvSpPr>
          <p:spPr bwMode="auto">
            <a:xfrm flipV="1">
              <a:off x="816" y="754"/>
              <a:ext cx="998" cy="817"/>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8" name="Line 22"/>
            <p:cNvSpPr>
              <a:spLocks noChangeShapeType="1"/>
            </p:cNvSpPr>
            <p:nvPr/>
          </p:nvSpPr>
          <p:spPr bwMode="auto">
            <a:xfrm flipV="1">
              <a:off x="816" y="572"/>
              <a:ext cx="998" cy="817"/>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59" name="Line 23"/>
            <p:cNvSpPr>
              <a:spLocks noChangeShapeType="1"/>
            </p:cNvSpPr>
            <p:nvPr/>
          </p:nvSpPr>
          <p:spPr bwMode="auto">
            <a:xfrm>
              <a:off x="816" y="1752"/>
              <a:ext cx="998" cy="816"/>
            </a:xfrm>
            <a:prstGeom prst="line">
              <a:avLst/>
            </a:prstGeom>
            <a:noFill/>
            <a:ln w="28575">
              <a:solidFill>
                <a:srgbClr val="00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60" name="Line 24"/>
            <p:cNvSpPr>
              <a:spLocks noChangeShapeType="1"/>
            </p:cNvSpPr>
            <p:nvPr/>
          </p:nvSpPr>
          <p:spPr bwMode="auto">
            <a:xfrm>
              <a:off x="816" y="1389"/>
              <a:ext cx="998" cy="816"/>
            </a:xfrm>
            <a:prstGeom prst="line">
              <a:avLst/>
            </a:prstGeom>
            <a:noFill/>
            <a:ln w="28575">
              <a:solidFill>
                <a:srgbClr val="00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61" name="Line 25"/>
            <p:cNvSpPr>
              <a:spLocks noChangeShapeType="1"/>
            </p:cNvSpPr>
            <p:nvPr/>
          </p:nvSpPr>
          <p:spPr bwMode="auto">
            <a:xfrm>
              <a:off x="816" y="1571"/>
              <a:ext cx="998" cy="816"/>
            </a:xfrm>
            <a:prstGeom prst="line">
              <a:avLst/>
            </a:prstGeom>
            <a:noFill/>
            <a:ln w="28575">
              <a:solidFill>
                <a:srgbClr val="00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62" name="Line 26"/>
            <p:cNvSpPr>
              <a:spLocks noChangeShapeType="1"/>
            </p:cNvSpPr>
            <p:nvPr/>
          </p:nvSpPr>
          <p:spPr bwMode="auto">
            <a:xfrm flipV="1">
              <a:off x="2585" y="1570"/>
              <a:ext cx="2087" cy="681"/>
            </a:xfrm>
            <a:prstGeom prst="line">
              <a:avLst/>
            </a:prstGeom>
            <a:noFill/>
            <a:ln w="28575">
              <a:solidFill>
                <a:srgbClr val="00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63" name="Line 27"/>
            <p:cNvSpPr>
              <a:spLocks noChangeShapeType="1"/>
            </p:cNvSpPr>
            <p:nvPr/>
          </p:nvSpPr>
          <p:spPr bwMode="auto">
            <a:xfrm>
              <a:off x="1814" y="754"/>
              <a:ext cx="771" cy="181"/>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64" name="Line 28"/>
            <p:cNvSpPr>
              <a:spLocks noChangeShapeType="1"/>
            </p:cNvSpPr>
            <p:nvPr/>
          </p:nvSpPr>
          <p:spPr bwMode="auto">
            <a:xfrm>
              <a:off x="1814" y="572"/>
              <a:ext cx="771" cy="363"/>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65" name="Line 29"/>
            <p:cNvSpPr>
              <a:spLocks noChangeShapeType="1"/>
            </p:cNvSpPr>
            <p:nvPr/>
          </p:nvSpPr>
          <p:spPr bwMode="auto">
            <a:xfrm>
              <a:off x="2585" y="935"/>
              <a:ext cx="2087" cy="1089"/>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66" name="Line 30"/>
            <p:cNvSpPr>
              <a:spLocks noChangeShapeType="1"/>
            </p:cNvSpPr>
            <p:nvPr/>
          </p:nvSpPr>
          <p:spPr bwMode="auto">
            <a:xfrm>
              <a:off x="1814" y="935"/>
              <a:ext cx="771"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67" name="Line 31"/>
            <p:cNvSpPr>
              <a:spLocks noChangeShapeType="1"/>
            </p:cNvSpPr>
            <p:nvPr/>
          </p:nvSpPr>
          <p:spPr bwMode="auto">
            <a:xfrm>
              <a:off x="2585" y="935"/>
              <a:ext cx="2087" cy="136"/>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68" name="Line 32"/>
            <p:cNvSpPr>
              <a:spLocks noChangeShapeType="1"/>
            </p:cNvSpPr>
            <p:nvPr/>
          </p:nvSpPr>
          <p:spPr bwMode="auto">
            <a:xfrm>
              <a:off x="1814" y="2205"/>
              <a:ext cx="771" cy="46"/>
            </a:xfrm>
            <a:prstGeom prst="line">
              <a:avLst/>
            </a:prstGeom>
            <a:noFill/>
            <a:ln w="28575">
              <a:solidFill>
                <a:srgbClr val="00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69" name="Line 33"/>
            <p:cNvSpPr>
              <a:spLocks noChangeShapeType="1"/>
            </p:cNvSpPr>
            <p:nvPr/>
          </p:nvSpPr>
          <p:spPr bwMode="auto">
            <a:xfrm flipV="1">
              <a:off x="1814" y="2251"/>
              <a:ext cx="771" cy="136"/>
            </a:xfrm>
            <a:prstGeom prst="line">
              <a:avLst/>
            </a:prstGeom>
            <a:noFill/>
            <a:ln w="28575">
              <a:solidFill>
                <a:srgbClr val="00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70" name="Line 34"/>
            <p:cNvSpPr>
              <a:spLocks noChangeShapeType="1"/>
            </p:cNvSpPr>
            <p:nvPr/>
          </p:nvSpPr>
          <p:spPr bwMode="auto">
            <a:xfrm flipV="1">
              <a:off x="1814" y="2251"/>
              <a:ext cx="771" cy="317"/>
            </a:xfrm>
            <a:prstGeom prst="line">
              <a:avLst/>
            </a:prstGeom>
            <a:noFill/>
            <a:ln w="28575">
              <a:solidFill>
                <a:srgbClr val="00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71" name="Line 35"/>
            <p:cNvSpPr>
              <a:spLocks noChangeShapeType="1"/>
            </p:cNvSpPr>
            <p:nvPr/>
          </p:nvSpPr>
          <p:spPr bwMode="auto">
            <a:xfrm flipV="1">
              <a:off x="2585" y="2024"/>
              <a:ext cx="2087" cy="227"/>
            </a:xfrm>
            <a:prstGeom prst="line">
              <a:avLst/>
            </a:prstGeom>
            <a:noFill/>
            <a:ln w="28575">
              <a:solidFill>
                <a:srgbClr val="00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72" name="Line 36"/>
            <p:cNvSpPr>
              <a:spLocks noChangeShapeType="1"/>
            </p:cNvSpPr>
            <p:nvPr/>
          </p:nvSpPr>
          <p:spPr bwMode="auto">
            <a:xfrm flipV="1">
              <a:off x="2585" y="1071"/>
              <a:ext cx="2087" cy="1180"/>
            </a:xfrm>
            <a:prstGeom prst="line">
              <a:avLst/>
            </a:prstGeom>
            <a:noFill/>
            <a:ln w="28575">
              <a:solidFill>
                <a:srgbClr val="00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73" name="Line 37"/>
            <p:cNvSpPr>
              <a:spLocks noChangeShapeType="1"/>
            </p:cNvSpPr>
            <p:nvPr/>
          </p:nvSpPr>
          <p:spPr bwMode="auto">
            <a:xfrm>
              <a:off x="4672" y="1071"/>
              <a:ext cx="0" cy="953"/>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6774" name="Object 38"/>
            <p:cNvGraphicFramePr>
              <a:graphicFrameLocks noChangeAspect="1"/>
            </p:cNvGraphicFramePr>
            <p:nvPr/>
          </p:nvGraphicFramePr>
          <p:xfrm>
            <a:off x="1065" y="1343"/>
            <a:ext cx="243" cy="273"/>
          </p:xfrm>
          <a:graphic>
            <a:graphicData uri="http://schemas.openxmlformats.org/presentationml/2006/ole">
              <mc:AlternateContent xmlns:mc="http://schemas.openxmlformats.org/markup-compatibility/2006">
                <mc:Choice xmlns:v="urn:schemas-microsoft-com:vml" Requires="v">
                  <p:oleObj spid="_x0000_s122857" name="Equation" r:id="rId9" imgW="203040" imgH="228600" progId="Equation.DSMT4">
                    <p:embed/>
                  </p:oleObj>
                </mc:Choice>
                <mc:Fallback>
                  <p:oleObj name="Equation" r:id="rId9" imgW="203040" imgH="228600" progId="Equation.DSMT4">
                    <p:embed/>
                    <p:pic>
                      <p:nvPicPr>
                        <p:cNvPr id="0" name="Object 3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5" y="1343"/>
                          <a:ext cx="243" cy="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775" name="Object 39"/>
            <p:cNvGraphicFramePr>
              <a:graphicFrameLocks noChangeAspect="1"/>
            </p:cNvGraphicFramePr>
            <p:nvPr/>
          </p:nvGraphicFramePr>
          <p:xfrm>
            <a:off x="1065" y="1525"/>
            <a:ext cx="242" cy="272"/>
          </p:xfrm>
          <a:graphic>
            <a:graphicData uri="http://schemas.openxmlformats.org/presentationml/2006/ole">
              <mc:AlternateContent xmlns:mc="http://schemas.openxmlformats.org/markup-compatibility/2006">
                <mc:Choice xmlns:v="urn:schemas-microsoft-com:vml" Requires="v">
                  <p:oleObj spid="_x0000_s122858" name="Equation" r:id="rId11" imgW="203040" imgH="228600" progId="Equation.DSMT4">
                    <p:embed/>
                  </p:oleObj>
                </mc:Choice>
                <mc:Fallback>
                  <p:oleObj name="Equation" r:id="rId11" imgW="203040" imgH="228600" progId="Equation.DSMT4">
                    <p:embed/>
                    <p:pic>
                      <p:nvPicPr>
                        <p:cNvPr id="0" name="Object 3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5" y="1525"/>
                          <a:ext cx="242"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776" name="Object 40"/>
            <p:cNvGraphicFramePr>
              <a:graphicFrameLocks noChangeAspect="1"/>
            </p:cNvGraphicFramePr>
            <p:nvPr/>
          </p:nvGraphicFramePr>
          <p:xfrm>
            <a:off x="3679" y="1298"/>
            <a:ext cx="241" cy="271"/>
          </p:xfrm>
          <a:graphic>
            <a:graphicData uri="http://schemas.openxmlformats.org/presentationml/2006/ole">
              <mc:AlternateContent xmlns:mc="http://schemas.openxmlformats.org/markup-compatibility/2006">
                <mc:Choice xmlns:v="urn:schemas-microsoft-com:vml" Requires="v">
                  <p:oleObj spid="_x0000_s122859" name="Equation" r:id="rId13" imgW="203040" imgH="228600" progId="Equation.DSMT4">
                    <p:embed/>
                  </p:oleObj>
                </mc:Choice>
                <mc:Fallback>
                  <p:oleObj name="Equation" r:id="rId13" imgW="203040" imgH="228600" progId="Equation.DSMT4">
                    <p:embed/>
                    <p:pic>
                      <p:nvPicPr>
                        <p:cNvPr id="0" name="Object 4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79" y="1298"/>
                          <a:ext cx="241"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777" name="Object 41"/>
            <p:cNvGraphicFramePr>
              <a:graphicFrameLocks noChangeAspect="1"/>
            </p:cNvGraphicFramePr>
            <p:nvPr/>
          </p:nvGraphicFramePr>
          <p:xfrm>
            <a:off x="3703" y="1570"/>
            <a:ext cx="242" cy="272"/>
          </p:xfrm>
          <a:graphic>
            <a:graphicData uri="http://schemas.openxmlformats.org/presentationml/2006/ole">
              <mc:AlternateContent xmlns:mc="http://schemas.openxmlformats.org/markup-compatibility/2006">
                <mc:Choice xmlns:v="urn:schemas-microsoft-com:vml" Requires="v">
                  <p:oleObj spid="_x0000_s122860" name="Equation" r:id="rId15" imgW="203040" imgH="228600" progId="Equation.DSMT4">
                    <p:embed/>
                  </p:oleObj>
                </mc:Choice>
                <mc:Fallback>
                  <p:oleObj name="Equation" r:id="rId15" imgW="203040" imgH="228600" progId="Equation.DSMT4">
                    <p:embed/>
                    <p:pic>
                      <p:nvPicPr>
                        <p:cNvPr id="0" name="Object 4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03" y="1570"/>
                          <a:ext cx="242"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6778" name="Arc 42"/>
            <p:cNvSpPr>
              <a:spLocks/>
            </p:cNvSpPr>
            <p:nvPr/>
          </p:nvSpPr>
          <p:spPr bwMode="auto">
            <a:xfrm>
              <a:off x="793" y="1384"/>
              <a:ext cx="272" cy="182"/>
            </a:xfrm>
            <a:custGeom>
              <a:avLst/>
              <a:gdLst>
                <a:gd name="G0" fmla="+- 0 0 0"/>
                <a:gd name="G1" fmla="+- 13118 0 0"/>
                <a:gd name="G2" fmla="+- 21600 0 0"/>
                <a:gd name="T0" fmla="*/ 17161 w 21600"/>
                <a:gd name="T1" fmla="*/ 0 h 14546"/>
                <a:gd name="T2" fmla="*/ 21553 w 21600"/>
                <a:gd name="T3" fmla="*/ 14546 h 14546"/>
                <a:gd name="T4" fmla="*/ 0 w 21600"/>
                <a:gd name="T5" fmla="*/ 13118 h 14546"/>
              </a:gdLst>
              <a:ahLst/>
              <a:cxnLst>
                <a:cxn ang="0">
                  <a:pos x="T0" y="T1"/>
                </a:cxn>
                <a:cxn ang="0">
                  <a:pos x="T2" y="T3"/>
                </a:cxn>
                <a:cxn ang="0">
                  <a:pos x="T4" y="T5"/>
                </a:cxn>
              </a:cxnLst>
              <a:rect l="0" t="0" r="r" b="b"/>
              <a:pathLst>
                <a:path w="21600" h="14546" fill="none" extrusionOk="0">
                  <a:moveTo>
                    <a:pt x="17160" y="0"/>
                  </a:moveTo>
                  <a:cubicBezTo>
                    <a:pt x="20039" y="3767"/>
                    <a:pt x="21600" y="8376"/>
                    <a:pt x="21600" y="13118"/>
                  </a:cubicBezTo>
                  <a:cubicBezTo>
                    <a:pt x="21600" y="13594"/>
                    <a:pt x="21584" y="14070"/>
                    <a:pt x="21552" y="14545"/>
                  </a:cubicBezTo>
                </a:path>
                <a:path w="21600" h="14546" stroke="0" extrusionOk="0">
                  <a:moveTo>
                    <a:pt x="17160" y="0"/>
                  </a:moveTo>
                  <a:cubicBezTo>
                    <a:pt x="20039" y="3767"/>
                    <a:pt x="21600" y="8376"/>
                    <a:pt x="21600" y="13118"/>
                  </a:cubicBezTo>
                  <a:cubicBezTo>
                    <a:pt x="21600" y="13594"/>
                    <a:pt x="21584" y="14070"/>
                    <a:pt x="21552" y="14545"/>
                  </a:cubicBezTo>
                  <a:lnTo>
                    <a:pt x="0" y="13118"/>
                  </a:lnTo>
                  <a:close/>
                </a:path>
              </a:pathLst>
            </a:custGeom>
            <a:noFill/>
            <a:ln w="28575">
              <a:solidFill>
                <a:srgbClr val="FF0000"/>
              </a:solidFill>
              <a:round/>
              <a:headEnd type="stealth" w="lg"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79" name="Arc 43"/>
            <p:cNvSpPr>
              <a:spLocks/>
            </p:cNvSpPr>
            <p:nvPr/>
          </p:nvSpPr>
          <p:spPr bwMode="auto">
            <a:xfrm flipV="1">
              <a:off x="793" y="1573"/>
              <a:ext cx="272" cy="167"/>
            </a:xfrm>
            <a:custGeom>
              <a:avLst/>
              <a:gdLst>
                <a:gd name="G0" fmla="+- 0 0 0"/>
                <a:gd name="G1" fmla="+- 11884 0 0"/>
                <a:gd name="G2" fmla="+- 21600 0 0"/>
                <a:gd name="T0" fmla="*/ 18037 w 21600"/>
                <a:gd name="T1" fmla="*/ 0 h 13312"/>
                <a:gd name="T2" fmla="*/ 21553 w 21600"/>
                <a:gd name="T3" fmla="*/ 13312 h 13312"/>
                <a:gd name="T4" fmla="*/ 0 w 21600"/>
                <a:gd name="T5" fmla="*/ 11884 h 13312"/>
              </a:gdLst>
              <a:ahLst/>
              <a:cxnLst>
                <a:cxn ang="0">
                  <a:pos x="T0" y="T1"/>
                </a:cxn>
                <a:cxn ang="0">
                  <a:pos x="T2" y="T3"/>
                </a:cxn>
                <a:cxn ang="0">
                  <a:pos x="T4" y="T5"/>
                </a:cxn>
              </a:cxnLst>
              <a:rect l="0" t="0" r="r" b="b"/>
              <a:pathLst>
                <a:path w="21600" h="13312" fill="none" extrusionOk="0">
                  <a:moveTo>
                    <a:pt x="18036" y="0"/>
                  </a:moveTo>
                  <a:cubicBezTo>
                    <a:pt x="20361" y="3527"/>
                    <a:pt x="21600" y="7659"/>
                    <a:pt x="21600" y="11884"/>
                  </a:cubicBezTo>
                  <a:cubicBezTo>
                    <a:pt x="21600" y="12360"/>
                    <a:pt x="21584" y="12836"/>
                    <a:pt x="21552" y="13311"/>
                  </a:cubicBezTo>
                </a:path>
                <a:path w="21600" h="13312" stroke="0" extrusionOk="0">
                  <a:moveTo>
                    <a:pt x="18036" y="0"/>
                  </a:moveTo>
                  <a:cubicBezTo>
                    <a:pt x="20361" y="3527"/>
                    <a:pt x="21600" y="7659"/>
                    <a:pt x="21600" y="11884"/>
                  </a:cubicBezTo>
                  <a:cubicBezTo>
                    <a:pt x="21600" y="12360"/>
                    <a:pt x="21584" y="12836"/>
                    <a:pt x="21552" y="13311"/>
                  </a:cubicBezTo>
                  <a:lnTo>
                    <a:pt x="0" y="11884"/>
                  </a:lnTo>
                  <a:close/>
                </a:path>
              </a:pathLst>
            </a:custGeom>
            <a:noFill/>
            <a:ln w="28575">
              <a:solidFill>
                <a:srgbClr val="003300"/>
              </a:solidFill>
              <a:round/>
              <a:headEnd type="stealth" w="lg"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80" name="Arc 44"/>
            <p:cNvSpPr>
              <a:spLocks/>
            </p:cNvSpPr>
            <p:nvPr/>
          </p:nvSpPr>
          <p:spPr bwMode="auto">
            <a:xfrm flipH="1">
              <a:off x="3901" y="1355"/>
              <a:ext cx="272" cy="211"/>
            </a:xfrm>
            <a:custGeom>
              <a:avLst/>
              <a:gdLst>
                <a:gd name="G0" fmla="+- 0 0 0"/>
                <a:gd name="G1" fmla="+- 15319 0 0"/>
                <a:gd name="G2" fmla="+- 21600 0 0"/>
                <a:gd name="T0" fmla="*/ 15228 w 21600"/>
                <a:gd name="T1" fmla="*/ 0 h 16747"/>
                <a:gd name="T2" fmla="*/ 21553 w 21600"/>
                <a:gd name="T3" fmla="*/ 16747 h 16747"/>
                <a:gd name="T4" fmla="*/ 0 w 21600"/>
                <a:gd name="T5" fmla="*/ 15319 h 16747"/>
              </a:gdLst>
              <a:ahLst/>
              <a:cxnLst>
                <a:cxn ang="0">
                  <a:pos x="T0" y="T1"/>
                </a:cxn>
                <a:cxn ang="0">
                  <a:pos x="T2" y="T3"/>
                </a:cxn>
                <a:cxn ang="0">
                  <a:pos x="T4" y="T5"/>
                </a:cxn>
              </a:cxnLst>
              <a:rect l="0" t="0" r="r" b="b"/>
              <a:pathLst>
                <a:path w="21600" h="16747" fill="none" extrusionOk="0">
                  <a:moveTo>
                    <a:pt x="15227" y="0"/>
                  </a:moveTo>
                  <a:cubicBezTo>
                    <a:pt x="19306" y="4054"/>
                    <a:pt x="21600" y="9568"/>
                    <a:pt x="21600" y="15319"/>
                  </a:cubicBezTo>
                  <a:cubicBezTo>
                    <a:pt x="21600" y="15795"/>
                    <a:pt x="21584" y="16271"/>
                    <a:pt x="21552" y="16746"/>
                  </a:cubicBezTo>
                </a:path>
                <a:path w="21600" h="16747" stroke="0" extrusionOk="0">
                  <a:moveTo>
                    <a:pt x="15227" y="0"/>
                  </a:moveTo>
                  <a:cubicBezTo>
                    <a:pt x="19306" y="4054"/>
                    <a:pt x="21600" y="9568"/>
                    <a:pt x="21600" y="15319"/>
                  </a:cubicBezTo>
                  <a:cubicBezTo>
                    <a:pt x="21600" y="15795"/>
                    <a:pt x="21584" y="16271"/>
                    <a:pt x="21552" y="16746"/>
                  </a:cubicBezTo>
                  <a:lnTo>
                    <a:pt x="0" y="15319"/>
                  </a:lnTo>
                  <a:close/>
                </a:path>
              </a:pathLst>
            </a:custGeom>
            <a:noFill/>
            <a:ln w="28575">
              <a:solidFill>
                <a:srgbClr val="FF0000"/>
              </a:solidFill>
              <a:round/>
              <a:headEnd type="stealth" w="lg"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81" name="Arc 45"/>
            <p:cNvSpPr>
              <a:spLocks/>
            </p:cNvSpPr>
            <p:nvPr/>
          </p:nvSpPr>
          <p:spPr bwMode="auto">
            <a:xfrm flipH="1" flipV="1">
              <a:off x="3901" y="1572"/>
              <a:ext cx="272" cy="235"/>
            </a:xfrm>
            <a:custGeom>
              <a:avLst/>
              <a:gdLst>
                <a:gd name="G0" fmla="+- 0 0 0"/>
                <a:gd name="G1" fmla="+- 17192 0 0"/>
                <a:gd name="G2" fmla="+- 21600 0 0"/>
                <a:gd name="T0" fmla="*/ 13076 w 21600"/>
                <a:gd name="T1" fmla="*/ 0 h 18620"/>
                <a:gd name="T2" fmla="*/ 21553 w 21600"/>
                <a:gd name="T3" fmla="*/ 18620 h 18620"/>
                <a:gd name="T4" fmla="*/ 0 w 21600"/>
                <a:gd name="T5" fmla="*/ 17192 h 18620"/>
              </a:gdLst>
              <a:ahLst/>
              <a:cxnLst>
                <a:cxn ang="0">
                  <a:pos x="T0" y="T1"/>
                </a:cxn>
                <a:cxn ang="0">
                  <a:pos x="T2" y="T3"/>
                </a:cxn>
                <a:cxn ang="0">
                  <a:pos x="T4" y="T5"/>
                </a:cxn>
              </a:cxnLst>
              <a:rect l="0" t="0" r="r" b="b"/>
              <a:pathLst>
                <a:path w="21600" h="18620" fill="none" extrusionOk="0">
                  <a:moveTo>
                    <a:pt x="13076" y="-1"/>
                  </a:moveTo>
                  <a:cubicBezTo>
                    <a:pt x="18446" y="4084"/>
                    <a:pt x="21600" y="10444"/>
                    <a:pt x="21600" y="17192"/>
                  </a:cubicBezTo>
                  <a:cubicBezTo>
                    <a:pt x="21600" y="17668"/>
                    <a:pt x="21584" y="18144"/>
                    <a:pt x="21552" y="18619"/>
                  </a:cubicBezTo>
                </a:path>
                <a:path w="21600" h="18620" stroke="0" extrusionOk="0">
                  <a:moveTo>
                    <a:pt x="13076" y="-1"/>
                  </a:moveTo>
                  <a:cubicBezTo>
                    <a:pt x="18446" y="4084"/>
                    <a:pt x="21600" y="10444"/>
                    <a:pt x="21600" y="17192"/>
                  </a:cubicBezTo>
                  <a:cubicBezTo>
                    <a:pt x="21600" y="17668"/>
                    <a:pt x="21584" y="18144"/>
                    <a:pt x="21552" y="18619"/>
                  </a:cubicBezTo>
                  <a:lnTo>
                    <a:pt x="0" y="17192"/>
                  </a:lnTo>
                  <a:close/>
                </a:path>
              </a:pathLst>
            </a:custGeom>
            <a:noFill/>
            <a:ln w="28575">
              <a:solidFill>
                <a:srgbClr val="003300"/>
              </a:solidFill>
              <a:round/>
              <a:headEnd type="stealth" w="lg"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16782" name="Object 46"/>
            <p:cNvGraphicFramePr>
              <a:graphicFrameLocks noChangeAspect="1"/>
            </p:cNvGraphicFramePr>
            <p:nvPr/>
          </p:nvGraphicFramePr>
          <p:xfrm>
            <a:off x="589" y="1162"/>
            <a:ext cx="215" cy="233"/>
          </p:xfrm>
          <a:graphic>
            <a:graphicData uri="http://schemas.openxmlformats.org/presentationml/2006/ole">
              <mc:AlternateContent xmlns:mc="http://schemas.openxmlformats.org/markup-compatibility/2006">
                <mc:Choice xmlns:v="urn:schemas-microsoft-com:vml" Requires="v">
                  <p:oleObj spid="_x0000_s122861" name="Equation" r:id="rId17" imgW="152280" imgH="164880" progId="Equation.DSMT4">
                    <p:embed/>
                  </p:oleObj>
                </mc:Choice>
                <mc:Fallback>
                  <p:oleObj name="Equation" r:id="rId17" imgW="152280" imgH="164880" progId="Equation.DSMT4">
                    <p:embed/>
                    <p:pic>
                      <p:nvPicPr>
                        <p:cNvPr id="0" name="Object 4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89" y="1162"/>
                          <a:ext cx="215"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783" name="Object 47"/>
            <p:cNvGraphicFramePr>
              <a:graphicFrameLocks noChangeAspect="1"/>
            </p:cNvGraphicFramePr>
            <p:nvPr/>
          </p:nvGraphicFramePr>
          <p:xfrm>
            <a:off x="589" y="1428"/>
            <a:ext cx="215" cy="233"/>
          </p:xfrm>
          <a:graphic>
            <a:graphicData uri="http://schemas.openxmlformats.org/presentationml/2006/ole">
              <mc:AlternateContent xmlns:mc="http://schemas.openxmlformats.org/markup-compatibility/2006">
                <mc:Choice xmlns:v="urn:schemas-microsoft-com:vml" Requires="v">
                  <p:oleObj spid="_x0000_s122862" name="Equation" r:id="rId19" imgW="152280" imgH="164880" progId="Equation.DSMT4">
                    <p:embed/>
                  </p:oleObj>
                </mc:Choice>
                <mc:Fallback>
                  <p:oleObj name="Equation" r:id="rId19" imgW="152280" imgH="164880" progId="Equation.DSMT4">
                    <p:embed/>
                    <p:pic>
                      <p:nvPicPr>
                        <p:cNvPr id="0" name="Object 4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89" y="1428"/>
                          <a:ext cx="215"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784" name="Object 48"/>
            <p:cNvGraphicFramePr>
              <a:graphicFrameLocks noChangeAspect="1"/>
            </p:cNvGraphicFramePr>
            <p:nvPr/>
          </p:nvGraphicFramePr>
          <p:xfrm>
            <a:off x="589" y="1682"/>
            <a:ext cx="215" cy="251"/>
          </p:xfrm>
          <a:graphic>
            <a:graphicData uri="http://schemas.openxmlformats.org/presentationml/2006/ole">
              <mc:AlternateContent xmlns:mc="http://schemas.openxmlformats.org/markup-compatibility/2006">
                <mc:Choice xmlns:v="urn:schemas-microsoft-com:vml" Requires="v">
                  <p:oleObj spid="_x0000_s122863" name="Equation" r:id="rId21" imgW="152280" imgH="177480" progId="Equation.DSMT4">
                    <p:embed/>
                  </p:oleObj>
                </mc:Choice>
                <mc:Fallback>
                  <p:oleObj name="Equation" r:id="rId21" imgW="152280" imgH="177480" progId="Equation.DSMT4">
                    <p:embed/>
                    <p:pic>
                      <p:nvPicPr>
                        <p:cNvPr id="0" name="Object 4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89" y="1682"/>
                          <a:ext cx="215" cy="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785" name="Object 49"/>
            <p:cNvGraphicFramePr>
              <a:graphicFrameLocks noChangeAspect="1"/>
            </p:cNvGraphicFramePr>
            <p:nvPr/>
          </p:nvGraphicFramePr>
          <p:xfrm>
            <a:off x="2358" y="1565"/>
            <a:ext cx="251" cy="323"/>
          </p:xfrm>
          <a:graphic>
            <a:graphicData uri="http://schemas.openxmlformats.org/presentationml/2006/ole">
              <mc:AlternateContent xmlns:mc="http://schemas.openxmlformats.org/markup-compatibility/2006">
                <mc:Choice xmlns:v="urn:schemas-microsoft-com:vml" Requires="v">
                  <p:oleObj spid="_x0000_s122864" name="Equation" r:id="rId23" imgW="177480" imgH="228600" progId="Equation.DSMT4">
                    <p:embed/>
                  </p:oleObj>
                </mc:Choice>
                <mc:Fallback>
                  <p:oleObj name="Equation" r:id="rId23" imgW="177480" imgH="228600" progId="Equation.DSMT4">
                    <p:embed/>
                    <p:pic>
                      <p:nvPicPr>
                        <p:cNvPr id="0" name="Object 4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358" y="1565"/>
                          <a:ext cx="251" cy="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786" name="Object 50"/>
            <p:cNvGraphicFramePr>
              <a:graphicFrameLocks noChangeAspect="1"/>
            </p:cNvGraphicFramePr>
            <p:nvPr/>
          </p:nvGraphicFramePr>
          <p:xfrm>
            <a:off x="2553" y="658"/>
            <a:ext cx="304" cy="323"/>
          </p:xfrm>
          <a:graphic>
            <a:graphicData uri="http://schemas.openxmlformats.org/presentationml/2006/ole">
              <mc:AlternateContent xmlns:mc="http://schemas.openxmlformats.org/markup-compatibility/2006">
                <mc:Choice xmlns:v="urn:schemas-microsoft-com:vml" Requires="v">
                  <p:oleObj spid="_x0000_s122865" name="Equation" r:id="rId25" imgW="215640" imgH="228600" progId="Equation.DSMT4">
                    <p:embed/>
                  </p:oleObj>
                </mc:Choice>
                <mc:Fallback>
                  <p:oleObj name="Equation" r:id="rId25" imgW="215640" imgH="228600" progId="Equation.DSMT4">
                    <p:embed/>
                    <p:pic>
                      <p:nvPicPr>
                        <p:cNvPr id="0" name="Object 50"/>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553" y="658"/>
                          <a:ext cx="304" cy="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787" name="Object 51"/>
            <p:cNvGraphicFramePr>
              <a:graphicFrameLocks noChangeAspect="1"/>
            </p:cNvGraphicFramePr>
            <p:nvPr/>
          </p:nvGraphicFramePr>
          <p:xfrm>
            <a:off x="2553" y="2200"/>
            <a:ext cx="304" cy="323"/>
          </p:xfrm>
          <a:graphic>
            <a:graphicData uri="http://schemas.openxmlformats.org/presentationml/2006/ole">
              <mc:AlternateContent xmlns:mc="http://schemas.openxmlformats.org/markup-compatibility/2006">
                <mc:Choice xmlns:v="urn:schemas-microsoft-com:vml" Requires="v">
                  <p:oleObj spid="_x0000_s122866" name="Equation" r:id="rId27" imgW="215640" imgH="228600" progId="Equation.DSMT4">
                    <p:embed/>
                  </p:oleObj>
                </mc:Choice>
                <mc:Fallback>
                  <p:oleObj name="Equation" r:id="rId27" imgW="215640" imgH="228600" progId="Equation.DSMT4">
                    <p:embed/>
                    <p:pic>
                      <p:nvPicPr>
                        <p:cNvPr id="0" name="Object 51"/>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553" y="2200"/>
                          <a:ext cx="304" cy="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788" name="Object 52"/>
            <p:cNvGraphicFramePr>
              <a:graphicFrameLocks noChangeAspect="1"/>
            </p:cNvGraphicFramePr>
            <p:nvPr/>
          </p:nvGraphicFramePr>
          <p:xfrm>
            <a:off x="4672" y="1888"/>
            <a:ext cx="251" cy="233"/>
          </p:xfrm>
          <a:graphic>
            <a:graphicData uri="http://schemas.openxmlformats.org/presentationml/2006/ole">
              <mc:AlternateContent xmlns:mc="http://schemas.openxmlformats.org/markup-compatibility/2006">
                <mc:Choice xmlns:v="urn:schemas-microsoft-com:vml" Requires="v">
                  <p:oleObj spid="_x0000_s122867" name="Equation" r:id="rId29" imgW="177480" imgH="164880" progId="Equation.DSMT4">
                    <p:embed/>
                  </p:oleObj>
                </mc:Choice>
                <mc:Fallback>
                  <p:oleObj name="Equation" r:id="rId29" imgW="177480" imgH="164880" progId="Equation.DSMT4">
                    <p:embed/>
                    <p:pic>
                      <p:nvPicPr>
                        <p:cNvPr id="0" name="Object 52"/>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672" y="1888"/>
                          <a:ext cx="251"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789" name="Object 53"/>
            <p:cNvGraphicFramePr>
              <a:graphicFrameLocks noChangeAspect="1"/>
            </p:cNvGraphicFramePr>
            <p:nvPr/>
          </p:nvGraphicFramePr>
          <p:xfrm>
            <a:off x="4671" y="1343"/>
            <a:ext cx="251" cy="233"/>
          </p:xfrm>
          <a:graphic>
            <a:graphicData uri="http://schemas.openxmlformats.org/presentationml/2006/ole">
              <mc:AlternateContent xmlns:mc="http://schemas.openxmlformats.org/markup-compatibility/2006">
                <mc:Choice xmlns:v="urn:schemas-microsoft-com:vml" Requires="v">
                  <p:oleObj spid="_x0000_s122868" name="Equation" r:id="rId31" imgW="177480" imgH="164880" progId="Equation.DSMT4">
                    <p:embed/>
                  </p:oleObj>
                </mc:Choice>
                <mc:Fallback>
                  <p:oleObj name="Equation" r:id="rId31" imgW="177480" imgH="164880" progId="Equation.DSMT4">
                    <p:embed/>
                    <p:pic>
                      <p:nvPicPr>
                        <p:cNvPr id="0" name="Object 53"/>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671" y="1343"/>
                          <a:ext cx="251"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790" name="Object 54"/>
            <p:cNvGraphicFramePr>
              <a:graphicFrameLocks noChangeAspect="1"/>
            </p:cNvGraphicFramePr>
            <p:nvPr/>
          </p:nvGraphicFramePr>
          <p:xfrm>
            <a:off x="4672" y="890"/>
            <a:ext cx="269" cy="251"/>
          </p:xfrm>
          <a:graphic>
            <a:graphicData uri="http://schemas.openxmlformats.org/presentationml/2006/ole">
              <mc:AlternateContent xmlns:mc="http://schemas.openxmlformats.org/markup-compatibility/2006">
                <mc:Choice xmlns:v="urn:schemas-microsoft-com:vml" Requires="v">
                  <p:oleObj spid="_x0000_s122869" name="Equation" r:id="rId33" imgW="190440" imgH="177480" progId="Equation.DSMT4">
                    <p:embed/>
                  </p:oleObj>
                </mc:Choice>
                <mc:Fallback>
                  <p:oleObj name="Equation" r:id="rId33" imgW="190440" imgH="177480" progId="Equation.DSMT4">
                    <p:embed/>
                    <p:pic>
                      <p:nvPicPr>
                        <p:cNvPr id="0" name="Object 54"/>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672" y="890"/>
                          <a:ext cx="269" cy="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791" name="Object 55"/>
            <p:cNvGraphicFramePr>
              <a:graphicFrameLocks noChangeAspect="1"/>
            </p:cNvGraphicFramePr>
            <p:nvPr/>
          </p:nvGraphicFramePr>
          <p:xfrm>
            <a:off x="2584" y="119"/>
            <a:ext cx="205" cy="225"/>
          </p:xfrm>
          <a:graphic>
            <a:graphicData uri="http://schemas.openxmlformats.org/presentationml/2006/ole">
              <mc:AlternateContent xmlns:mc="http://schemas.openxmlformats.org/markup-compatibility/2006">
                <mc:Choice xmlns:v="urn:schemas-microsoft-com:vml" Requires="v">
                  <p:oleObj spid="_x0000_s122870" name="Equation" r:id="rId35" imgW="126720" imgH="139680" progId="Equation.DSMT4">
                    <p:embed/>
                  </p:oleObj>
                </mc:Choice>
                <mc:Fallback>
                  <p:oleObj name="Equation" r:id="rId35" imgW="126720" imgH="139680" progId="Equation.DSMT4">
                    <p:embed/>
                    <p:pic>
                      <p:nvPicPr>
                        <p:cNvPr id="0" name="Object 55"/>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584" y="119"/>
                          <a:ext cx="205" cy="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792" name="Object 56"/>
            <p:cNvGraphicFramePr>
              <a:graphicFrameLocks noChangeAspect="1"/>
            </p:cNvGraphicFramePr>
            <p:nvPr/>
          </p:nvGraphicFramePr>
          <p:xfrm>
            <a:off x="4671" y="391"/>
            <a:ext cx="266" cy="286"/>
          </p:xfrm>
          <a:graphic>
            <a:graphicData uri="http://schemas.openxmlformats.org/presentationml/2006/ole">
              <mc:AlternateContent xmlns:mc="http://schemas.openxmlformats.org/markup-compatibility/2006">
                <mc:Choice xmlns:v="urn:schemas-microsoft-com:vml" Requires="v">
                  <p:oleObj spid="_x0000_s122871" name="Equation" r:id="rId37" imgW="164880" imgH="177480" progId="Equation.DSMT4">
                    <p:embed/>
                  </p:oleObj>
                </mc:Choice>
                <mc:Fallback>
                  <p:oleObj name="Equation" r:id="rId37" imgW="164880" imgH="177480" progId="Equation.DSMT4">
                    <p:embed/>
                    <p:pic>
                      <p:nvPicPr>
                        <p:cNvPr id="0" name="Object 56"/>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671" y="391"/>
                          <a:ext cx="266"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793" name="Object 57"/>
            <p:cNvGraphicFramePr>
              <a:graphicFrameLocks noChangeAspect="1"/>
            </p:cNvGraphicFramePr>
            <p:nvPr/>
          </p:nvGraphicFramePr>
          <p:xfrm>
            <a:off x="5215" y="1570"/>
            <a:ext cx="205" cy="204"/>
          </p:xfrm>
          <a:graphic>
            <a:graphicData uri="http://schemas.openxmlformats.org/presentationml/2006/ole">
              <mc:AlternateContent xmlns:mc="http://schemas.openxmlformats.org/markup-compatibility/2006">
                <mc:Choice xmlns:v="urn:schemas-microsoft-com:vml" Requires="v">
                  <p:oleObj spid="_x0000_s122872" name="Equation" r:id="rId39" imgW="126720" imgH="126720" progId="Equation.DSMT4">
                    <p:embed/>
                  </p:oleObj>
                </mc:Choice>
                <mc:Fallback>
                  <p:oleObj name="Equation" r:id="rId39" imgW="126720" imgH="126720" progId="Equation.DSMT4">
                    <p:embed/>
                    <p:pic>
                      <p:nvPicPr>
                        <p:cNvPr id="0" name="Object 57"/>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5215" y="1570"/>
                          <a:ext cx="205" cy="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6794" name="Line 58"/>
            <p:cNvSpPr>
              <a:spLocks noChangeShapeType="1"/>
            </p:cNvSpPr>
            <p:nvPr/>
          </p:nvSpPr>
          <p:spPr bwMode="auto">
            <a:xfrm>
              <a:off x="1859" y="2750"/>
              <a:ext cx="725" cy="0"/>
            </a:xfrm>
            <a:prstGeom prst="line">
              <a:avLst/>
            </a:prstGeom>
            <a:noFill/>
            <a:ln w="28575">
              <a:solidFill>
                <a:schemeClr val="tx1"/>
              </a:solidFill>
              <a:round/>
              <a:headEnd type="arrow" w="lg" len="me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95" name="Line 59"/>
            <p:cNvSpPr>
              <a:spLocks noChangeShapeType="1"/>
            </p:cNvSpPr>
            <p:nvPr/>
          </p:nvSpPr>
          <p:spPr bwMode="auto">
            <a:xfrm>
              <a:off x="2584" y="2750"/>
              <a:ext cx="2087" cy="0"/>
            </a:xfrm>
            <a:prstGeom prst="line">
              <a:avLst/>
            </a:prstGeom>
            <a:noFill/>
            <a:ln w="28575">
              <a:solidFill>
                <a:schemeClr val="tx1"/>
              </a:solidFill>
              <a:round/>
              <a:headEnd type="arrow" w="lg" len="me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796" name="Line 60"/>
            <p:cNvSpPr>
              <a:spLocks noChangeShapeType="1"/>
            </p:cNvSpPr>
            <p:nvPr/>
          </p:nvSpPr>
          <p:spPr bwMode="auto">
            <a:xfrm>
              <a:off x="4671" y="2568"/>
              <a:ext cx="0" cy="3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6797" name="Object 61"/>
            <p:cNvGraphicFramePr>
              <a:graphicFrameLocks noChangeAspect="1"/>
            </p:cNvGraphicFramePr>
            <p:nvPr/>
          </p:nvGraphicFramePr>
          <p:xfrm>
            <a:off x="3537" y="2523"/>
            <a:ext cx="205" cy="204"/>
          </p:xfrm>
          <a:graphic>
            <a:graphicData uri="http://schemas.openxmlformats.org/presentationml/2006/ole">
              <mc:AlternateContent xmlns:mc="http://schemas.openxmlformats.org/markup-compatibility/2006">
                <mc:Choice xmlns:v="urn:schemas-microsoft-com:vml" Requires="v">
                  <p:oleObj spid="_x0000_s122873" name="Equation" r:id="rId41" imgW="126720" imgH="126720" progId="Equation.DSMT4">
                    <p:embed/>
                  </p:oleObj>
                </mc:Choice>
                <mc:Fallback>
                  <p:oleObj name="Equation" r:id="rId41" imgW="126720" imgH="126720" progId="Equation.DSMT4">
                    <p:embed/>
                    <p:pic>
                      <p:nvPicPr>
                        <p:cNvPr id="0" name="Object 61"/>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537" y="2523"/>
                          <a:ext cx="205" cy="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798" name="Object 62"/>
            <p:cNvGraphicFramePr>
              <a:graphicFrameLocks noChangeAspect="1"/>
            </p:cNvGraphicFramePr>
            <p:nvPr/>
          </p:nvGraphicFramePr>
          <p:xfrm>
            <a:off x="2131" y="2485"/>
            <a:ext cx="266" cy="265"/>
          </p:xfrm>
          <a:graphic>
            <a:graphicData uri="http://schemas.openxmlformats.org/presentationml/2006/ole">
              <mc:AlternateContent xmlns:mc="http://schemas.openxmlformats.org/markup-compatibility/2006">
                <mc:Choice xmlns:v="urn:schemas-microsoft-com:vml" Requires="v">
                  <p:oleObj spid="_x0000_s122874" name="Equation" r:id="rId42" imgW="164880" imgH="164880" progId="Equation.DSMT4">
                    <p:embed/>
                  </p:oleObj>
                </mc:Choice>
                <mc:Fallback>
                  <p:oleObj name="Equation" r:id="rId42" imgW="164880" imgH="164880" progId="Equation.DSMT4">
                    <p:embed/>
                    <p:pic>
                      <p:nvPicPr>
                        <p:cNvPr id="0" name="Object 62"/>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2131" y="2485"/>
                          <a:ext cx="266" cy="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799" name="Object 63"/>
            <p:cNvGraphicFramePr>
              <a:graphicFrameLocks noChangeAspect="1"/>
            </p:cNvGraphicFramePr>
            <p:nvPr/>
          </p:nvGraphicFramePr>
          <p:xfrm>
            <a:off x="2281" y="827"/>
            <a:ext cx="337" cy="380"/>
          </p:xfrm>
          <a:graphic>
            <a:graphicData uri="http://schemas.openxmlformats.org/presentationml/2006/ole">
              <mc:AlternateContent xmlns:mc="http://schemas.openxmlformats.org/markup-compatibility/2006">
                <mc:Choice xmlns:v="urn:schemas-microsoft-com:vml" Requires="v">
                  <p:oleObj spid="_x0000_s122875" name="Equation" r:id="rId44" imgW="203040" imgH="228600" progId="Equation.DSMT4">
                    <p:embed/>
                  </p:oleObj>
                </mc:Choice>
                <mc:Fallback>
                  <p:oleObj name="Equation" r:id="rId44" imgW="203040" imgH="228600" progId="Equation.DSMT4">
                    <p:embed/>
                    <p:pic>
                      <p:nvPicPr>
                        <p:cNvPr id="0" name="Object 63"/>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2281" y="827"/>
                          <a:ext cx="337" cy="3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800" name="Object 64"/>
            <p:cNvGraphicFramePr>
              <a:graphicFrameLocks noChangeAspect="1"/>
            </p:cNvGraphicFramePr>
            <p:nvPr/>
          </p:nvGraphicFramePr>
          <p:xfrm>
            <a:off x="2218" y="1916"/>
            <a:ext cx="337" cy="380"/>
          </p:xfrm>
          <a:graphic>
            <a:graphicData uri="http://schemas.openxmlformats.org/presentationml/2006/ole">
              <mc:AlternateContent xmlns:mc="http://schemas.openxmlformats.org/markup-compatibility/2006">
                <mc:Choice xmlns:v="urn:schemas-microsoft-com:vml" Requires="v">
                  <p:oleObj spid="_x0000_s122876" name="Equation" r:id="rId46" imgW="203040" imgH="228600" progId="Equation.DSMT4">
                    <p:embed/>
                  </p:oleObj>
                </mc:Choice>
                <mc:Fallback>
                  <p:oleObj name="Equation" r:id="rId46" imgW="203040" imgH="228600" progId="Equation.DSMT4">
                    <p:embed/>
                    <p:pic>
                      <p:nvPicPr>
                        <p:cNvPr id="0" name="Object 64"/>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2218" y="1916"/>
                          <a:ext cx="337" cy="3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6801" name="Line 65"/>
            <p:cNvSpPr>
              <a:spLocks noChangeShapeType="1"/>
            </p:cNvSpPr>
            <p:nvPr/>
          </p:nvSpPr>
          <p:spPr bwMode="auto">
            <a:xfrm>
              <a:off x="1314" y="1570"/>
              <a:ext cx="3901" cy="0"/>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6802" name="Object 66"/>
            <p:cNvGraphicFramePr>
              <a:graphicFrameLocks noChangeAspect="1"/>
            </p:cNvGraphicFramePr>
            <p:nvPr/>
          </p:nvGraphicFramePr>
          <p:xfrm>
            <a:off x="2835" y="346"/>
            <a:ext cx="623" cy="553"/>
          </p:xfrm>
          <a:graphic>
            <a:graphicData uri="http://schemas.openxmlformats.org/presentationml/2006/ole">
              <mc:AlternateContent xmlns:mc="http://schemas.openxmlformats.org/markup-compatibility/2006">
                <mc:Choice xmlns:v="urn:schemas-microsoft-com:vml" Requires="v">
                  <p:oleObj spid="_x0000_s122877" name="Equation" r:id="rId48" imgW="444240" imgH="393480" progId="Equation.DSMT4">
                    <p:embed/>
                  </p:oleObj>
                </mc:Choice>
                <mc:Fallback>
                  <p:oleObj name="Equation" r:id="rId48" imgW="444240" imgH="393480" progId="Equation.DSMT4">
                    <p:embed/>
                    <p:pic>
                      <p:nvPicPr>
                        <p:cNvPr id="0" name="Object 66"/>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2835" y="346"/>
                          <a:ext cx="623" cy="5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6807" name="Object 71"/>
            <p:cNvGraphicFramePr>
              <a:graphicFrameLocks noChangeAspect="1"/>
            </p:cNvGraphicFramePr>
            <p:nvPr/>
          </p:nvGraphicFramePr>
          <p:xfrm>
            <a:off x="3471" y="478"/>
            <a:ext cx="997" cy="321"/>
          </p:xfrm>
          <a:graphic>
            <a:graphicData uri="http://schemas.openxmlformats.org/presentationml/2006/ole">
              <mc:AlternateContent xmlns:mc="http://schemas.openxmlformats.org/markup-compatibility/2006">
                <mc:Choice xmlns:v="urn:schemas-microsoft-com:vml" Requires="v">
                  <p:oleObj spid="_x0000_s122878" name="Equation" r:id="rId50" imgW="711000" imgH="228600" progId="Equation.DSMT4">
                    <p:embed/>
                  </p:oleObj>
                </mc:Choice>
                <mc:Fallback>
                  <p:oleObj name="Equation" r:id="rId50" imgW="711000" imgH="228600" progId="Equation.DSMT4">
                    <p:embed/>
                    <p:pic>
                      <p:nvPicPr>
                        <p:cNvPr id="0" name="Object 71"/>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3471" y="478"/>
                          <a:ext cx="997" cy="3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16808" name="Object 72"/>
          <p:cNvGraphicFramePr>
            <a:graphicFrameLocks noChangeAspect="1"/>
          </p:cNvGraphicFramePr>
          <p:nvPr>
            <p:extLst>
              <p:ext uri="{D42A27DB-BD31-4B8C-83A1-F6EECF244321}">
                <p14:modId xmlns:p14="http://schemas.microsoft.com/office/powerpoint/2010/main" val="2893978147"/>
              </p:ext>
            </p:extLst>
          </p:nvPr>
        </p:nvGraphicFramePr>
        <p:xfrm>
          <a:off x="3897312" y="4368800"/>
          <a:ext cx="600075" cy="817563"/>
        </p:xfrm>
        <a:graphic>
          <a:graphicData uri="http://schemas.openxmlformats.org/presentationml/2006/ole">
            <mc:AlternateContent xmlns:mc="http://schemas.openxmlformats.org/markup-compatibility/2006">
              <mc:Choice xmlns:v="urn:schemas-microsoft-com:vml" Requires="v">
                <p:oleObj spid="_x0000_s122879" name="Equation" r:id="rId52" imgW="291960" imgH="393480" progId="Equation.DSMT4">
                  <p:embed/>
                </p:oleObj>
              </mc:Choice>
              <mc:Fallback>
                <p:oleObj name="Equation" r:id="rId52" imgW="291960" imgH="393480" progId="Equation.DSMT4">
                  <p:embed/>
                  <p:pic>
                    <p:nvPicPr>
                      <p:cNvPr id="0" name="Object 72"/>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3897312" y="4368800"/>
                        <a:ext cx="600075" cy="817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6809" name="Object 73"/>
          <p:cNvGraphicFramePr>
            <a:graphicFrameLocks noChangeAspect="1"/>
          </p:cNvGraphicFramePr>
          <p:nvPr>
            <p:extLst>
              <p:ext uri="{D42A27DB-BD31-4B8C-83A1-F6EECF244321}">
                <p14:modId xmlns:p14="http://schemas.microsoft.com/office/powerpoint/2010/main" val="630304560"/>
              </p:ext>
            </p:extLst>
          </p:nvPr>
        </p:nvGraphicFramePr>
        <p:xfrm>
          <a:off x="2673350" y="5219700"/>
          <a:ext cx="1673225" cy="823913"/>
        </p:xfrm>
        <a:graphic>
          <a:graphicData uri="http://schemas.openxmlformats.org/presentationml/2006/ole">
            <mc:AlternateContent xmlns:mc="http://schemas.openxmlformats.org/markup-compatibility/2006">
              <mc:Choice xmlns:v="urn:schemas-microsoft-com:vml" Requires="v">
                <p:oleObj spid="_x0000_s145408" name="Equation" r:id="rId54" imgW="799920" imgH="393480" progId="Equation.DSMT4">
                  <p:embed/>
                </p:oleObj>
              </mc:Choice>
              <mc:Fallback>
                <p:oleObj name="Equation" r:id="rId54" imgW="799920" imgH="393480" progId="Equation.DSMT4">
                  <p:embed/>
                  <p:pic>
                    <p:nvPicPr>
                      <p:cNvPr id="0" name="Object 73"/>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2673350" y="5219700"/>
                        <a:ext cx="1673225" cy="823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6810" name="Object 74"/>
          <p:cNvGraphicFramePr>
            <a:graphicFrameLocks noChangeAspect="1"/>
          </p:cNvGraphicFramePr>
          <p:nvPr>
            <p:extLst>
              <p:ext uri="{D42A27DB-BD31-4B8C-83A1-F6EECF244321}">
                <p14:modId xmlns:p14="http://schemas.microsoft.com/office/powerpoint/2010/main" val="1577053971"/>
              </p:ext>
            </p:extLst>
          </p:nvPr>
        </p:nvGraphicFramePr>
        <p:xfrm>
          <a:off x="4335462" y="5219700"/>
          <a:ext cx="1938338" cy="823913"/>
        </p:xfrm>
        <a:graphic>
          <a:graphicData uri="http://schemas.openxmlformats.org/presentationml/2006/ole">
            <mc:AlternateContent xmlns:mc="http://schemas.openxmlformats.org/markup-compatibility/2006">
              <mc:Choice xmlns:v="urn:schemas-microsoft-com:vml" Requires="v">
                <p:oleObj spid="_x0000_s145409" name="Equation" r:id="rId56" imgW="927000" imgH="393480" progId="Equation.DSMT4">
                  <p:embed/>
                </p:oleObj>
              </mc:Choice>
              <mc:Fallback>
                <p:oleObj name="Equation" r:id="rId56" imgW="927000" imgH="393480" progId="Equation.DSMT4">
                  <p:embed/>
                  <p:pic>
                    <p:nvPicPr>
                      <p:cNvPr id="0" name="Object 74"/>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4335462" y="5219700"/>
                        <a:ext cx="1938338" cy="823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6811" name="Object 75"/>
          <p:cNvGraphicFramePr>
            <a:graphicFrameLocks noChangeAspect="1"/>
          </p:cNvGraphicFramePr>
          <p:nvPr>
            <p:extLst>
              <p:ext uri="{D42A27DB-BD31-4B8C-83A1-F6EECF244321}">
                <p14:modId xmlns:p14="http://schemas.microsoft.com/office/powerpoint/2010/main" val="3800150363"/>
              </p:ext>
            </p:extLst>
          </p:nvPr>
        </p:nvGraphicFramePr>
        <p:xfrm>
          <a:off x="6338887" y="5219700"/>
          <a:ext cx="1301750" cy="823913"/>
        </p:xfrm>
        <a:graphic>
          <a:graphicData uri="http://schemas.openxmlformats.org/presentationml/2006/ole">
            <mc:AlternateContent xmlns:mc="http://schemas.openxmlformats.org/markup-compatibility/2006">
              <mc:Choice xmlns:v="urn:schemas-microsoft-com:vml" Requires="v">
                <p:oleObj spid="_x0000_s145410" name="Equation" r:id="rId58" imgW="622080" imgH="393480" progId="Equation.DSMT4">
                  <p:embed/>
                </p:oleObj>
              </mc:Choice>
              <mc:Fallback>
                <p:oleObj name="Equation" r:id="rId58" imgW="622080" imgH="393480" progId="Equation.DSMT4">
                  <p:embed/>
                  <p:pic>
                    <p:nvPicPr>
                      <p:cNvPr id="0" name="Object 75"/>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6338887" y="5219700"/>
                        <a:ext cx="1301750" cy="823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17597" name="Picture 861" descr="https://upload.wikimedia.org/wikipedia/commons/4/46/Wavelength%3Dslitwidthspectrum.gif"/>
          <p:cNvPicPr>
            <a:picLocks noChangeAspect="1" noChangeArrowheads="1" noCrop="1"/>
          </p:cNvPicPr>
          <p:nvPr/>
        </p:nvPicPr>
        <p:blipFill>
          <a:blip r:embed="rId60">
            <a:extLst>
              <a:ext uri="{28A0092B-C50C-407E-A947-70E740481C1C}">
                <a14:useLocalDpi xmlns:a14="http://schemas.microsoft.com/office/drawing/2010/main" val="0"/>
              </a:ext>
            </a:extLst>
          </a:blip>
          <a:srcRect/>
          <a:stretch>
            <a:fillRect/>
          </a:stretch>
        </p:blipFill>
        <p:spPr bwMode="auto">
          <a:xfrm>
            <a:off x="7762822" y="-9444"/>
            <a:ext cx="1381177" cy="13811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680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680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680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680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680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1680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1681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168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803" grpId="0"/>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15716" name="Object 4"/>
          <p:cNvGraphicFramePr>
            <a:graphicFrameLocks noChangeAspect="1"/>
          </p:cNvGraphicFramePr>
          <p:nvPr>
            <p:extLst>
              <p:ext uri="{D42A27DB-BD31-4B8C-83A1-F6EECF244321}">
                <p14:modId xmlns:p14="http://schemas.microsoft.com/office/powerpoint/2010/main" val="3984653301"/>
              </p:ext>
            </p:extLst>
          </p:nvPr>
        </p:nvGraphicFramePr>
        <p:xfrm>
          <a:off x="3352800" y="1295400"/>
          <a:ext cx="4240213" cy="881063"/>
        </p:xfrm>
        <a:graphic>
          <a:graphicData uri="http://schemas.openxmlformats.org/presentationml/2006/ole">
            <mc:AlternateContent xmlns:mc="http://schemas.openxmlformats.org/markup-compatibility/2006">
              <mc:Choice xmlns:v="urn:schemas-microsoft-com:vml" Requires="v">
                <p:oleObj spid="_x0000_s115922" name="Equation" r:id="rId3" imgW="1879560" imgH="393480" progId="Equation.DSMT4">
                  <p:embed/>
                </p:oleObj>
              </mc:Choice>
              <mc:Fallback>
                <p:oleObj name="Equation" r:id="rId3" imgW="1879560" imgH="39348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1295400"/>
                        <a:ext cx="4240213" cy="881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5717" name="Object 5"/>
          <p:cNvGraphicFramePr>
            <a:graphicFrameLocks noChangeAspect="1"/>
          </p:cNvGraphicFramePr>
          <p:nvPr>
            <p:extLst>
              <p:ext uri="{D42A27DB-BD31-4B8C-83A1-F6EECF244321}">
                <p14:modId xmlns:p14="http://schemas.microsoft.com/office/powerpoint/2010/main" val="1211019012"/>
              </p:ext>
            </p:extLst>
          </p:nvPr>
        </p:nvGraphicFramePr>
        <p:xfrm>
          <a:off x="2451100" y="2176463"/>
          <a:ext cx="4033838" cy="558800"/>
        </p:xfrm>
        <a:graphic>
          <a:graphicData uri="http://schemas.openxmlformats.org/presentationml/2006/ole">
            <mc:AlternateContent xmlns:mc="http://schemas.openxmlformats.org/markup-compatibility/2006">
              <mc:Choice xmlns:v="urn:schemas-microsoft-com:vml" Requires="v">
                <p:oleObj spid="_x0000_s115923" name="Equation" r:id="rId5" imgW="1854200" imgH="254000" progId="Equation.DSMT4">
                  <p:embed/>
                </p:oleObj>
              </mc:Choice>
              <mc:Fallback>
                <p:oleObj name="Equation" r:id="rId5" imgW="1854200" imgH="2540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51100" y="2176463"/>
                        <a:ext cx="4033838" cy="55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5718" name="Object 6"/>
          <p:cNvGraphicFramePr>
            <a:graphicFrameLocks noChangeAspect="1"/>
          </p:cNvGraphicFramePr>
          <p:nvPr>
            <p:extLst>
              <p:ext uri="{D42A27DB-BD31-4B8C-83A1-F6EECF244321}">
                <p14:modId xmlns:p14="http://schemas.microsoft.com/office/powerpoint/2010/main" val="1231799980"/>
              </p:ext>
            </p:extLst>
          </p:nvPr>
        </p:nvGraphicFramePr>
        <p:xfrm>
          <a:off x="2055813" y="1474788"/>
          <a:ext cx="1376362" cy="539750"/>
        </p:xfrm>
        <a:graphic>
          <a:graphicData uri="http://schemas.openxmlformats.org/presentationml/2006/ole">
            <mc:AlternateContent xmlns:mc="http://schemas.openxmlformats.org/markup-compatibility/2006">
              <mc:Choice xmlns:v="urn:schemas-microsoft-com:vml" Requires="v">
                <p:oleObj spid="_x0000_s115924" name="Equation" r:id="rId7" imgW="609480" imgH="241200" progId="Equation.DSMT4">
                  <p:embed/>
                </p:oleObj>
              </mc:Choice>
              <mc:Fallback>
                <p:oleObj name="Equation" r:id="rId7" imgW="609480" imgH="241200" progId="Equation.DSMT4">
                  <p:embed/>
                  <p:pic>
                    <p:nvPicPr>
                      <p:cNvPr id="0" name="Object 6"/>
                      <p:cNvPicPr>
                        <a:picLocks noChangeAspect="1" noChangeArrowheads="1"/>
                      </p:cNvPicPr>
                      <p:nvPr/>
                    </p:nvPicPr>
                    <p:blipFill>
                      <a:blip r:embed="rId8"/>
                      <a:srcRect/>
                      <a:stretch>
                        <a:fillRect/>
                      </a:stretch>
                    </p:blipFill>
                    <p:spPr bwMode="auto">
                      <a:xfrm>
                        <a:off x="2055813" y="1474788"/>
                        <a:ext cx="1376362"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5719" name="Text Box 7"/>
          <p:cNvSpPr txBox="1">
            <a:spLocks noChangeArrowheads="1"/>
          </p:cNvSpPr>
          <p:nvPr/>
        </p:nvSpPr>
        <p:spPr bwMode="auto">
          <a:xfrm>
            <a:off x="304800" y="3057526"/>
            <a:ext cx="8756650" cy="519113"/>
          </a:xfrm>
          <a:prstGeom prst="rect">
            <a:avLst/>
          </a:prstGeom>
          <a:solidFill>
            <a:schemeClr val="accent1">
              <a:lumMod val="40000"/>
              <a:lumOff val="60000"/>
            </a:schemeClr>
          </a:solidFill>
          <a:ln>
            <a:noFill/>
          </a:ln>
          <a:effectLst/>
          <a:extLst/>
        </p:spPr>
        <p:txBody>
          <a:bodyPr wrap="none">
            <a:spAutoFit/>
          </a:bodyPr>
          <a:lstStyle/>
          <a:p>
            <a:r>
              <a:rPr lang="zh-CN" altLang="en-US" sz="2800" b="1" dirty="0">
                <a:latin typeface="Arial" panose="020B0604020202020204" pitchFamily="34" charset="0"/>
              </a:rPr>
              <a:t>像平面光波与物平面光波是相似的，即两者是物像关系</a:t>
            </a:r>
          </a:p>
        </p:txBody>
      </p:sp>
      <p:sp>
        <p:nvSpPr>
          <p:cNvPr id="115720" name="Text Box 8"/>
          <p:cNvSpPr txBox="1">
            <a:spLocks noChangeArrowheads="1"/>
          </p:cNvSpPr>
          <p:nvPr/>
        </p:nvSpPr>
        <p:spPr bwMode="auto">
          <a:xfrm>
            <a:off x="668338" y="4079875"/>
            <a:ext cx="8229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fontAlgn="base">
              <a:spcBef>
                <a:spcPct val="0"/>
              </a:spcBef>
              <a:spcAft>
                <a:spcPct val="0"/>
              </a:spcAft>
              <a:defRPr>
                <a:solidFill>
                  <a:schemeClr val="tx1"/>
                </a:solidFill>
                <a:latin typeface="Arial" panose="020B0604020202020204" pitchFamily="34" charset="0"/>
              </a:defRPr>
            </a:lvl6pPr>
            <a:lvl7pPr marL="3086100" indent="-342900" fontAlgn="base">
              <a:spcBef>
                <a:spcPct val="0"/>
              </a:spcBef>
              <a:spcAft>
                <a:spcPct val="0"/>
              </a:spcAft>
              <a:defRPr>
                <a:solidFill>
                  <a:schemeClr val="tx1"/>
                </a:solidFill>
                <a:latin typeface="Arial" panose="020B0604020202020204" pitchFamily="34" charset="0"/>
              </a:defRPr>
            </a:lvl7pPr>
            <a:lvl8pPr marL="3543300" indent="-342900" fontAlgn="base">
              <a:spcBef>
                <a:spcPct val="0"/>
              </a:spcBef>
              <a:spcAft>
                <a:spcPct val="0"/>
              </a:spcAft>
              <a:defRPr>
                <a:solidFill>
                  <a:schemeClr val="tx1"/>
                </a:solidFill>
                <a:latin typeface="Arial" panose="020B0604020202020204" pitchFamily="34" charset="0"/>
              </a:defRPr>
            </a:lvl8pPr>
            <a:lvl9pPr marL="4000500" indent="-342900" fontAlgn="base">
              <a:spcBef>
                <a:spcPct val="0"/>
              </a:spcBef>
              <a:spcAft>
                <a:spcPct val="0"/>
              </a:spcAft>
              <a:defRPr>
                <a:solidFill>
                  <a:schemeClr val="tx1"/>
                </a:solidFill>
                <a:latin typeface="Arial" panose="020B0604020202020204" pitchFamily="34" charset="0"/>
              </a:defRPr>
            </a:lvl9pPr>
          </a:lstStyle>
          <a:p>
            <a:r>
              <a:rPr lang="zh-CN" altLang="en-US" sz="2800" b="1" dirty="0"/>
              <a:t>空间频率：</a:t>
            </a:r>
            <a:r>
              <a:rPr lang="en-US" altLang="zh-CN" sz="2800" b="1" i="1" dirty="0" err="1"/>
              <a:t>f</a:t>
            </a:r>
            <a:r>
              <a:rPr lang="en-US" altLang="zh-CN" sz="2800" b="1" i="1" dirty="0" err="1">
                <a:cs typeface="Arial" panose="020B0604020202020204" pitchFamily="34" charset="0"/>
              </a:rPr>
              <a:t>→</a:t>
            </a:r>
            <a:r>
              <a:rPr lang="en-US" altLang="zh-CN" sz="2800" b="1" i="1" dirty="0" err="1"/>
              <a:t>f</a:t>
            </a:r>
            <a:r>
              <a:rPr lang="en-US" altLang="zh-CN" sz="2800" b="1" dirty="0"/>
              <a:t>/</a:t>
            </a:r>
            <a:r>
              <a:rPr lang="en-US" altLang="zh-CN" sz="2800" b="1" i="1" dirty="0"/>
              <a:t>V</a:t>
            </a:r>
            <a:r>
              <a:rPr lang="zh-CN" altLang="en-US" sz="2800" b="1" dirty="0"/>
              <a:t>，表示像的几何放大或缩小。</a:t>
            </a:r>
          </a:p>
        </p:txBody>
      </p:sp>
      <p:sp>
        <p:nvSpPr>
          <p:cNvPr id="115721" name="Text Box 9"/>
          <p:cNvSpPr txBox="1">
            <a:spLocks noChangeArrowheads="1"/>
          </p:cNvSpPr>
          <p:nvPr/>
        </p:nvSpPr>
        <p:spPr bwMode="auto">
          <a:xfrm>
            <a:off x="647700" y="4635500"/>
            <a:ext cx="73279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fontAlgn="base">
              <a:spcBef>
                <a:spcPct val="0"/>
              </a:spcBef>
              <a:spcAft>
                <a:spcPct val="0"/>
              </a:spcAft>
              <a:defRPr>
                <a:solidFill>
                  <a:schemeClr val="tx1"/>
                </a:solidFill>
                <a:latin typeface="Arial" panose="020B0604020202020204" pitchFamily="34" charset="0"/>
              </a:defRPr>
            </a:lvl6pPr>
            <a:lvl7pPr marL="3086100" indent="-342900" fontAlgn="base">
              <a:spcBef>
                <a:spcPct val="0"/>
              </a:spcBef>
              <a:spcAft>
                <a:spcPct val="0"/>
              </a:spcAft>
              <a:defRPr>
                <a:solidFill>
                  <a:schemeClr val="tx1"/>
                </a:solidFill>
                <a:latin typeface="Arial" panose="020B0604020202020204" pitchFamily="34" charset="0"/>
              </a:defRPr>
            </a:lvl7pPr>
            <a:lvl8pPr marL="3543300" indent="-342900" fontAlgn="base">
              <a:spcBef>
                <a:spcPct val="0"/>
              </a:spcBef>
              <a:spcAft>
                <a:spcPct val="0"/>
              </a:spcAft>
              <a:defRPr>
                <a:solidFill>
                  <a:schemeClr val="tx1"/>
                </a:solidFill>
                <a:latin typeface="Arial" panose="020B0604020202020204" pitchFamily="34" charset="0"/>
              </a:defRPr>
            </a:lvl8pPr>
            <a:lvl9pPr marL="4000500" indent="-342900" fontAlgn="base">
              <a:spcBef>
                <a:spcPct val="0"/>
              </a:spcBef>
              <a:spcAft>
                <a:spcPct val="0"/>
              </a:spcAft>
              <a:defRPr>
                <a:solidFill>
                  <a:schemeClr val="tx1"/>
                </a:solidFill>
                <a:latin typeface="Arial" panose="020B0604020202020204" pitchFamily="34" charset="0"/>
              </a:defRPr>
            </a:lvl9pPr>
          </a:lstStyle>
          <a:p>
            <a:r>
              <a:rPr lang="zh-CN" altLang="en-US" sz="2800" b="1"/>
              <a:t>像质的反衬度：交流部分与直流部分的比值。</a:t>
            </a:r>
          </a:p>
          <a:p>
            <a:r>
              <a:rPr lang="zh-CN" altLang="en-US" sz="2800" b="1"/>
              <a:t>                         反衬度不变</a:t>
            </a:r>
          </a:p>
        </p:txBody>
      </p:sp>
      <p:sp>
        <p:nvSpPr>
          <p:cNvPr id="115722" name="Text Box 10"/>
          <p:cNvSpPr txBox="1">
            <a:spLocks noChangeArrowheads="1"/>
          </p:cNvSpPr>
          <p:nvPr/>
        </p:nvSpPr>
        <p:spPr bwMode="auto">
          <a:xfrm>
            <a:off x="661988" y="1403350"/>
            <a:ext cx="12557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a:latin typeface="Arial" panose="020B0604020202020204" pitchFamily="34" charset="0"/>
              </a:rPr>
              <a:t>像光波</a:t>
            </a:r>
          </a:p>
        </p:txBody>
      </p:sp>
      <p:sp>
        <p:nvSpPr>
          <p:cNvPr id="115723" name="Text Box 11"/>
          <p:cNvSpPr txBox="1">
            <a:spLocks noChangeArrowheads="1"/>
          </p:cNvSpPr>
          <p:nvPr/>
        </p:nvSpPr>
        <p:spPr bwMode="auto">
          <a:xfrm>
            <a:off x="681038" y="2195513"/>
            <a:ext cx="12557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a:latin typeface="Arial" panose="020B0604020202020204" pitchFamily="34" charset="0"/>
              </a:rPr>
              <a:t>物光波</a:t>
            </a:r>
          </a:p>
        </p:txBody>
      </p:sp>
      <p:sp>
        <p:nvSpPr>
          <p:cNvPr id="10" name="Rectangle 2"/>
          <p:cNvSpPr txBox="1">
            <a:spLocks noChangeArrowheads="1"/>
          </p:cNvSpPr>
          <p:nvPr/>
        </p:nvSpPr>
        <p:spPr>
          <a:xfrm>
            <a:off x="0" y="797"/>
            <a:ext cx="9144000" cy="791367"/>
          </a:xfrm>
          <a:prstGeom prst="rect">
            <a:avLst/>
          </a:prstGeom>
          <a:solidFill>
            <a:schemeClr val="accent6"/>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b="1" dirty="0" smtClean="0">
                <a:solidFill>
                  <a:schemeClr val="bg1"/>
                </a:solidFill>
                <a:ea typeface="宋体" panose="02010600030101010101" pitchFamily="2" charset="-122"/>
              </a:rPr>
              <a:t>阿贝成像原理</a:t>
            </a:r>
            <a:endParaRPr lang="zh-CN" altLang="en-US" sz="4000" b="1" dirty="0">
              <a:solidFill>
                <a:schemeClr val="bg1"/>
              </a:solidFill>
              <a:ea typeface="宋体" panose="02010600030101010101" pitchFamily="2" charset="-122"/>
            </a:endParaRPr>
          </a:p>
        </p:txBody>
      </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57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571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72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72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571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571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572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57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9" grpId="0" animBg="1"/>
      <p:bldP spid="115720" grpId="0"/>
      <p:bldP spid="115721" grpId="0"/>
      <p:bldP spid="115722" grpId="0"/>
      <p:bldP spid="11572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65" name="Picture 5" descr="Opt_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828800"/>
            <a:ext cx="6477000" cy="4431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txBox="1">
            <a:spLocks noChangeArrowheads="1"/>
          </p:cNvSpPr>
          <p:nvPr/>
        </p:nvSpPr>
        <p:spPr>
          <a:xfrm>
            <a:off x="0" y="0"/>
            <a:ext cx="9144000" cy="593525"/>
          </a:xfrm>
          <a:prstGeom prst="rect">
            <a:avLst/>
          </a:prstGeom>
          <a:solidFill>
            <a:schemeClr val="accent6"/>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zh-CN" altLang="en-US" sz="3000" b="1" dirty="0" smtClean="0">
                <a:solidFill>
                  <a:prstClr val="white"/>
                </a:solidFill>
              </a:rPr>
              <a:t>空间滤波</a:t>
            </a:r>
            <a:endParaRPr lang="zh-CN" altLang="en-US" sz="3000" b="1" dirty="0">
              <a:solidFill>
                <a:prstClr val="white"/>
              </a:solidFill>
            </a:endParaRPr>
          </a:p>
        </p:txBody>
      </p:sp>
      <p:sp>
        <p:nvSpPr>
          <p:cNvPr id="194566" name="AutoShape 6"/>
          <p:cNvSpPr>
            <a:spLocks noChangeArrowheads="1"/>
          </p:cNvSpPr>
          <p:nvPr/>
        </p:nvSpPr>
        <p:spPr bwMode="auto">
          <a:xfrm>
            <a:off x="5181600" y="15536"/>
            <a:ext cx="2667000" cy="1477931"/>
          </a:xfrm>
          <a:prstGeom prst="cloudCallout">
            <a:avLst>
              <a:gd name="adj1" fmla="val -37759"/>
              <a:gd name="adj2" fmla="val 8341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auto">
              <a:spcBef>
                <a:spcPts val="0"/>
              </a:spcBef>
              <a:spcAft>
                <a:spcPts val="0"/>
              </a:spcAft>
            </a:pPr>
            <a:r>
              <a:rPr lang="zh-CN" altLang="en-US" sz="2000" b="1" dirty="0">
                <a:solidFill>
                  <a:schemeClr val="bg1"/>
                </a:solidFill>
                <a:latin typeface="Arial" panose="020B0604020202020204" pitchFamily="34" charset="0"/>
              </a:rPr>
              <a:t>成像过程中怎样实现从左图到右图的转变？</a:t>
            </a:r>
          </a:p>
          <a:p>
            <a:pPr algn="ctr" fontAlgn="auto">
              <a:spcBef>
                <a:spcPts val="0"/>
              </a:spcBef>
              <a:spcAft>
                <a:spcPts val="0"/>
              </a:spcAft>
            </a:pPr>
            <a:endParaRPr lang="zh-CN" altLang="en-US" sz="2000" dirty="0">
              <a:solidFill>
                <a:prstClr val="black"/>
              </a:solidFill>
              <a:latin typeface="Arial" panose="020B0604020202020204" pitchFamily="34" charset="0"/>
            </a:endParaRPr>
          </a:p>
        </p:txBody>
      </p:sp>
    </p:spTree>
    <p:extLst>
      <p:ext uri="{BB962C8B-B14F-4D97-AF65-F5344CB8AC3E}">
        <p14:creationId xmlns:p14="http://schemas.microsoft.com/office/powerpoint/2010/main" val="6644162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0" y="304800"/>
            <a:ext cx="2971800" cy="566738"/>
          </a:xfrm>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anchor="ctr" anchorCtr="0" compatLnSpc="1">
            <a:prstTxWarp prst="textNoShape">
              <a:avLst/>
            </a:prstTxWarp>
          </a:bodyPr>
          <a:lstStyle/>
          <a:p>
            <a:pPr algn="ctr"/>
            <a:r>
              <a:rPr lang="zh-CN" altLang="en-US" sz="3600" b="1" dirty="0" smtClean="0">
                <a:solidFill>
                  <a:schemeClr val="lt1"/>
                </a:solidFill>
                <a:latin typeface="+mn-lt"/>
                <a:ea typeface="宋体" panose="02010600030101010101" pitchFamily="2" charset="-122"/>
                <a:cs typeface="+mn-cs"/>
              </a:rPr>
              <a:t>正</a:t>
            </a:r>
            <a:r>
              <a:rPr lang="zh-CN" altLang="en-US" sz="3600" b="1" dirty="0">
                <a:solidFill>
                  <a:schemeClr val="lt1"/>
                </a:solidFill>
                <a:latin typeface="+mn-lt"/>
                <a:ea typeface="宋体" panose="02010600030101010101" pitchFamily="2" charset="-122"/>
                <a:cs typeface="+mn-cs"/>
              </a:rPr>
              <a:t>透镜的</a:t>
            </a:r>
            <a:r>
              <a:rPr lang="zh-CN" altLang="en-US" sz="3600" b="1" dirty="0" smtClean="0">
                <a:solidFill>
                  <a:schemeClr val="lt1"/>
                </a:solidFill>
                <a:latin typeface="+mn-lt"/>
                <a:ea typeface="宋体" panose="02010600030101010101" pitchFamily="2" charset="-122"/>
                <a:cs typeface="+mn-cs"/>
              </a:rPr>
              <a:t>聚焦</a:t>
            </a:r>
            <a:endParaRPr lang="zh-CN" altLang="en-US" sz="3600" b="1" dirty="0">
              <a:solidFill>
                <a:schemeClr val="lt1"/>
              </a:solidFill>
              <a:latin typeface="+mn-lt"/>
              <a:ea typeface="宋体" panose="02010600030101010101" pitchFamily="2" charset="-122"/>
              <a:cs typeface="+mn-cs"/>
            </a:endParaRPr>
          </a:p>
        </p:txBody>
      </p:sp>
      <p:sp>
        <p:nvSpPr>
          <p:cNvPr id="88067" name="Rectangle 3"/>
          <p:cNvSpPr>
            <a:spLocks noGrp="1" noChangeArrowheads="1"/>
          </p:cNvSpPr>
          <p:nvPr>
            <p:ph type="body" idx="1"/>
          </p:nvPr>
        </p:nvSpPr>
        <p:spPr>
          <a:xfrm>
            <a:off x="685800" y="5410200"/>
            <a:ext cx="8078788" cy="1223963"/>
          </a:xfrm>
          <a:noFill/>
          <a:ln/>
        </p:spPr>
        <p:txBody>
          <a:bodyPr/>
          <a:lstStyle/>
          <a:p>
            <a:pPr>
              <a:buFont typeface="Wingdings" panose="05000000000000000000" pitchFamily="2" charset="2"/>
              <a:buNone/>
            </a:pPr>
            <a:r>
              <a:rPr lang="zh-CN" altLang="en-US" sz="3000" b="1">
                <a:solidFill>
                  <a:srgbClr val="000066"/>
                </a:solidFill>
                <a:ea typeface="宋体" panose="02010600030101010101" pitchFamily="2" charset="-122"/>
              </a:rPr>
              <a:t>后焦面上不同的点，与入射透镜的不同</a:t>
            </a:r>
            <a:r>
              <a:rPr lang="zh-CN" altLang="en-US" sz="3000" b="1" u="sng">
                <a:solidFill>
                  <a:srgbClr val="000066"/>
                </a:solidFill>
                <a:effectLst>
                  <a:outerShdw blurRad="38100" dist="38100" dir="2700000" algn="tl">
                    <a:srgbClr val="C0C0C0"/>
                  </a:outerShdw>
                </a:effectLst>
                <a:ea typeface="宋体" panose="02010600030101010101" pitchFamily="2" charset="-122"/>
              </a:rPr>
              <a:t>方位</a:t>
            </a:r>
            <a:r>
              <a:rPr lang="en-US" altLang="zh-CN" sz="3000" b="1">
                <a:solidFill>
                  <a:srgbClr val="000066"/>
                </a:solidFill>
                <a:ea typeface="宋体" panose="02010600030101010101" pitchFamily="2" charset="-122"/>
              </a:rPr>
              <a:t>/</a:t>
            </a:r>
            <a:r>
              <a:rPr lang="zh-CN" altLang="en-US" sz="3000" b="1">
                <a:solidFill>
                  <a:srgbClr val="000066"/>
                </a:solidFill>
                <a:ea typeface="宋体" panose="02010600030101010101" pitchFamily="2" charset="-122"/>
              </a:rPr>
              <a:t>不同</a:t>
            </a:r>
            <a:r>
              <a:rPr lang="zh-CN" altLang="en-US" sz="3000" b="1" u="sng">
                <a:solidFill>
                  <a:srgbClr val="000066"/>
                </a:solidFill>
                <a:effectLst>
                  <a:outerShdw blurRad="38100" dist="38100" dir="2700000" algn="tl">
                    <a:srgbClr val="C0C0C0"/>
                  </a:outerShdw>
                </a:effectLst>
                <a:ea typeface="宋体" panose="02010600030101010101" pitchFamily="2" charset="-122"/>
              </a:rPr>
              <a:t>倾角</a:t>
            </a:r>
            <a:r>
              <a:rPr lang="zh-CN" altLang="en-US" sz="3000" b="1">
                <a:solidFill>
                  <a:srgbClr val="000066"/>
                </a:solidFill>
                <a:ea typeface="宋体" panose="02010600030101010101" pitchFamily="2" charset="-122"/>
              </a:rPr>
              <a:t>的平行光束相对应。</a:t>
            </a:r>
          </a:p>
        </p:txBody>
      </p:sp>
      <p:sp>
        <p:nvSpPr>
          <p:cNvPr id="88068" name="Line 4"/>
          <p:cNvSpPr>
            <a:spLocks noChangeShapeType="1"/>
          </p:cNvSpPr>
          <p:nvPr/>
        </p:nvSpPr>
        <p:spPr bwMode="auto">
          <a:xfrm>
            <a:off x="1547813" y="2997200"/>
            <a:ext cx="5903912" cy="0"/>
          </a:xfrm>
          <a:prstGeom prst="line">
            <a:avLst/>
          </a:prstGeom>
          <a:noFill/>
          <a:ln w="9525">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70" name="Line 6"/>
          <p:cNvSpPr>
            <a:spLocks noChangeShapeType="1"/>
          </p:cNvSpPr>
          <p:nvPr/>
        </p:nvSpPr>
        <p:spPr bwMode="auto">
          <a:xfrm>
            <a:off x="7086600" y="1447800"/>
            <a:ext cx="0" cy="295275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71" name="Line 7"/>
          <p:cNvSpPr>
            <a:spLocks noChangeShapeType="1"/>
          </p:cNvSpPr>
          <p:nvPr/>
        </p:nvSpPr>
        <p:spPr bwMode="auto">
          <a:xfrm>
            <a:off x="1936750" y="2060575"/>
            <a:ext cx="2447925" cy="0"/>
          </a:xfrm>
          <a:prstGeom prst="line">
            <a:avLst/>
          </a:prstGeom>
          <a:noFill/>
          <a:ln w="2857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72" name="Line 8"/>
          <p:cNvSpPr>
            <a:spLocks noChangeShapeType="1"/>
          </p:cNvSpPr>
          <p:nvPr/>
        </p:nvSpPr>
        <p:spPr bwMode="auto">
          <a:xfrm>
            <a:off x="1908175" y="3860800"/>
            <a:ext cx="2447925" cy="0"/>
          </a:xfrm>
          <a:prstGeom prst="line">
            <a:avLst/>
          </a:prstGeom>
          <a:noFill/>
          <a:ln w="2857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73" name="Line 9"/>
          <p:cNvSpPr>
            <a:spLocks noChangeShapeType="1"/>
          </p:cNvSpPr>
          <p:nvPr/>
        </p:nvSpPr>
        <p:spPr bwMode="auto">
          <a:xfrm>
            <a:off x="4643438" y="2060575"/>
            <a:ext cx="3097212" cy="1152525"/>
          </a:xfrm>
          <a:prstGeom prst="line">
            <a:avLst/>
          </a:prstGeom>
          <a:noFill/>
          <a:ln w="2857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74" name="Line 10"/>
          <p:cNvSpPr>
            <a:spLocks noChangeShapeType="1"/>
          </p:cNvSpPr>
          <p:nvPr/>
        </p:nvSpPr>
        <p:spPr bwMode="auto">
          <a:xfrm flipV="1">
            <a:off x="4716463" y="2708275"/>
            <a:ext cx="3024187" cy="1152525"/>
          </a:xfrm>
          <a:prstGeom prst="line">
            <a:avLst/>
          </a:prstGeom>
          <a:noFill/>
          <a:ln w="2857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75" name="Line 11"/>
          <p:cNvSpPr>
            <a:spLocks noChangeShapeType="1"/>
          </p:cNvSpPr>
          <p:nvPr/>
        </p:nvSpPr>
        <p:spPr bwMode="auto">
          <a:xfrm flipV="1">
            <a:off x="1979613" y="2349500"/>
            <a:ext cx="5113337" cy="1295400"/>
          </a:xfrm>
          <a:prstGeom prst="line">
            <a:avLst/>
          </a:prstGeom>
          <a:noFill/>
          <a:ln w="9525">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76" name="Line 12"/>
          <p:cNvSpPr>
            <a:spLocks noChangeShapeType="1"/>
          </p:cNvSpPr>
          <p:nvPr/>
        </p:nvSpPr>
        <p:spPr bwMode="auto">
          <a:xfrm flipV="1">
            <a:off x="1835150" y="2060575"/>
            <a:ext cx="2592388" cy="647700"/>
          </a:xfrm>
          <a:prstGeom prst="line">
            <a:avLst/>
          </a:prstGeom>
          <a:noFill/>
          <a:ln w="2857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77" name="Line 13"/>
          <p:cNvSpPr>
            <a:spLocks noChangeShapeType="1"/>
          </p:cNvSpPr>
          <p:nvPr/>
        </p:nvSpPr>
        <p:spPr bwMode="auto">
          <a:xfrm flipV="1">
            <a:off x="1763713" y="3860800"/>
            <a:ext cx="2592387" cy="647700"/>
          </a:xfrm>
          <a:prstGeom prst="line">
            <a:avLst/>
          </a:prstGeom>
          <a:noFill/>
          <a:ln w="2857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78" name="Line 14"/>
          <p:cNvSpPr>
            <a:spLocks noChangeShapeType="1"/>
          </p:cNvSpPr>
          <p:nvPr/>
        </p:nvSpPr>
        <p:spPr bwMode="auto">
          <a:xfrm>
            <a:off x="4643438" y="2060575"/>
            <a:ext cx="3052762" cy="377825"/>
          </a:xfrm>
          <a:prstGeom prst="line">
            <a:avLst/>
          </a:prstGeom>
          <a:noFill/>
          <a:ln w="2857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79" name="Line 15"/>
          <p:cNvSpPr>
            <a:spLocks noChangeShapeType="1"/>
          </p:cNvSpPr>
          <p:nvPr/>
        </p:nvSpPr>
        <p:spPr bwMode="auto">
          <a:xfrm flipV="1">
            <a:off x="4716463" y="1981200"/>
            <a:ext cx="2979737" cy="1879600"/>
          </a:xfrm>
          <a:prstGeom prst="line">
            <a:avLst/>
          </a:prstGeom>
          <a:noFill/>
          <a:ln w="2857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80" name="Text Box 16"/>
          <p:cNvSpPr txBox="1">
            <a:spLocks noChangeArrowheads="1"/>
          </p:cNvSpPr>
          <p:nvPr/>
        </p:nvSpPr>
        <p:spPr bwMode="auto">
          <a:xfrm>
            <a:off x="4089400" y="4457700"/>
            <a:ext cx="8953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a:latin typeface="Arial" panose="020B0604020202020204" pitchFamily="34" charset="0"/>
              </a:rPr>
              <a:t>透镜</a:t>
            </a:r>
          </a:p>
        </p:txBody>
      </p:sp>
      <p:sp>
        <p:nvSpPr>
          <p:cNvPr id="88081" name="Line 17"/>
          <p:cNvSpPr>
            <a:spLocks noChangeShapeType="1"/>
          </p:cNvSpPr>
          <p:nvPr/>
        </p:nvSpPr>
        <p:spPr bwMode="auto">
          <a:xfrm>
            <a:off x="4716463" y="4365625"/>
            <a:ext cx="2303462"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82" name="Text Box 18"/>
          <p:cNvSpPr txBox="1">
            <a:spLocks noChangeArrowheads="1"/>
          </p:cNvSpPr>
          <p:nvPr/>
        </p:nvSpPr>
        <p:spPr bwMode="auto">
          <a:xfrm>
            <a:off x="5657850" y="3868738"/>
            <a:ext cx="29686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solidFill>
                  <a:schemeClr val="tx1"/>
                </a:solidFill>
                <a:latin typeface="Arial" panose="020B0604020202020204" pitchFamily="34" charset="0"/>
              </a:rPr>
              <a:t>f</a:t>
            </a:r>
          </a:p>
        </p:txBody>
      </p:sp>
      <p:sp>
        <p:nvSpPr>
          <p:cNvPr id="88083" name="Text Box 19"/>
          <p:cNvSpPr txBox="1">
            <a:spLocks noChangeArrowheads="1"/>
          </p:cNvSpPr>
          <p:nvPr/>
        </p:nvSpPr>
        <p:spPr bwMode="auto">
          <a:xfrm>
            <a:off x="7618413" y="1863725"/>
            <a:ext cx="1133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solidFill>
                  <a:schemeClr val="tx1"/>
                </a:solidFill>
                <a:latin typeface="Arial" panose="020B0604020202020204" pitchFamily="34" charset="0"/>
              </a:rPr>
              <a:t>Point 1</a:t>
            </a:r>
          </a:p>
        </p:txBody>
      </p:sp>
      <p:sp>
        <p:nvSpPr>
          <p:cNvPr id="88084" name="Text Box 20"/>
          <p:cNvSpPr txBox="1">
            <a:spLocks noChangeArrowheads="1"/>
          </p:cNvSpPr>
          <p:nvPr/>
        </p:nvSpPr>
        <p:spPr bwMode="auto">
          <a:xfrm>
            <a:off x="7637463" y="2803525"/>
            <a:ext cx="1133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solidFill>
                  <a:schemeClr val="tx1"/>
                </a:solidFill>
                <a:latin typeface="Arial" panose="020B0604020202020204" pitchFamily="34" charset="0"/>
              </a:rPr>
              <a:t>Point 2</a:t>
            </a:r>
          </a:p>
        </p:txBody>
      </p:sp>
      <p:sp>
        <p:nvSpPr>
          <p:cNvPr id="88069" name="Oval 5"/>
          <p:cNvSpPr>
            <a:spLocks noChangeArrowheads="1"/>
          </p:cNvSpPr>
          <p:nvPr/>
        </p:nvSpPr>
        <p:spPr bwMode="auto">
          <a:xfrm>
            <a:off x="4356100" y="1557338"/>
            <a:ext cx="360363" cy="2879725"/>
          </a:xfrm>
          <a:prstGeom prst="ellipse">
            <a:avLst/>
          </a:prstGeom>
          <a:solidFill>
            <a:srgbClr val="C0C0C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5" name="Oval 21"/>
          <p:cNvSpPr>
            <a:spLocks noChangeArrowheads="1"/>
          </p:cNvSpPr>
          <p:nvPr/>
        </p:nvSpPr>
        <p:spPr bwMode="auto">
          <a:xfrm>
            <a:off x="7010400" y="2286000"/>
            <a:ext cx="152400" cy="152400"/>
          </a:xfrm>
          <a:prstGeom prst="ellipse">
            <a:avLst/>
          </a:prstGeom>
          <a:solidFill>
            <a:schemeClr val="accent1"/>
          </a:soli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86" name="Oval 22"/>
          <p:cNvSpPr>
            <a:spLocks noChangeArrowheads="1"/>
          </p:cNvSpPr>
          <p:nvPr/>
        </p:nvSpPr>
        <p:spPr bwMode="auto">
          <a:xfrm>
            <a:off x="7010400" y="2895600"/>
            <a:ext cx="152400" cy="152400"/>
          </a:xfrm>
          <a:prstGeom prst="ellipse">
            <a:avLst/>
          </a:prstGeom>
          <a:solidFill>
            <a:schemeClr val="hlink"/>
          </a:solidFill>
          <a:ln w="952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strips dir="rd"/>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7" name="Rectangle 3"/>
          <p:cNvSpPr>
            <a:spLocks noChangeArrowheads="1"/>
          </p:cNvSpPr>
          <p:nvPr/>
        </p:nvSpPr>
        <p:spPr bwMode="auto">
          <a:xfrm>
            <a:off x="762000" y="1143000"/>
            <a:ext cx="7620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auto">
              <a:spcBef>
                <a:spcPts val="0"/>
              </a:spcBef>
              <a:spcAft>
                <a:spcPts val="0"/>
              </a:spcAft>
              <a:buClr>
                <a:srgbClr val="0563C1"/>
              </a:buClr>
              <a:buSzPct val="75000"/>
              <a:buFont typeface="Wingdings" panose="05000000000000000000" pitchFamily="2" charset="2"/>
              <a:buChar char="v"/>
            </a:pPr>
            <a:r>
              <a:rPr kumimoji="1" lang="zh-CN" altLang="en-US" sz="2400" b="1" dirty="0">
                <a:solidFill>
                  <a:prstClr val="black"/>
                </a:solidFill>
                <a:latin typeface="Calibri" panose="020F0502020204030204"/>
              </a:rPr>
              <a:t>  在光学信息处理中，光学系统所传递和处理的信息是随空间变化的函数。</a:t>
            </a:r>
          </a:p>
        </p:txBody>
      </p:sp>
      <p:sp>
        <p:nvSpPr>
          <p:cNvPr id="195588" name="Rectangle 4"/>
          <p:cNvSpPr>
            <a:spLocks noChangeArrowheads="1"/>
          </p:cNvSpPr>
          <p:nvPr/>
        </p:nvSpPr>
        <p:spPr bwMode="auto">
          <a:xfrm>
            <a:off x="833206" y="3893403"/>
            <a:ext cx="739639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auto">
              <a:spcBef>
                <a:spcPts val="0"/>
              </a:spcBef>
              <a:spcAft>
                <a:spcPts val="0"/>
              </a:spcAft>
              <a:buClr>
                <a:srgbClr val="0563C1"/>
              </a:buClr>
              <a:buSzPct val="80000"/>
              <a:buFont typeface="Wingdings" panose="05000000000000000000" pitchFamily="2" charset="2"/>
              <a:buChar char="v"/>
            </a:pPr>
            <a:r>
              <a:rPr lang="zh-CN" altLang="en-US" sz="2400" b="1" dirty="0">
                <a:solidFill>
                  <a:prstClr val="black"/>
                </a:solidFill>
                <a:latin typeface="Calibri" panose="020F0502020204030204"/>
              </a:rPr>
              <a:t>  利用相干光传播的傅立叶变换性质进行空间滤波光学处理的系统称为</a:t>
            </a:r>
            <a:r>
              <a:rPr lang="zh-CN" altLang="en-US" sz="2400" b="1" dirty="0">
                <a:solidFill>
                  <a:srgbClr val="0563C1"/>
                </a:solidFill>
                <a:latin typeface="Calibri" panose="020F0502020204030204"/>
              </a:rPr>
              <a:t>相干光学处理系统</a:t>
            </a:r>
            <a:r>
              <a:rPr lang="zh-CN" altLang="en-US" sz="2400" b="1" dirty="0">
                <a:solidFill>
                  <a:prstClr val="black"/>
                </a:solidFill>
                <a:latin typeface="Calibri" panose="020F0502020204030204"/>
              </a:rPr>
              <a:t>。</a:t>
            </a:r>
          </a:p>
        </p:txBody>
      </p:sp>
      <p:sp>
        <p:nvSpPr>
          <p:cNvPr id="195589" name="Rectangle 5"/>
          <p:cNvSpPr>
            <a:spLocks noChangeArrowheads="1"/>
          </p:cNvSpPr>
          <p:nvPr/>
        </p:nvSpPr>
        <p:spPr bwMode="auto">
          <a:xfrm>
            <a:off x="776056" y="2381071"/>
            <a:ext cx="745354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auto">
              <a:spcBef>
                <a:spcPts val="0"/>
              </a:spcBef>
              <a:spcAft>
                <a:spcPts val="0"/>
              </a:spcAft>
              <a:buClr>
                <a:srgbClr val="0563C1"/>
              </a:buClr>
              <a:buSzPct val="75000"/>
              <a:buFont typeface="Wingdings" panose="05000000000000000000" pitchFamily="2" charset="2"/>
              <a:buChar char="v"/>
            </a:pPr>
            <a:r>
              <a:rPr kumimoji="1" lang="zh-CN" altLang="en-US" sz="2400" b="1" dirty="0">
                <a:solidFill>
                  <a:prstClr val="black"/>
                </a:solidFill>
                <a:latin typeface="Calibri" panose="020F0502020204030204"/>
              </a:rPr>
              <a:t>一幅图象是一种光的强度和颜色按空间的分布，这种分布的特征可用空间频率表明。把图象看作是由各种方向、各种间距的线条组成。</a:t>
            </a:r>
          </a:p>
        </p:txBody>
      </p:sp>
      <p:sp>
        <p:nvSpPr>
          <p:cNvPr id="195590" name="Rectangle 6"/>
          <p:cNvSpPr>
            <a:spLocks noChangeArrowheads="1"/>
          </p:cNvSpPr>
          <p:nvPr/>
        </p:nvSpPr>
        <p:spPr bwMode="auto">
          <a:xfrm>
            <a:off x="833206" y="5112603"/>
            <a:ext cx="739639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auto">
              <a:spcBef>
                <a:spcPts val="0"/>
              </a:spcBef>
              <a:spcAft>
                <a:spcPts val="0"/>
              </a:spcAft>
              <a:buClr>
                <a:srgbClr val="0563C1"/>
              </a:buClr>
              <a:buSzPct val="80000"/>
              <a:buFont typeface="Wingdings" panose="05000000000000000000" pitchFamily="2" charset="2"/>
              <a:buChar char="v"/>
            </a:pPr>
            <a:r>
              <a:rPr lang="zh-CN" altLang="en-US" sz="2400" b="1" dirty="0">
                <a:solidFill>
                  <a:prstClr val="black"/>
                </a:solidFill>
                <a:latin typeface="Calibri" panose="020F0502020204030204"/>
              </a:rPr>
              <a:t> 在光学系统中的傅立叶频谱面上放置适当的滤波器以改善光波的频谱结构－</a:t>
            </a:r>
            <a:r>
              <a:rPr lang="zh-CN" altLang="en-US" sz="2400" b="1" dirty="0">
                <a:solidFill>
                  <a:srgbClr val="0563C1"/>
                </a:solidFill>
                <a:latin typeface="Calibri" panose="020F0502020204030204"/>
              </a:rPr>
              <a:t>空间滤波</a:t>
            </a:r>
            <a:r>
              <a:rPr lang="zh-CN" altLang="en-US" sz="2400" b="1" dirty="0">
                <a:solidFill>
                  <a:prstClr val="black"/>
                </a:solidFill>
                <a:latin typeface="Calibri" panose="020F0502020204030204"/>
              </a:rPr>
              <a:t>。</a:t>
            </a:r>
          </a:p>
        </p:txBody>
      </p:sp>
      <p:sp>
        <p:nvSpPr>
          <p:cNvPr id="7" name="Rectangle 2"/>
          <p:cNvSpPr txBox="1">
            <a:spLocks noChangeArrowheads="1"/>
          </p:cNvSpPr>
          <p:nvPr/>
        </p:nvSpPr>
        <p:spPr>
          <a:xfrm>
            <a:off x="-28575" y="0"/>
            <a:ext cx="9144000" cy="593525"/>
          </a:xfrm>
          <a:prstGeom prst="rect">
            <a:avLst/>
          </a:prstGeom>
          <a:solidFill>
            <a:schemeClr val="accent6"/>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zh-CN" altLang="en-US" sz="3000" b="1" dirty="0" smtClean="0">
                <a:solidFill>
                  <a:prstClr val="white"/>
                </a:solidFill>
              </a:rPr>
              <a:t>空间滤波</a:t>
            </a:r>
            <a:endParaRPr lang="zh-CN" altLang="en-US" sz="3000" b="1" dirty="0">
              <a:solidFill>
                <a:prstClr val="white"/>
              </a:solidFill>
            </a:endParaRPr>
          </a:p>
        </p:txBody>
      </p:sp>
    </p:spTree>
    <p:extLst>
      <p:ext uri="{BB962C8B-B14F-4D97-AF65-F5344CB8AC3E}">
        <p14:creationId xmlns:p14="http://schemas.microsoft.com/office/powerpoint/2010/main" val="378977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95587"/>
                                        </p:tgtEl>
                                        <p:attrNameLst>
                                          <p:attrName>style.visibility</p:attrName>
                                        </p:attrNameLst>
                                      </p:cBhvr>
                                      <p:to>
                                        <p:strVal val="visible"/>
                                      </p:to>
                                    </p:set>
                                    <p:animEffect transition="in" filter="checkerboard(across)">
                                      <p:cBhvr>
                                        <p:cTn id="7" dur="500"/>
                                        <p:tgtEl>
                                          <p:spTgt spid="1955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95589"/>
                                        </p:tgtEl>
                                        <p:attrNameLst>
                                          <p:attrName>style.visibility</p:attrName>
                                        </p:attrNameLst>
                                      </p:cBhvr>
                                      <p:to>
                                        <p:strVal val="visible"/>
                                      </p:to>
                                    </p:set>
                                    <p:animEffect transition="in" filter="checkerboard(across)">
                                      <p:cBhvr>
                                        <p:cTn id="12" dur="500"/>
                                        <p:tgtEl>
                                          <p:spTgt spid="19558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95588"/>
                                        </p:tgtEl>
                                        <p:attrNameLst>
                                          <p:attrName>style.visibility</p:attrName>
                                        </p:attrNameLst>
                                      </p:cBhvr>
                                      <p:to>
                                        <p:strVal val="visible"/>
                                      </p:to>
                                    </p:set>
                                    <p:animEffect transition="in" filter="checkerboard(across)">
                                      <p:cBhvr>
                                        <p:cTn id="17" dur="500"/>
                                        <p:tgtEl>
                                          <p:spTgt spid="19558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95590"/>
                                        </p:tgtEl>
                                        <p:attrNameLst>
                                          <p:attrName>style.visibility</p:attrName>
                                        </p:attrNameLst>
                                      </p:cBhvr>
                                      <p:to>
                                        <p:strVal val="visible"/>
                                      </p:to>
                                    </p:set>
                                    <p:animEffect transition="in" filter="checkerboard(across)">
                                      <p:cBhvr>
                                        <p:cTn id="22" dur="500"/>
                                        <p:tgtEl>
                                          <p:spTgt spid="1955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7" grpId="0"/>
      <p:bldP spid="195588" grpId="0"/>
      <p:bldP spid="195589" grpId="0"/>
      <p:bldP spid="19559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1021719" y="4688581"/>
            <a:ext cx="7156236" cy="1569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fontAlgn="auto">
              <a:spcBef>
                <a:spcPts val="0"/>
              </a:spcBef>
              <a:spcAft>
                <a:spcPts val="0"/>
              </a:spcAft>
            </a:pPr>
            <a:r>
              <a:rPr kumimoji="1" lang="zh-CN" altLang="en-US" sz="2400" b="1" dirty="0">
                <a:solidFill>
                  <a:prstClr val="black"/>
                </a:solidFill>
                <a:latin typeface="宋体" panose="02010600030101010101" pitchFamily="2" charset="-122"/>
              </a:rPr>
              <a:t>若物是一组等间距的线条，</a:t>
            </a:r>
            <a:r>
              <a:rPr kumimoji="1" lang="en-US" altLang="zh-CN" sz="2400" i="1" dirty="0">
                <a:solidFill>
                  <a:prstClr val="black"/>
                </a:solidFill>
                <a:latin typeface="宋体" panose="02010600030101010101" pitchFamily="2" charset="-122"/>
              </a:rPr>
              <a:t>d = 2b</a:t>
            </a:r>
            <a:r>
              <a:rPr kumimoji="1" lang="zh-CN" altLang="en-US" sz="2400" i="1" dirty="0">
                <a:solidFill>
                  <a:prstClr val="black"/>
                </a:solidFill>
                <a:latin typeface="宋体" panose="02010600030101010101" pitchFamily="2" charset="-122"/>
              </a:rPr>
              <a:t>，</a:t>
            </a:r>
            <a:r>
              <a:rPr kumimoji="1" lang="zh-CN" altLang="en-US" sz="2400" b="1" dirty="0">
                <a:solidFill>
                  <a:prstClr val="black"/>
                </a:solidFill>
                <a:latin typeface="宋体" panose="02010600030101010101" pitchFamily="2" charset="-122"/>
              </a:rPr>
              <a:t>则在焦平面上的衍射光强分布符合光栅衍射条件的，是中间亮、两边暗的一排亮点。</a:t>
            </a:r>
            <a:r>
              <a:rPr kumimoji="1" lang="zh-CN" altLang="en-US" sz="2400" dirty="0">
                <a:solidFill>
                  <a:prstClr val="black"/>
                </a:solidFill>
                <a:latin typeface="Calibri" panose="020F0502020204030204"/>
              </a:rPr>
              <a:t> </a:t>
            </a:r>
            <a:r>
              <a:rPr kumimoji="1" lang="zh-CN" altLang="en-US" sz="2400" b="1" dirty="0">
                <a:solidFill>
                  <a:prstClr val="black"/>
                </a:solidFill>
                <a:latin typeface="Calibri" panose="020F0502020204030204"/>
              </a:rPr>
              <a:t>通过焦平面上的点再经过透镜 </a:t>
            </a:r>
            <a:r>
              <a:rPr kumimoji="1" lang="en-US" altLang="zh-CN" sz="2400" i="1" dirty="0">
                <a:solidFill>
                  <a:prstClr val="black"/>
                </a:solidFill>
                <a:effectLst>
                  <a:outerShdw blurRad="38100" dist="38100" dir="2700000" algn="tl">
                    <a:srgbClr val="C0C0C0"/>
                  </a:outerShdw>
                </a:effectLst>
                <a:latin typeface="Times New Roman" panose="02020603050405020304" pitchFamily="18" charset="0"/>
              </a:rPr>
              <a:t>L</a:t>
            </a:r>
            <a:r>
              <a:rPr kumimoji="1" lang="en-US" altLang="zh-CN" sz="2400" i="1" baseline="-25000" dirty="0">
                <a:solidFill>
                  <a:prstClr val="black"/>
                </a:solidFill>
                <a:effectLst>
                  <a:outerShdw blurRad="38100" dist="38100" dir="2700000" algn="tl">
                    <a:srgbClr val="C0C0C0"/>
                  </a:outerShdw>
                </a:effectLst>
                <a:latin typeface="Times New Roman" panose="02020603050405020304" pitchFamily="18" charset="0"/>
              </a:rPr>
              <a:t>2</a:t>
            </a:r>
            <a:r>
              <a:rPr kumimoji="1" lang="en-US" altLang="zh-CN" sz="2400" i="1" dirty="0">
                <a:solidFill>
                  <a:prstClr val="black"/>
                </a:solidFill>
                <a:effectLst>
                  <a:outerShdw blurRad="38100" dist="38100" dir="2700000" algn="tl">
                    <a:srgbClr val="C0C0C0"/>
                  </a:outerShdw>
                </a:effectLst>
                <a:latin typeface="Calibri" panose="020F0502020204030204"/>
              </a:rPr>
              <a:t> </a:t>
            </a:r>
            <a:r>
              <a:rPr kumimoji="1" lang="zh-CN" altLang="en-US" sz="2400" b="1" dirty="0">
                <a:solidFill>
                  <a:prstClr val="black"/>
                </a:solidFill>
                <a:latin typeface="Calibri" panose="020F0502020204030204"/>
              </a:rPr>
              <a:t>会聚干涉，在像平面上成像。</a:t>
            </a:r>
          </a:p>
        </p:txBody>
      </p:sp>
      <p:grpSp>
        <p:nvGrpSpPr>
          <p:cNvPr id="2" name="组合 1"/>
          <p:cNvGrpSpPr/>
          <p:nvPr/>
        </p:nvGrpSpPr>
        <p:grpSpPr>
          <a:xfrm>
            <a:off x="990600" y="1219200"/>
            <a:ext cx="7239000" cy="2940239"/>
            <a:chOff x="1295400" y="1219200"/>
            <a:chExt cx="7239000" cy="2940239"/>
          </a:xfrm>
        </p:grpSpPr>
        <p:grpSp>
          <p:nvGrpSpPr>
            <p:cNvPr id="196611" name="Group 3"/>
            <p:cNvGrpSpPr>
              <a:grpSpLocks/>
            </p:cNvGrpSpPr>
            <p:nvPr/>
          </p:nvGrpSpPr>
          <p:grpSpPr bwMode="auto">
            <a:xfrm>
              <a:off x="1295400" y="1219200"/>
              <a:ext cx="7239000" cy="2940239"/>
              <a:chOff x="672" y="432"/>
              <a:chExt cx="4175" cy="1693"/>
            </a:xfrm>
          </p:grpSpPr>
          <p:sp>
            <p:nvSpPr>
              <p:cNvPr id="196612" name="Line 4"/>
              <p:cNvSpPr>
                <a:spLocks noChangeShapeType="1"/>
              </p:cNvSpPr>
              <p:nvPr/>
            </p:nvSpPr>
            <p:spPr bwMode="auto">
              <a:xfrm>
                <a:off x="1296" y="480"/>
                <a:ext cx="0" cy="1296"/>
              </a:xfrm>
              <a:prstGeom prst="line">
                <a:avLst/>
              </a:prstGeom>
              <a:noFill/>
              <a:ln w="9525">
                <a:solidFill>
                  <a:srgbClr val="990099"/>
                </a:solidFill>
                <a:prstDash val="dashDot"/>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196613" name="Line 5"/>
              <p:cNvSpPr>
                <a:spLocks noChangeShapeType="1"/>
              </p:cNvSpPr>
              <p:nvPr/>
            </p:nvSpPr>
            <p:spPr bwMode="auto">
              <a:xfrm>
                <a:off x="672" y="1104"/>
                <a:ext cx="4128" cy="0"/>
              </a:xfrm>
              <a:prstGeom prst="line">
                <a:avLst/>
              </a:prstGeom>
              <a:noFill/>
              <a:ln w="9525">
                <a:solidFill>
                  <a:srgbClr val="990099"/>
                </a:solidFill>
                <a:prstDash val="dashDot"/>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196614" name="Line 6"/>
              <p:cNvSpPr>
                <a:spLocks noChangeShapeType="1"/>
              </p:cNvSpPr>
              <p:nvPr/>
            </p:nvSpPr>
            <p:spPr bwMode="auto">
              <a:xfrm>
                <a:off x="2880" y="432"/>
                <a:ext cx="0" cy="1296"/>
              </a:xfrm>
              <a:prstGeom prst="line">
                <a:avLst/>
              </a:prstGeom>
              <a:noFill/>
              <a:ln w="9525">
                <a:solidFill>
                  <a:srgbClr val="990099"/>
                </a:solidFill>
                <a:prstDash val="dashDot"/>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196615" name="Line 7"/>
              <p:cNvSpPr>
                <a:spLocks noChangeShapeType="1"/>
              </p:cNvSpPr>
              <p:nvPr/>
            </p:nvSpPr>
            <p:spPr bwMode="auto">
              <a:xfrm>
                <a:off x="4608" y="480"/>
                <a:ext cx="0" cy="1296"/>
              </a:xfrm>
              <a:prstGeom prst="line">
                <a:avLst/>
              </a:prstGeom>
              <a:noFill/>
              <a:ln w="9525">
                <a:solidFill>
                  <a:srgbClr val="990099"/>
                </a:solidFill>
                <a:prstDash val="dashDot"/>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196616" name="Oval 8"/>
              <p:cNvSpPr>
                <a:spLocks noChangeArrowheads="1"/>
              </p:cNvSpPr>
              <p:nvPr/>
            </p:nvSpPr>
            <p:spPr bwMode="auto">
              <a:xfrm>
                <a:off x="1968" y="576"/>
                <a:ext cx="288" cy="1104"/>
              </a:xfrm>
              <a:prstGeom prst="ellipse">
                <a:avLst/>
              </a:prstGeom>
              <a:solidFill>
                <a:srgbClr val="C0C0C0">
                  <a:alpha val="50000"/>
                </a:srgbClr>
              </a:solidFill>
              <a:ln w="28575">
                <a:solidFill>
                  <a:schemeClr val="tx1"/>
                </a:solidFill>
                <a:round/>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196617" name="Oval 9"/>
              <p:cNvSpPr>
                <a:spLocks noChangeArrowheads="1"/>
              </p:cNvSpPr>
              <p:nvPr/>
            </p:nvSpPr>
            <p:spPr bwMode="auto">
              <a:xfrm>
                <a:off x="3648" y="576"/>
                <a:ext cx="288" cy="1104"/>
              </a:xfrm>
              <a:prstGeom prst="ellipse">
                <a:avLst/>
              </a:prstGeom>
              <a:solidFill>
                <a:srgbClr val="C0C0C0">
                  <a:alpha val="50000"/>
                </a:srgbClr>
              </a:solidFill>
              <a:ln w="28575">
                <a:solidFill>
                  <a:schemeClr val="tx1"/>
                </a:solidFill>
                <a:round/>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196618" name="Line 10"/>
              <p:cNvSpPr>
                <a:spLocks noChangeShapeType="1"/>
              </p:cNvSpPr>
              <p:nvPr/>
            </p:nvSpPr>
            <p:spPr bwMode="auto">
              <a:xfrm>
                <a:off x="1296" y="864"/>
                <a:ext cx="864" cy="0"/>
              </a:xfrm>
              <a:prstGeom prst="line">
                <a:avLst/>
              </a:prstGeom>
              <a:noFill/>
              <a:ln w="2857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196619" name="Line 11"/>
              <p:cNvSpPr>
                <a:spLocks noChangeShapeType="1"/>
              </p:cNvSpPr>
              <p:nvPr/>
            </p:nvSpPr>
            <p:spPr bwMode="auto">
              <a:xfrm>
                <a:off x="2160" y="864"/>
                <a:ext cx="1632" cy="576"/>
              </a:xfrm>
              <a:prstGeom prst="line">
                <a:avLst/>
              </a:prstGeom>
              <a:noFill/>
              <a:ln w="28575">
                <a:solidFill>
                  <a:srgbClr val="990099"/>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196620" name="Line 12"/>
              <p:cNvSpPr>
                <a:spLocks noChangeShapeType="1"/>
              </p:cNvSpPr>
              <p:nvPr/>
            </p:nvSpPr>
            <p:spPr bwMode="auto">
              <a:xfrm>
                <a:off x="1296" y="864"/>
                <a:ext cx="864" cy="240"/>
              </a:xfrm>
              <a:prstGeom prst="line">
                <a:avLst/>
              </a:prstGeom>
              <a:noFill/>
              <a:ln w="2857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196621" name="Line 13"/>
              <p:cNvSpPr>
                <a:spLocks noChangeShapeType="1"/>
              </p:cNvSpPr>
              <p:nvPr/>
            </p:nvSpPr>
            <p:spPr bwMode="auto">
              <a:xfrm>
                <a:off x="2160" y="1104"/>
                <a:ext cx="1632" cy="576"/>
              </a:xfrm>
              <a:prstGeom prst="line">
                <a:avLst/>
              </a:prstGeom>
              <a:noFill/>
              <a:ln w="28575">
                <a:solidFill>
                  <a:srgbClr val="990099"/>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196622" name="Line 14"/>
              <p:cNvSpPr>
                <a:spLocks noChangeShapeType="1"/>
              </p:cNvSpPr>
              <p:nvPr/>
            </p:nvSpPr>
            <p:spPr bwMode="auto">
              <a:xfrm>
                <a:off x="3792" y="1440"/>
                <a:ext cx="816" cy="0"/>
              </a:xfrm>
              <a:prstGeom prst="line">
                <a:avLst/>
              </a:prstGeom>
              <a:noFill/>
              <a:ln w="2857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196623" name="Line 15"/>
              <p:cNvSpPr>
                <a:spLocks noChangeShapeType="1"/>
              </p:cNvSpPr>
              <p:nvPr/>
            </p:nvSpPr>
            <p:spPr bwMode="auto">
              <a:xfrm flipV="1">
                <a:off x="3792" y="1440"/>
                <a:ext cx="816" cy="240"/>
              </a:xfrm>
              <a:prstGeom prst="line">
                <a:avLst/>
              </a:prstGeom>
              <a:noFill/>
              <a:ln w="2857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196624" name="Text Box 16"/>
              <p:cNvSpPr txBox="1">
                <a:spLocks noChangeArrowheads="1"/>
              </p:cNvSpPr>
              <p:nvPr/>
            </p:nvSpPr>
            <p:spPr bwMode="auto">
              <a:xfrm>
                <a:off x="902" y="1837"/>
                <a:ext cx="623" cy="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zh-CN" altLang="en-US" sz="1800" b="1">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物平面</a:t>
                </a:r>
                <a:endParaRPr kumimoji="1" lang="zh-CN" altLang="en-US" sz="2400" b="1">
                  <a:solidFill>
                    <a:srgbClr val="990099"/>
                  </a:solidFill>
                  <a:latin typeface="Bookman Old Style" panose="02050604050505020204" pitchFamily="18" charset="0"/>
                  <a:ea typeface="楷体_GB2312" pitchFamily="49" charset="-122"/>
                </a:endParaRPr>
              </a:p>
            </p:txBody>
          </p:sp>
          <p:sp>
            <p:nvSpPr>
              <p:cNvPr id="196625" name="Text Box 17"/>
              <p:cNvSpPr txBox="1">
                <a:spLocks noChangeArrowheads="1"/>
              </p:cNvSpPr>
              <p:nvPr/>
            </p:nvSpPr>
            <p:spPr bwMode="auto">
              <a:xfrm>
                <a:off x="2496" y="1872"/>
                <a:ext cx="623" cy="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zh-CN" altLang="en-US" sz="1800" b="1">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焦平面</a:t>
                </a:r>
                <a:endParaRPr kumimoji="1" lang="zh-CN" altLang="en-US" sz="2400" b="1">
                  <a:solidFill>
                    <a:srgbClr val="990099"/>
                  </a:solidFill>
                  <a:latin typeface="Bookman Old Style" panose="02050604050505020204" pitchFamily="18" charset="0"/>
                  <a:ea typeface="楷体_GB2312" pitchFamily="49" charset="-122"/>
                </a:endParaRPr>
              </a:p>
            </p:txBody>
          </p:sp>
          <p:sp>
            <p:nvSpPr>
              <p:cNvPr id="196626" name="Text Box 18"/>
              <p:cNvSpPr txBox="1">
                <a:spLocks noChangeArrowheads="1"/>
              </p:cNvSpPr>
              <p:nvPr/>
            </p:nvSpPr>
            <p:spPr bwMode="auto">
              <a:xfrm>
                <a:off x="4224" y="1872"/>
                <a:ext cx="623" cy="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zh-CN" altLang="en-US" sz="1800" b="1">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像平面</a:t>
                </a:r>
                <a:endParaRPr kumimoji="1" lang="zh-CN" altLang="en-US" sz="2400" b="1">
                  <a:solidFill>
                    <a:srgbClr val="990099"/>
                  </a:solidFill>
                  <a:latin typeface="Bookman Old Style" panose="02050604050505020204" pitchFamily="18" charset="0"/>
                  <a:ea typeface="楷体_GB2312" pitchFamily="49" charset="-122"/>
                </a:endParaRPr>
              </a:p>
            </p:txBody>
          </p:sp>
          <p:sp>
            <p:nvSpPr>
              <p:cNvPr id="196627" name="Text Box 19"/>
              <p:cNvSpPr txBox="1">
                <a:spLocks noChangeArrowheads="1"/>
              </p:cNvSpPr>
              <p:nvPr/>
            </p:nvSpPr>
            <p:spPr bwMode="auto">
              <a:xfrm>
                <a:off x="1968" y="1776"/>
                <a:ext cx="279" cy="2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en-US" altLang="zh-CN" sz="1500" b="1" i="1">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L</a:t>
                </a:r>
                <a:r>
                  <a:rPr kumimoji="1" lang="en-US" altLang="zh-CN" sz="1500" b="1" i="1" baseline="-250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1</a:t>
                </a:r>
                <a:endParaRPr kumimoji="1" lang="en-US" altLang="zh-CN" sz="1500" b="1" i="1">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endParaRPr>
              </a:p>
            </p:txBody>
          </p:sp>
          <p:sp>
            <p:nvSpPr>
              <p:cNvPr id="196628" name="Text Box 20"/>
              <p:cNvSpPr txBox="1">
                <a:spLocks noChangeArrowheads="1"/>
              </p:cNvSpPr>
              <p:nvPr/>
            </p:nvSpPr>
            <p:spPr bwMode="auto">
              <a:xfrm>
                <a:off x="3696" y="1776"/>
                <a:ext cx="279" cy="2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en-US" altLang="zh-CN" sz="1500" b="1" i="1">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L</a:t>
                </a:r>
                <a:r>
                  <a:rPr kumimoji="1" lang="en-US" altLang="zh-CN" sz="1500" b="1" i="1" baseline="-250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2</a:t>
                </a:r>
                <a:endParaRPr kumimoji="1" lang="en-US" altLang="zh-CN" sz="1500" b="1" i="1">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endParaRPr>
              </a:p>
            </p:txBody>
          </p:sp>
          <p:sp>
            <p:nvSpPr>
              <p:cNvPr id="196629" name="Line 21"/>
              <p:cNvSpPr>
                <a:spLocks noChangeShapeType="1"/>
              </p:cNvSpPr>
              <p:nvPr/>
            </p:nvSpPr>
            <p:spPr bwMode="auto">
              <a:xfrm>
                <a:off x="912" y="816"/>
                <a:ext cx="336" cy="0"/>
              </a:xfrm>
              <a:prstGeom prst="line">
                <a:avLst/>
              </a:prstGeom>
              <a:noFill/>
              <a:ln w="2857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196630" name="Line 22"/>
              <p:cNvSpPr>
                <a:spLocks noChangeShapeType="1"/>
              </p:cNvSpPr>
              <p:nvPr/>
            </p:nvSpPr>
            <p:spPr bwMode="auto">
              <a:xfrm>
                <a:off x="912" y="912"/>
                <a:ext cx="336" cy="0"/>
              </a:xfrm>
              <a:prstGeom prst="line">
                <a:avLst/>
              </a:prstGeom>
              <a:noFill/>
              <a:ln w="2857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196631" name="Line 23"/>
              <p:cNvSpPr>
                <a:spLocks noChangeShapeType="1"/>
              </p:cNvSpPr>
              <p:nvPr/>
            </p:nvSpPr>
            <p:spPr bwMode="auto">
              <a:xfrm>
                <a:off x="912" y="1200"/>
                <a:ext cx="336" cy="0"/>
              </a:xfrm>
              <a:prstGeom prst="line">
                <a:avLst/>
              </a:prstGeom>
              <a:noFill/>
              <a:ln w="2857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196632" name="Line 24"/>
              <p:cNvSpPr>
                <a:spLocks noChangeShapeType="1"/>
              </p:cNvSpPr>
              <p:nvPr/>
            </p:nvSpPr>
            <p:spPr bwMode="auto">
              <a:xfrm>
                <a:off x="912" y="1296"/>
                <a:ext cx="336" cy="0"/>
              </a:xfrm>
              <a:prstGeom prst="line">
                <a:avLst/>
              </a:prstGeom>
              <a:noFill/>
              <a:ln w="2857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196633" name="Line 25"/>
              <p:cNvSpPr>
                <a:spLocks noChangeShapeType="1"/>
              </p:cNvSpPr>
              <p:nvPr/>
            </p:nvSpPr>
            <p:spPr bwMode="auto">
              <a:xfrm>
                <a:off x="912" y="1392"/>
                <a:ext cx="336" cy="0"/>
              </a:xfrm>
              <a:prstGeom prst="line">
                <a:avLst/>
              </a:prstGeom>
              <a:noFill/>
              <a:ln w="2857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196634" name="Line 26"/>
              <p:cNvSpPr>
                <a:spLocks noChangeShapeType="1"/>
              </p:cNvSpPr>
              <p:nvPr/>
            </p:nvSpPr>
            <p:spPr bwMode="auto">
              <a:xfrm>
                <a:off x="912" y="1008"/>
                <a:ext cx="336" cy="0"/>
              </a:xfrm>
              <a:prstGeom prst="line">
                <a:avLst/>
              </a:prstGeom>
              <a:noFill/>
              <a:ln w="2857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196635" name="Line 27"/>
              <p:cNvSpPr>
                <a:spLocks noChangeShapeType="1"/>
              </p:cNvSpPr>
              <p:nvPr/>
            </p:nvSpPr>
            <p:spPr bwMode="auto">
              <a:xfrm>
                <a:off x="1296" y="576"/>
                <a:ext cx="288" cy="0"/>
              </a:xfrm>
              <a:prstGeom prst="line">
                <a:avLst/>
              </a:prstGeom>
              <a:noFill/>
              <a:ln w="952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196636" name="Line 28"/>
              <p:cNvSpPr>
                <a:spLocks noChangeShapeType="1"/>
              </p:cNvSpPr>
              <p:nvPr/>
            </p:nvSpPr>
            <p:spPr bwMode="auto">
              <a:xfrm flipH="1">
                <a:off x="1824" y="576"/>
                <a:ext cx="240" cy="0"/>
              </a:xfrm>
              <a:prstGeom prst="line">
                <a:avLst/>
              </a:prstGeom>
              <a:noFill/>
              <a:ln w="952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196637" name="Text Box 29"/>
              <p:cNvSpPr txBox="1">
                <a:spLocks noChangeArrowheads="1"/>
              </p:cNvSpPr>
              <p:nvPr/>
            </p:nvSpPr>
            <p:spPr bwMode="auto">
              <a:xfrm>
                <a:off x="1584" y="434"/>
                <a:ext cx="177" cy="2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en-US" altLang="zh-CN" sz="1500" i="1">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f</a:t>
                </a:r>
                <a:endParaRPr kumimoji="1" lang="en-US" altLang="zh-CN" sz="2400" b="1">
                  <a:solidFill>
                    <a:srgbClr val="990099"/>
                  </a:solidFill>
                  <a:latin typeface="Bookman Old Style" panose="02050604050505020204" pitchFamily="18" charset="0"/>
                  <a:ea typeface="楷体_GB2312" pitchFamily="49" charset="-122"/>
                </a:endParaRPr>
              </a:p>
            </p:txBody>
          </p:sp>
          <p:sp>
            <p:nvSpPr>
              <p:cNvPr id="196638" name="Line 30"/>
              <p:cNvSpPr>
                <a:spLocks noChangeShapeType="1"/>
              </p:cNvSpPr>
              <p:nvPr/>
            </p:nvSpPr>
            <p:spPr bwMode="auto">
              <a:xfrm>
                <a:off x="2160" y="576"/>
                <a:ext cx="192" cy="0"/>
              </a:xfrm>
              <a:prstGeom prst="line">
                <a:avLst/>
              </a:prstGeom>
              <a:noFill/>
              <a:ln w="952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196639" name="Line 31"/>
              <p:cNvSpPr>
                <a:spLocks noChangeShapeType="1"/>
              </p:cNvSpPr>
              <p:nvPr/>
            </p:nvSpPr>
            <p:spPr bwMode="auto">
              <a:xfrm flipH="1">
                <a:off x="2640" y="576"/>
                <a:ext cx="288" cy="0"/>
              </a:xfrm>
              <a:prstGeom prst="line">
                <a:avLst/>
              </a:prstGeom>
              <a:noFill/>
              <a:ln w="952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196640" name="Text Box 32"/>
              <p:cNvSpPr txBox="1">
                <a:spLocks noChangeArrowheads="1"/>
              </p:cNvSpPr>
              <p:nvPr/>
            </p:nvSpPr>
            <p:spPr bwMode="auto">
              <a:xfrm>
                <a:off x="2400" y="434"/>
                <a:ext cx="177" cy="2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en-US" altLang="zh-CN" sz="1500" i="1">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f</a:t>
                </a:r>
                <a:endParaRPr kumimoji="1" lang="en-US" altLang="zh-CN" sz="2400" b="1">
                  <a:solidFill>
                    <a:srgbClr val="990099"/>
                  </a:solidFill>
                  <a:latin typeface="Bookman Old Style" panose="02050604050505020204" pitchFamily="18" charset="0"/>
                  <a:ea typeface="楷体_GB2312" pitchFamily="49" charset="-122"/>
                </a:endParaRPr>
              </a:p>
            </p:txBody>
          </p:sp>
          <p:sp>
            <p:nvSpPr>
              <p:cNvPr id="196641" name="Line 33"/>
              <p:cNvSpPr>
                <a:spLocks noChangeShapeType="1"/>
              </p:cNvSpPr>
              <p:nvPr/>
            </p:nvSpPr>
            <p:spPr bwMode="auto">
              <a:xfrm>
                <a:off x="2928" y="576"/>
                <a:ext cx="288" cy="0"/>
              </a:xfrm>
              <a:prstGeom prst="line">
                <a:avLst/>
              </a:prstGeom>
              <a:noFill/>
              <a:ln w="952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196642" name="Line 34"/>
              <p:cNvSpPr>
                <a:spLocks noChangeShapeType="1"/>
              </p:cNvSpPr>
              <p:nvPr/>
            </p:nvSpPr>
            <p:spPr bwMode="auto">
              <a:xfrm flipH="1">
                <a:off x="3456" y="576"/>
                <a:ext cx="336" cy="0"/>
              </a:xfrm>
              <a:prstGeom prst="line">
                <a:avLst/>
              </a:prstGeom>
              <a:noFill/>
              <a:ln w="952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196643" name="Text Box 35"/>
              <p:cNvSpPr txBox="1">
                <a:spLocks noChangeArrowheads="1"/>
              </p:cNvSpPr>
              <p:nvPr/>
            </p:nvSpPr>
            <p:spPr bwMode="auto">
              <a:xfrm>
                <a:off x="3216" y="434"/>
                <a:ext cx="177" cy="2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en-US" altLang="zh-CN" sz="1500" i="1">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f</a:t>
                </a:r>
                <a:endParaRPr kumimoji="1" lang="en-US" altLang="zh-CN" sz="2400" b="1">
                  <a:solidFill>
                    <a:srgbClr val="990099"/>
                  </a:solidFill>
                  <a:latin typeface="Bookman Old Style" panose="02050604050505020204" pitchFamily="18" charset="0"/>
                  <a:ea typeface="楷体_GB2312" pitchFamily="49" charset="-122"/>
                </a:endParaRPr>
              </a:p>
            </p:txBody>
          </p:sp>
          <p:sp>
            <p:nvSpPr>
              <p:cNvPr id="196644" name="Line 36"/>
              <p:cNvSpPr>
                <a:spLocks noChangeShapeType="1"/>
              </p:cNvSpPr>
              <p:nvPr/>
            </p:nvSpPr>
            <p:spPr bwMode="auto">
              <a:xfrm>
                <a:off x="3840" y="576"/>
                <a:ext cx="288" cy="0"/>
              </a:xfrm>
              <a:prstGeom prst="line">
                <a:avLst/>
              </a:prstGeom>
              <a:noFill/>
              <a:ln w="952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196645" name="Line 37"/>
              <p:cNvSpPr>
                <a:spLocks noChangeShapeType="1"/>
              </p:cNvSpPr>
              <p:nvPr/>
            </p:nvSpPr>
            <p:spPr bwMode="auto">
              <a:xfrm flipH="1">
                <a:off x="4368" y="576"/>
                <a:ext cx="240" cy="0"/>
              </a:xfrm>
              <a:prstGeom prst="line">
                <a:avLst/>
              </a:prstGeom>
              <a:noFill/>
              <a:ln w="952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196646" name="Text Box 38"/>
              <p:cNvSpPr txBox="1">
                <a:spLocks noChangeArrowheads="1"/>
              </p:cNvSpPr>
              <p:nvPr/>
            </p:nvSpPr>
            <p:spPr bwMode="auto">
              <a:xfrm>
                <a:off x="4128" y="434"/>
                <a:ext cx="177" cy="2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en-US" altLang="zh-CN" sz="1500" i="1">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f</a:t>
                </a:r>
                <a:endParaRPr kumimoji="1" lang="en-US" altLang="zh-CN" sz="2400">
                  <a:solidFill>
                    <a:srgbClr val="990099"/>
                  </a:solidFill>
                  <a:latin typeface="Bookman Old Style" panose="02050604050505020204" pitchFamily="18" charset="0"/>
                  <a:ea typeface="楷体_GB2312" pitchFamily="49" charset="-122"/>
                </a:endParaRPr>
              </a:p>
            </p:txBody>
          </p:sp>
        </p:grpSp>
        <p:sp>
          <p:nvSpPr>
            <p:cNvPr id="196647" name="Oval 39"/>
            <p:cNvSpPr>
              <a:spLocks noChangeArrowheads="1"/>
            </p:cNvSpPr>
            <p:nvPr/>
          </p:nvSpPr>
          <p:spPr bwMode="auto">
            <a:xfrm>
              <a:off x="5058362" y="2324013"/>
              <a:ext cx="121386" cy="135729"/>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196648" name="Oval 40"/>
            <p:cNvSpPr>
              <a:spLocks noChangeArrowheads="1"/>
            </p:cNvSpPr>
            <p:nvPr/>
          </p:nvSpPr>
          <p:spPr bwMode="auto">
            <a:xfrm>
              <a:off x="5058362" y="2699059"/>
              <a:ext cx="121386" cy="9048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196649" name="Oval 41"/>
            <p:cNvSpPr>
              <a:spLocks noChangeArrowheads="1"/>
            </p:cNvSpPr>
            <p:nvPr/>
          </p:nvSpPr>
          <p:spPr bwMode="auto">
            <a:xfrm>
              <a:off x="5065506" y="2009687"/>
              <a:ext cx="121386" cy="9048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196650" name="Oval 42"/>
            <p:cNvSpPr>
              <a:spLocks noChangeArrowheads="1"/>
            </p:cNvSpPr>
            <p:nvPr/>
          </p:nvSpPr>
          <p:spPr bwMode="auto">
            <a:xfrm flipH="1" flipV="1">
              <a:off x="5092547" y="3002668"/>
              <a:ext cx="59429" cy="4696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196651" name="Oval 43"/>
            <p:cNvSpPr>
              <a:spLocks noChangeArrowheads="1"/>
            </p:cNvSpPr>
            <p:nvPr/>
          </p:nvSpPr>
          <p:spPr bwMode="auto">
            <a:xfrm flipH="1" flipV="1">
              <a:off x="5089621" y="1784660"/>
              <a:ext cx="59428" cy="4696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grpSp>
      <p:sp>
        <p:nvSpPr>
          <p:cNvPr id="46" name="Rectangle 2"/>
          <p:cNvSpPr txBox="1">
            <a:spLocks noChangeArrowheads="1"/>
          </p:cNvSpPr>
          <p:nvPr/>
        </p:nvSpPr>
        <p:spPr>
          <a:xfrm>
            <a:off x="0" y="0"/>
            <a:ext cx="9144000" cy="593525"/>
          </a:xfrm>
          <a:prstGeom prst="rect">
            <a:avLst/>
          </a:prstGeom>
          <a:solidFill>
            <a:schemeClr val="accent6"/>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zh-CN" altLang="en-US" sz="3000" b="1" dirty="0" smtClean="0">
                <a:solidFill>
                  <a:prstClr val="white"/>
                </a:solidFill>
              </a:rPr>
              <a:t>空间滤波</a:t>
            </a:r>
            <a:endParaRPr lang="zh-CN" altLang="en-US" sz="3000" b="1" dirty="0">
              <a:solidFill>
                <a:prstClr val="white"/>
              </a:solidFill>
            </a:endParaRPr>
          </a:p>
        </p:txBody>
      </p:sp>
    </p:spTree>
    <p:extLst>
      <p:ext uri="{BB962C8B-B14F-4D97-AF65-F5344CB8AC3E}">
        <p14:creationId xmlns:p14="http://schemas.microsoft.com/office/powerpoint/2010/main" val="1462719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6610"/>
                                        </p:tgtEl>
                                        <p:attrNameLst>
                                          <p:attrName>style.visibility</p:attrName>
                                        </p:attrNameLst>
                                      </p:cBhvr>
                                      <p:to>
                                        <p:strVal val="visible"/>
                                      </p:to>
                                    </p:set>
                                    <p:animEffect transition="in" filter="blinds(horizontal)">
                                      <p:cBhvr>
                                        <p:cTn id="7" dur="500"/>
                                        <p:tgtEl>
                                          <p:spTgt spid="1966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0"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7634" name="Group 2"/>
          <p:cNvGrpSpPr>
            <a:grpSpLocks/>
          </p:cNvGrpSpPr>
          <p:nvPr/>
        </p:nvGrpSpPr>
        <p:grpSpPr bwMode="auto">
          <a:xfrm>
            <a:off x="457200" y="2514600"/>
            <a:ext cx="8001000" cy="4191000"/>
            <a:chOff x="876" y="1812"/>
            <a:chExt cx="4320" cy="2304"/>
          </a:xfrm>
        </p:grpSpPr>
        <p:graphicFrame>
          <p:nvGraphicFramePr>
            <p:cNvPr id="197635" name="Object 3"/>
            <p:cNvGraphicFramePr>
              <a:graphicFrameLocks noChangeAspect="1"/>
            </p:cNvGraphicFramePr>
            <p:nvPr>
              <p:extLst/>
            </p:nvPr>
          </p:nvGraphicFramePr>
          <p:xfrm>
            <a:off x="876" y="1812"/>
            <a:ext cx="4320" cy="1133"/>
          </p:xfrm>
          <a:graphic>
            <a:graphicData uri="http://schemas.openxmlformats.org/presentationml/2006/ole">
              <mc:AlternateContent xmlns:mc="http://schemas.openxmlformats.org/markup-compatibility/2006">
                <mc:Choice xmlns:v="urn:schemas-microsoft-com:vml" Requires="v">
                  <p:oleObj spid="_x0000_s123966" name="BMP 图象" r:id="rId3" imgW="11895238" imgH="5210902" progId="Paint.Picture">
                    <p:embed/>
                  </p:oleObj>
                </mc:Choice>
                <mc:Fallback>
                  <p:oleObj name="BMP 图象" r:id="rId3" imgW="11895238" imgH="5210902"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r="27496" b="51436"/>
                        <a:stretch>
                          <a:fillRect/>
                        </a:stretch>
                      </p:blipFill>
                      <p:spPr bwMode="auto">
                        <a:xfrm>
                          <a:off x="876" y="1812"/>
                          <a:ext cx="4320" cy="1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7636" name="Object 4"/>
            <p:cNvGraphicFramePr>
              <a:graphicFrameLocks noChangeAspect="1"/>
            </p:cNvGraphicFramePr>
            <p:nvPr>
              <p:extLst/>
            </p:nvPr>
          </p:nvGraphicFramePr>
          <p:xfrm>
            <a:off x="1980" y="2935"/>
            <a:ext cx="3216" cy="1181"/>
          </p:xfrm>
          <a:graphic>
            <a:graphicData uri="http://schemas.openxmlformats.org/presentationml/2006/ole">
              <mc:AlternateContent xmlns:mc="http://schemas.openxmlformats.org/markup-compatibility/2006">
                <mc:Choice xmlns:v="urn:schemas-microsoft-com:vml" Requires="v">
                  <p:oleObj spid="_x0000_s123967" name="BMP 图象" r:id="rId5" imgW="11895238" imgH="5210902" progId="Paint.Picture">
                    <p:embed/>
                  </p:oleObj>
                </mc:Choice>
                <mc:Fallback>
                  <p:oleObj name="BMP 图象" r:id="rId5" imgW="11895238" imgH="5210902"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t="49379" r="46025"/>
                        <a:stretch>
                          <a:fillRect/>
                        </a:stretch>
                      </p:blipFill>
                      <p:spPr bwMode="auto">
                        <a:xfrm>
                          <a:off x="1980" y="2935"/>
                          <a:ext cx="3216" cy="1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7637" name="Object 5"/>
            <p:cNvGraphicFramePr>
              <a:graphicFrameLocks noChangeAspect="1"/>
            </p:cNvGraphicFramePr>
            <p:nvPr>
              <p:extLst/>
            </p:nvPr>
          </p:nvGraphicFramePr>
          <p:xfrm>
            <a:off x="1164" y="2916"/>
            <a:ext cx="864" cy="960"/>
          </p:xfrm>
          <a:graphic>
            <a:graphicData uri="http://schemas.openxmlformats.org/presentationml/2006/ole">
              <mc:AlternateContent xmlns:mc="http://schemas.openxmlformats.org/markup-compatibility/2006">
                <mc:Choice xmlns:v="urn:schemas-microsoft-com:vml" Requires="v">
                  <p:oleObj spid="_x0000_s123968" name="BMP 图象" r:id="rId6" imgW="11895238" imgH="5210902" progId="Paint.Picture">
                    <p:embed/>
                  </p:oleObj>
                </mc:Choice>
                <mc:Fallback>
                  <p:oleObj name="BMP 图象" r:id="rId6" imgW="11895238" imgH="5210902"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73309" t="7416" r="12190" b="51436"/>
                        <a:stretch>
                          <a:fillRect/>
                        </a:stretch>
                      </p:blipFill>
                      <p:spPr bwMode="auto">
                        <a:xfrm>
                          <a:off x="1164" y="2916"/>
                          <a:ext cx="864" cy="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97638" name="Text Box 6"/>
          <p:cNvSpPr txBox="1">
            <a:spLocks noChangeArrowheads="1"/>
          </p:cNvSpPr>
          <p:nvPr/>
        </p:nvSpPr>
        <p:spPr bwMode="auto">
          <a:xfrm>
            <a:off x="838200" y="912071"/>
            <a:ext cx="8001000" cy="7571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fontAlgn="auto">
              <a:lnSpc>
                <a:spcPct val="90000"/>
              </a:lnSpc>
              <a:spcBef>
                <a:spcPts val="0"/>
              </a:spcBef>
              <a:spcAft>
                <a:spcPts val="0"/>
              </a:spcAft>
              <a:buClr>
                <a:srgbClr val="0563C1"/>
              </a:buClr>
              <a:buSzPct val="80000"/>
              <a:buFont typeface="Wingdings" panose="05000000000000000000" pitchFamily="2" charset="2"/>
              <a:buChar char="v"/>
            </a:pPr>
            <a:r>
              <a:rPr kumimoji="1" lang="zh-CN" altLang="en-US" sz="2400" b="1" dirty="0">
                <a:solidFill>
                  <a:prstClr val="black"/>
                </a:solidFill>
                <a:latin typeface="Bookman Old Style" panose="02050604050505020204" pitchFamily="18" charset="0"/>
              </a:rPr>
              <a:t>  若挡住焦平面上的亮点，在像平面上出现消除了光栅线条的图形</a:t>
            </a:r>
            <a:r>
              <a:rPr kumimoji="1" lang="zh-CN" altLang="en-US" sz="2400" b="1" dirty="0">
                <a:solidFill>
                  <a:prstClr val="black"/>
                </a:solidFill>
                <a:latin typeface="Calibri" panose="020F0502020204030204"/>
              </a:rPr>
              <a:t>；</a:t>
            </a:r>
          </a:p>
        </p:txBody>
      </p:sp>
      <p:sp>
        <p:nvSpPr>
          <p:cNvPr id="197639" name="Text Box 7"/>
          <p:cNvSpPr txBox="1">
            <a:spLocks noChangeArrowheads="1"/>
          </p:cNvSpPr>
          <p:nvPr/>
        </p:nvSpPr>
        <p:spPr bwMode="auto">
          <a:xfrm>
            <a:off x="838200" y="1930597"/>
            <a:ext cx="8001000" cy="7571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fontAlgn="auto">
              <a:lnSpc>
                <a:spcPct val="90000"/>
              </a:lnSpc>
              <a:spcBef>
                <a:spcPts val="0"/>
              </a:spcBef>
              <a:spcAft>
                <a:spcPts val="0"/>
              </a:spcAft>
              <a:buClr>
                <a:srgbClr val="0563C1"/>
              </a:buClr>
              <a:buSzPct val="80000"/>
              <a:buFont typeface="Wingdings" panose="05000000000000000000" pitchFamily="2" charset="2"/>
              <a:buChar char="v"/>
            </a:pPr>
            <a:r>
              <a:rPr kumimoji="1" lang="zh-CN" altLang="en-US" sz="2400" b="1" dirty="0">
                <a:solidFill>
                  <a:prstClr val="black"/>
                </a:solidFill>
                <a:latin typeface="Bookman Old Style" panose="02050604050505020204" pitchFamily="18" charset="0"/>
              </a:rPr>
              <a:t>  若只让焦平面上的亮点透过，在像平面上出现清洁的光栅图形，其它图形滤掉</a:t>
            </a:r>
            <a:r>
              <a:rPr kumimoji="1" lang="zh-CN" altLang="en-US" sz="2400" b="1" dirty="0">
                <a:solidFill>
                  <a:prstClr val="black"/>
                </a:solidFill>
                <a:latin typeface="Bookman Old Style" panose="02050604050505020204" pitchFamily="18" charset="0"/>
                <a:ea typeface="楷体_GB2312" pitchFamily="49" charset="-122"/>
              </a:rPr>
              <a:t>。</a:t>
            </a:r>
          </a:p>
        </p:txBody>
      </p:sp>
      <p:sp>
        <p:nvSpPr>
          <p:cNvPr id="10" name="Rectangle 2"/>
          <p:cNvSpPr txBox="1">
            <a:spLocks noChangeArrowheads="1"/>
          </p:cNvSpPr>
          <p:nvPr/>
        </p:nvSpPr>
        <p:spPr>
          <a:xfrm>
            <a:off x="0" y="0"/>
            <a:ext cx="9144000" cy="593525"/>
          </a:xfrm>
          <a:prstGeom prst="rect">
            <a:avLst/>
          </a:prstGeom>
          <a:solidFill>
            <a:schemeClr val="accent6"/>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zh-CN" altLang="en-US" sz="3000" b="1" dirty="0" smtClean="0">
                <a:solidFill>
                  <a:prstClr val="white"/>
                </a:solidFill>
              </a:rPr>
              <a:t>空间滤波</a:t>
            </a:r>
            <a:endParaRPr lang="zh-CN" altLang="en-US" sz="3000" b="1" dirty="0">
              <a:solidFill>
                <a:prstClr val="white"/>
              </a:solidFill>
            </a:endParaRPr>
          </a:p>
        </p:txBody>
      </p:sp>
    </p:spTree>
    <p:extLst>
      <p:ext uri="{BB962C8B-B14F-4D97-AF65-F5344CB8AC3E}">
        <p14:creationId xmlns:p14="http://schemas.microsoft.com/office/powerpoint/2010/main" val="2162430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7638"/>
                                        </p:tgtEl>
                                        <p:attrNameLst>
                                          <p:attrName>style.visibility</p:attrName>
                                        </p:attrNameLst>
                                      </p:cBhvr>
                                      <p:to>
                                        <p:strVal val="visible"/>
                                      </p:to>
                                    </p:set>
                                    <p:animEffect transition="in" filter="blinds(horizontal)">
                                      <p:cBhvr>
                                        <p:cTn id="7" dur="500"/>
                                        <p:tgtEl>
                                          <p:spTgt spid="1976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7639"/>
                                        </p:tgtEl>
                                        <p:attrNameLst>
                                          <p:attrName>style.visibility</p:attrName>
                                        </p:attrNameLst>
                                      </p:cBhvr>
                                      <p:to>
                                        <p:strVal val="visible"/>
                                      </p:to>
                                    </p:set>
                                    <p:animEffect transition="in" filter="blinds(horizontal)">
                                      <p:cBhvr>
                                        <p:cTn id="12" dur="500"/>
                                        <p:tgtEl>
                                          <p:spTgt spid="19763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97634"/>
                                        </p:tgtEl>
                                        <p:attrNameLst>
                                          <p:attrName>style.visibility</p:attrName>
                                        </p:attrNameLst>
                                      </p:cBhvr>
                                      <p:to>
                                        <p:strVal val="visible"/>
                                      </p:to>
                                    </p:set>
                                    <p:animEffect transition="in" filter="dissolve">
                                      <p:cBhvr>
                                        <p:cTn id="17" dur="500"/>
                                        <p:tgtEl>
                                          <p:spTgt spid="197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8" grpId="0" autoUpdateAnimBg="0"/>
      <p:bldP spid="197639"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a:xfrm>
            <a:off x="197898" y="662383"/>
            <a:ext cx="5484019" cy="749438"/>
          </a:xfr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p:spPr>
        <p:txBody>
          <a:bodyPr>
            <a:noAutofit/>
          </a:bodyPr>
          <a:lstStyle/>
          <a:p>
            <a:r>
              <a:rPr kumimoji="1" lang="zh-CN" altLang="en-US" sz="2400" b="1" dirty="0">
                <a:ea typeface="宋体" panose="02010600030101010101" pitchFamily="2" charset="-122"/>
              </a:rPr>
              <a:t>空间频谱（</a:t>
            </a:r>
            <a:r>
              <a:rPr kumimoji="1" lang="en-US" altLang="zh-CN" sz="2400" b="1" dirty="0">
                <a:latin typeface="Times New Roman" panose="02020603050405020304" pitchFamily="18" charset="0"/>
                <a:ea typeface="宋体" panose="02010600030101010101" pitchFamily="2" charset="-122"/>
              </a:rPr>
              <a:t>spatial frequency spectrum</a:t>
            </a:r>
            <a:r>
              <a:rPr kumimoji="1" lang="zh-CN" altLang="en-US" sz="2400" b="1" dirty="0">
                <a:ea typeface="宋体" panose="02010600030101010101" pitchFamily="2" charset="-122"/>
              </a:rPr>
              <a:t>）</a:t>
            </a:r>
            <a:endParaRPr kumimoji="1" lang="en-US" altLang="zh-CN" sz="2400" b="1" dirty="0">
              <a:ea typeface="宋体" panose="02010600030101010101" pitchFamily="2" charset="-122"/>
            </a:endParaRPr>
          </a:p>
        </p:txBody>
      </p:sp>
      <p:sp>
        <p:nvSpPr>
          <p:cNvPr id="198659" name="Rectangle 3"/>
          <p:cNvSpPr>
            <a:spLocks noChangeArrowheads="1"/>
          </p:cNvSpPr>
          <p:nvPr/>
        </p:nvSpPr>
        <p:spPr bwMode="auto">
          <a:xfrm>
            <a:off x="535781" y="2071598"/>
            <a:ext cx="458628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auto">
              <a:spcBef>
                <a:spcPts val="0"/>
              </a:spcBef>
              <a:spcAft>
                <a:spcPts val="0"/>
              </a:spcAft>
              <a:buClr>
                <a:srgbClr val="0563C1"/>
              </a:buClr>
              <a:buSzPct val="80000"/>
              <a:buFont typeface="Wingdings" panose="05000000000000000000" pitchFamily="2" charset="2"/>
              <a:buChar char="v"/>
            </a:pPr>
            <a:r>
              <a:rPr kumimoji="1" lang="zh-CN" altLang="en-US" sz="2400" b="1" dirty="0">
                <a:solidFill>
                  <a:srgbClr val="990099"/>
                </a:solidFill>
                <a:latin typeface="Calibri" panose="020F0502020204030204"/>
              </a:rPr>
              <a:t> </a:t>
            </a:r>
            <a:r>
              <a:rPr kumimoji="1" lang="zh-CN" altLang="en-US" sz="2400" b="1" dirty="0">
                <a:solidFill>
                  <a:prstClr val="black"/>
                </a:solidFill>
                <a:latin typeface="Calibri" panose="020F0502020204030204"/>
              </a:rPr>
              <a:t>简谐振动是最简单的周期性运动，几个简谐运动可合成一个较复杂的周期性运动。</a:t>
            </a:r>
          </a:p>
        </p:txBody>
      </p:sp>
      <p:sp>
        <p:nvSpPr>
          <p:cNvPr id="198660" name="Rectangle 4"/>
          <p:cNvSpPr>
            <a:spLocks noChangeArrowheads="1"/>
          </p:cNvSpPr>
          <p:nvPr/>
        </p:nvSpPr>
        <p:spPr bwMode="auto">
          <a:xfrm>
            <a:off x="486030" y="3463209"/>
            <a:ext cx="4907756" cy="12003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fontAlgn="auto">
              <a:spcBef>
                <a:spcPts val="0"/>
              </a:spcBef>
              <a:spcAft>
                <a:spcPts val="0"/>
              </a:spcAft>
              <a:buClr>
                <a:srgbClr val="0563C1"/>
              </a:buClr>
              <a:buSzPct val="80000"/>
              <a:buFont typeface="Wingdings" panose="05000000000000000000" pitchFamily="2" charset="2"/>
              <a:buChar char="v"/>
            </a:pPr>
            <a:r>
              <a:rPr kumimoji="1" lang="zh-CN" altLang="en-US" sz="2400" b="1" dirty="0">
                <a:solidFill>
                  <a:prstClr val="black"/>
                </a:solidFill>
                <a:latin typeface="Bookman Old Style" panose="02050604050505020204" pitchFamily="18" charset="0"/>
              </a:rPr>
              <a:t>傅里叶分析：已知一个周期性运动，求组成它的各个简谐运动频率及相应振幅的方法。</a:t>
            </a:r>
          </a:p>
        </p:txBody>
      </p:sp>
      <p:sp>
        <p:nvSpPr>
          <p:cNvPr id="198661" name="Text Box 5"/>
          <p:cNvSpPr txBox="1">
            <a:spLocks noChangeArrowheads="1"/>
          </p:cNvSpPr>
          <p:nvPr/>
        </p:nvSpPr>
        <p:spPr bwMode="auto">
          <a:xfrm>
            <a:off x="486030" y="4969219"/>
            <a:ext cx="4779169" cy="12003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fontAlgn="auto">
              <a:spcBef>
                <a:spcPts val="0"/>
              </a:spcBef>
              <a:spcAft>
                <a:spcPts val="0"/>
              </a:spcAft>
              <a:buClr>
                <a:srgbClr val="0563C1"/>
              </a:buClr>
              <a:buSzPct val="80000"/>
              <a:buFont typeface="Wingdings" panose="05000000000000000000" pitchFamily="2" charset="2"/>
              <a:buChar char="v"/>
            </a:pPr>
            <a:r>
              <a:rPr kumimoji="1" lang="zh-CN" altLang="en-US" sz="2400" b="1" dirty="0">
                <a:solidFill>
                  <a:prstClr val="black"/>
                </a:solidFill>
                <a:latin typeface="Bookman Old Style" panose="02050604050505020204" pitchFamily="18" charset="0"/>
              </a:rPr>
              <a:t> 所得的频率及相应振幅的集合为该周期性运动的频谱。频谱取一系列分立的值。</a:t>
            </a:r>
          </a:p>
        </p:txBody>
      </p:sp>
      <p:pic>
        <p:nvPicPr>
          <p:cNvPr id="59394" name="Picture 2" descr="https://upload.wikimedia.org/wikipedia/commons/1/1a/Fourier_series_square_wave_circles_animation.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357536" y="2209800"/>
            <a:ext cx="3340893" cy="334089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2"/>
          <p:cNvSpPr txBox="1">
            <a:spLocks noChangeArrowheads="1"/>
          </p:cNvSpPr>
          <p:nvPr/>
        </p:nvSpPr>
        <p:spPr>
          <a:xfrm>
            <a:off x="0" y="0"/>
            <a:ext cx="9144000" cy="593525"/>
          </a:xfrm>
          <a:prstGeom prst="rect">
            <a:avLst/>
          </a:prstGeom>
          <a:solidFill>
            <a:schemeClr val="accent6"/>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zh-CN" altLang="en-US" sz="3000" b="1" dirty="0" smtClean="0">
                <a:solidFill>
                  <a:prstClr val="white"/>
                </a:solidFill>
              </a:rPr>
              <a:t>空间滤波</a:t>
            </a:r>
            <a:endParaRPr lang="zh-CN" altLang="en-US" sz="3000" b="1" dirty="0">
              <a:solidFill>
                <a:prstClr val="white"/>
              </a:solidFill>
            </a:endParaRPr>
          </a:p>
        </p:txBody>
      </p:sp>
    </p:spTree>
    <p:extLst>
      <p:ext uri="{BB962C8B-B14F-4D97-AF65-F5344CB8AC3E}">
        <p14:creationId xmlns:p14="http://schemas.microsoft.com/office/powerpoint/2010/main" val="26434375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8659"/>
                                        </p:tgtEl>
                                        <p:attrNameLst>
                                          <p:attrName>style.visibility</p:attrName>
                                        </p:attrNameLst>
                                      </p:cBhvr>
                                      <p:to>
                                        <p:strVal val="visible"/>
                                      </p:to>
                                    </p:set>
                                    <p:animEffect transition="in" filter="blinds(horizontal)">
                                      <p:cBhvr>
                                        <p:cTn id="7" dur="500"/>
                                        <p:tgtEl>
                                          <p:spTgt spid="19865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8660"/>
                                        </p:tgtEl>
                                        <p:attrNameLst>
                                          <p:attrName>style.visibility</p:attrName>
                                        </p:attrNameLst>
                                      </p:cBhvr>
                                      <p:to>
                                        <p:strVal val="visible"/>
                                      </p:to>
                                    </p:set>
                                    <p:animEffect transition="in" filter="blinds(horizontal)">
                                      <p:cBhvr>
                                        <p:cTn id="12" dur="500"/>
                                        <p:tgtEl>
                                          <p:spTgt spid="19866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98661"/>
                                        </p:tgtEl>
                                        <p:attrNameLst>
                                          <p:attrName>style.visibility</p:attrName>
                                        </p:attrNameLst>
                                      </p:cBhvr>
                                      <p:to>
                                        <p:strVal val="visible"/>
                                      </p:to>
                                    </p:set>
                                    <p:animEffect transition="in" filter="blinds(horizontal)">
                                      <p:cBhvr>
                                        <p:cTn id="17" dur="500"/>
                                        <p:tgtEl>
                                          <p:spTgt spid="198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9" grpId="0"/>
      <p:bldP spid="198660" grpId="0" autoUpdateAnimBg="0"/>
      <p:bldP spid="198661"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9682" name="Group 2"/>
          <p:cNvGrpSpPr>
            <a:grpSpLocks/>
          </p:cNvGrpSpPr>
          <p:nvPr/>
        </p:nvGrpSpPr>
        <p:grpSpPr bwMode="auto">
          <a:xfrm>
            <a:off x="762000" y="2286000"/>
            <a:ext cx="2819400" cy="2684861"/>
            <a:chOff x="144" y="1008"/>
            <a:chExt cx="1872" cy="1823"/>
          </a:xfrm>
        </p:grpSpPr>
        <p:graphicFrame>
          <p:nvGraphicFramePr>
            <p:cNvPr id="199683" name="Object 3"/>
            <p:cNvGraphicFramePr>
              <a:graphicFrameLocks noChangeAspect="1"/>
            </p:cNvGraphicFramePr>
            <p:nvPr/>
          </p:nvGraphicFramePr>
          <p:xfrm>
            <a:off x="144" y="1200"/>
            <a:ext cx="1872" cy="1631"/>
          </p:xfrm>
          <a:graphic>
            <a:graphicData uri="http://schemas.openxmlformats.org/presentationml/2006/ole">
              <mc:AlternateContent xmlns:mc="http://schemas.openxmlformats.org/markup-compatibility/2006">
                <mc:Choice xmlns:v="urn:schemas-microsoft-com:vml" Requires="v">
                  <p:oleObj spid="_x0000_s124970" name="Drawing" r:id="rId3" imgW="8696160" imgH="4905360" progId="AutoCAD.Drawing.14">
                    <p:embed/>
                  </p:oleObj>
                </mc:Choice>
                <mc:Fallback>
                  <p:oleObj name="Drawing" r:id="rId3" imgW="8696160" imgH="4905360" progId="AutoCAD.Drawing.1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32388" t="30872" r="36259" b="6908"/>
                        <a:stretch>
                          <a:fillRect/>
                        </a:stretch>
                      </p:blipFill>
                      <p:spPr bwMode="auto">
                        <a:xfrm>
                          <a:off x="144" y="1200"/>
                          <a:ext cx="1872" cy="1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9684" name="Object 4"/>
            <p:cNvGraphicFramePr>
              <a:graphicFrameLocks noChangeAspect="1"/>
            </p:cNvGraphicFramePr>
            <p:nvPr/>
          </p:nvGraphicFramePr>
          <p:xfrm>
            <a:off x="536" y="1008"/>
            <a:ext cx="336" cy="192"/>
          </p:xfrm>
          <a:graphic>
            <a:graphicData uri="http://schemas.openxmlformats.org/presentationml/2006/ole">
              <mc:AlternateContent xmlns:mc="http://schemas.openxmlformats.org/markup-compatibility/2006">
                <mc:Choice xmlns:v="urn:schemas-microsoft-com:vml" Requires="v">
                  <p:oleObj spid="_x0000_s124971" name="Drawing" r:id="rId5" imgW="8696160" imgH="4905360" progId="AutoCAD.Drawing.14">
                    <p:embed/>
                  </p:oleObj>
                </mc:Choice>
                <mc:Fallback>
                  <p:oleObj name="Drawing" r:id="rId5" imgW="8696160" imgH="4905360" progId="AutoCAD.Drawing.1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33997" t="21716" r="60376" b="70959"/>
                        <a:stretch>
                          <a:fillRect/>
                        </a:stretch>
                      </p:blipFill>
                      <p:spPr bwMode="auto">
                        <a:xfrm>
                          <a:off x="536" y="1008"/>
                          <a:ext cx="3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pic>
        <p:nvPicPr>
          <p:cNvPr id="199686" name="Picture 6" descr="Opt_00"/>
          <p:cNvPicPr>
            <a:picLocks noChangeAspect="1" noChangeArrowheads="1"/>
          </p:cNvPicPr>
          <p:nvPr/>
        </p:nvPicPr>
        <p:blipFill>
          <a:blip r:embed="rId6">
            <a:extLst>
              <a:ext uri="{28A0092B-C50C-407E-A947-70E740481C1C}">
                <a14:useLocalDpi xmlns:a14="http://schemas.microsoft.com/office/drawing/2010/main" val="0"/>
              </a:ext>
            </a:extLst>
          </a:blip>
          <a:srcRect r="9875"/>
          <a:stretch>
            <a:fillRect/>
          </a:stretch>
        </p:blipFill>
        <p:spPr bwMode="auto">
          <a:xfrm>
            <a:off x="4171787" y="851527"/>
            <a:ext cx="4757737" cy="5725412"/>
          </a:xfrm>
          <a:prstGeom prst="rect">
            <a:avLst/>
          </a:prstGeom>
          <a:noFill/>
          <a:extLst>
            <a:ext uri="{909E8E84-426E-40DD-AFC4-6F175D3DCCD1}">
              <a14:hiddenFill xmlns:a14="http://schemas.microsoft.com/office/drawing/2010/main">
                <a:solidFill>
                  <a:srgbClr val="FFFFFF"/>
                </a:solidFill>
              </a14:hiddenFill>
            </a:ext>
          </a:extLst>
        </p:spPr>
      </p:pic>
      <p:sp>
        <p:nvSpPr>
          <p:cNvPr id="199687" name="Text Box 7"/>
          <p:cNvSpPr txBox="1">
            <a:spLocks noChangeArrowheads="1"/>
          </p:cNvSpPr>
          <p:nvPr/>
        </p:nvSpPr>
        <p:spPr bwMode="auto">
          <a:xfrm>
            <a:off x="533400" y="5000626"/>
            <a:ext cx="34671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auto">
              <a:spcBef>
                <a:spcPts val="0"/>
              </a:spcBef>
              <a:spcAft>
                <a:spcPts val="0"/>
              </a:spcAft>
            </a:pPr>
            <a:r>
              <a:rPr lang="zh-CN" altLang="en-US" sz="2400" b="1" dirty="0">
                <a:solidFill>
                  <a:prstClr val="black"/>
                </a:solidFill>
                <a:latin typeface="Calibri" panose="020F0502020204030204"/>
              </a:rPr>
              <a:t>黑白透射光栅可以看成有很多频率的正弦光栅组成的</a:t>
            </a:r>
          </a:p>
        </p:txBody>
      </p:sp>
      <p:sp>
        <p:nvSpPr>
          <p:cNvPr id="199688" name="Text Box 8"/>
          <p:cNvSpPr txBox="1">
            <a:spLocks noChangeArrowheads="1"/>
          </p:cNvSpPr>
          <p:nvPr/>
        </p:nvSpPr>
        <p:spPr bwMode="auto">
          <a:xfrm>
            <a:off x="161925" y="885558"/>
            <a:ext cx="4724400" cy="12003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fontAlgn="auto">
              <a:spcBef>
                <a:spcPts val="0"/>
              </a:spcBef>
              <a:spcAft>
                <a:spcPts val="0"/>
              </a:spcAft>
              <a:buClr>
                <a:srgbClr val="0563C1"/>
              </a:buClr>
              <a:buSzPct val="80000"/>
            </a:pPr>
            <a:r>
              <a:rPr kumimoji="1" lang="en-US" altLang="zh-CN" sz="2400" b="1" i="1" dirty="0">
                <a:solidFill>
                  <a:prstClr val="black"/>
                </a:solidFill>
                <a:latin typeface="Times New Roman" panose="02020603050405020304" pitchFamily="18" charset="0"/>
              </a:rPr>
              <a:t>d = 2b</a:t>
            </a:r>
            <a:r>
              <a:rPr kumimoji="1" lang="en-US" altLang="zh-CN" sz="2400" i="1" dirty="0">
                <a:solidFill>
                  <a:prstClr val="black"/>
                </a:solidFill>
                <a:latin typeface="Bookman Old Style" panose="02050604050505020204" pitchFamily="18" charset="0"/>
              </a:rPr>
              <a:t> </a:t>
            </a:r>
            <a:r>
              <a:rPr kumimoji="1" lang="zh-CN" altLang="en-US" sz="2400" b="1" dirty="0">
                <a:solidFill>
                  <a:prstClr val="black"/>
                </a:solidFill>
                <a:latin typeface="Bookman Old Style" panose="02050604050505020204" pitchFamily="18" charset="0"/>
              </a:rPr>
              <a:t>的光栅的透射率</a:t>
            </a:r>
            <a:r>
              <a:rPr kumimoji="1" lang="en-US" altLang="zh-CN" sz="2400" i="1" dirty="0">
                <a:solidFill>
                  <a:prstClr val="black"/>
                </a:solidFill>
                <a:latin typeface="Bookman Old Style" panose="02050604050505020204" pitchFamily="18" charset="0"/>
              </a:rPr>
              <a:t>T </a:t>
            </a:r>
            <a:r>
              <a:rPr kumimoji="1" lang="zh-CN" altLang="en-US" sz="2400" b="1" dirty="0">
                <a:solidFill>
                  <a:prstClr val="black"/>
                </a:solidFill>
                <a:latin typeface="Bookman Old Style" panose="02050604050505020204" pitchFamily="18" charset="0"/>
              </a:rPr>
              <a:t>是一 </a:t>
            </a:r>
          </a:p>
          <a:p>
            <a:pPr fontAlgn="auto">
              <a:spcBef>
                <a:spcPts val="0"/>
              </a:spcBef>
              <a:spcAft>
                <a:spcPts val="0"/>
              </a:spcAft>
              <a:buClr>
                <a:srgbClr val="0563C1"/>
              </a:buClr>
              <a:buSzPct val="80000"/>
            </a:pPr>
            <a:r>
              <a:rPr kumimoji="1" lang="zh-CN" altLang="en-US" sz="2400" b="1" dirty="0">
                <a:solidFill>
                  <a:prstClr val="black"/>
                </a:solidFill>
                <a:latin typeface="Bookman Old Style" panose="02050604050505020204" pitchFamily="18" charset="0"/>
              </a:rPr>
              <a:t>空间周期为</a:t>
            </a:r>
            <a:r>
              <a:rPr kumimoji="1" lang="en-US" altLang="zh-CN" sz="2400" b="1" i="1" dirty="0">
                <a:solidFill>
                  <a:prstClr val="black"/>
                </a:solidFill>
                <a:latin typeface="Times New Roman" panose="02020603050405020304" pitchFamily="18" charset="0"/>
              </a:rPr>
              <a:t>d</a:t>
            </a:r>
            <a:r>
              <a:rPr kumimoji="1" lang="zh-CN" altLang="en-US" sz="2400" b="1" dirty="0">
                <a:solidFill>
                  <a:prstClr val="black"/>
                </a:solidFill>
                <a:latin typeface="Bookman Old Style" panose="02050604050505020204" pitchFamily="18" charset="0"/>
              </a:rPr>
              <a:t>的函数，与空间 </a:t>
            </a:r>
          </a:p>
          <a:p>
            <a:pPr fontAlgn="auto">
              <a:spcBef>
                <a:spcPts val="0"/>
              </a:spcBef>
              <a:spcAft>
                <a:spcPts val="0"/>
              </a:spcAft>
              <a:buClr>
                <a:srgbClr val="0563C1"/>
              </a:buClr>
              <a:buSzPct val="80000"/>
            </a:pPr>
            <a:r>
              <a:rPr kumimoji="1" lang="zh-CN" altLang="en-US" sz="2400" b="1" dirty="0">
                <a:solidFill>
                  <a:prstClr val="black"/>
                </a:solidFill>
                <a:latin typeface="Bookman Old Style" panose="02050604050505020204" pitchFamily="18" charset="0"/>
              </a:rPr>
              <a:t>位置 </a:t>
            </a:r>
            <a:r>
              <a:rPr kumimoji="1" lang="en-US" altLang="zh-CN" sz="2400" b="1" i="1" dirty="0">
                <a:solidFill>
                  <a:prstClr val="black"/>
                </a:solidFill>
                <a:latin typeface="Times New Roman" panose="02020603050405020304" pitchFamily="18" charset="0"/>
              </a:rPr>
              <a:t>x </a:t>
            </a:r>
            <a:r>
              <a:rPr kumimoji="1" lang="zh-CN" altLang="en-US" sz="2400" b="1" dirty="0">
                <a:solidFill>
                  <a:prstClr val="black"/>
                </a:solidFill>
                <a:latin typeface="Bookman Old Style" panose="02050604050505020204" pitchFamily="18" charset="0"/>
              </a:rPr>
              <a:t>有确定的关系</a:t>
            </a:r>
            <a:r>
              <a:rPr kumimoji="1" lang="zh-CN" altLang="en-US" sz="2400" b="1" dirty="0">
                <a:solidFill>
                  <a:srgbClr val="990099"/>
                </a:solidFill>
                <a:latin typeface="Bookman Old Style" panose="02050604050505020204" pitchFamily="18" charset="0"/>
                <a:ea typeface="楷体_GB2312" pitchFamily="49" charset="-122"/>
              </a:rPr>
              <a:t>。 </a:t>
            </a:r>
          </a:p>
        </p:txBody>
      </p:sp>
      <p:sp>
        <p:nvSpPr>
          <p:cNvPr id="10" name="Rectangle 2"/>
          <p:cNvSpPr txBox="1">
            <a:spLocks noChangeArrowheads="1"/>
          </p:cNvSpPr>
          <p:nvPr/>
        </p:nvSpPr>
        <p:spPr>
          <a:xfrm>
            <a:off x="0" y="0"/>
            <a:ext cx="9144000" cy="593525"/>
          </a:xfrm>
          <a:prstGeom prst="rect">
            <a:avLst/>
          </a:prstGeom>
          <a:solidFill>
            <a:schemeClr val="accent6"/>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zh-CN" altLang="en-US" sz="3000" b="1" dirty="0" smtClean="0">
                <a:solidFill>
                  <a:prstClr val="white"/>
                </a:solidFill>
              </a:rPr>
              <a:t>空间滤波</a:t>
            </a:r>
            <a:endParaRPr lang="zh-CN" altLang="en-US" sz="3000" b="1" dirty="0">
              <a:solidFill>
                <a:prstClr val="white"/>
              </a:solidFill>
            </a:endParaRPr>
          </a:p>
        </p:txBody>
      </p:sp>
    </p:spTree>
    <p:extLst>
      <p:ext uri="{BB962C8B-B14F-4D97-AF65-F5344CB8AC3E}">
        <p14:creationId xmlns:p14="http://schemas.microsoft.com/office/powerpoint/2010/main" val="27927895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99686"/>
                                        </p:tgtEl>
                                        <p:attrNameLst>
                                          <p:attrName>style.visibility</p:attrName>
                                        </p:attrNameLst>
                                      </p:cBhvr>
                                      <p:to>
                                        <p:strVal val="visible"/>
                                      </p:to>
                                    </p:set>
                                    <p:animEffect transition="in" filter="blinds(horizontal)">
                                      <p:cBhvr>
                                        <p:cTn id="7" dur="500"/>
                                        <p:tgtEl>
                                          <p:spTgt spid="1996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9687"/>
                                        </p:tgtEl>
                                        <p:attrNameLst>
                                          <p:attrName>style.visibility</p:attrName>
                                        </p:attrNameLst>
                                      </p:cBhvr>
                                      <p:to>
                                        <p:strVal val="visible"/>
                                      </p:to>
                                    </p:set>
                                    <p:animEffect transition="in" filter="dissolve">
                                      <p:cBhvr>
                                        <p:cTn id="12" dur="500"/>
                                        <p:tgtEl>
                                          <p:spTgt spid="1996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0708" name="Object 4"/>
          <p:cNvGraphicFramePr>
            <a:graphicFrameLocks noChangeAspect="1"/>
          </p:cNvGraphicFramePr>
          <p:nvPr/>
        </p:nvGraphicFramePr>
        <p:xfrm>
          <a:off x="1543050" y="1920478"/>
          <a:ext cx="879872" cy="384572"/>
        </p:xfrm>
        <a:graphic>
          <a:graphicData uri="http://schemas.openxmlformats.org/presentationml/2006/ole">
            <mc:AlternateContent xmlns:mc="http://schemas.openxmlformats.org/markup-compatibility/2006">
              <mc:Choice xmlns:v="urn:schemas-microsoft-com:vml" Requires="v">
                <p:oleObj spid="_x0000_s126054" name="Equation" r:id="rId3" imgW="444240" imgH="203040" progId="Equation.DSMT4">
                  <p:embed/>
                </p:oleObj>
              </mc:Choice>
              <mc:Fallback>
                <p:oleObj name="Equation" r:id="rId3" imgW="444240" imgH="2030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1920478"/>
                        <a:ext cx="879872" cy="3845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0709" name="Object 5"/>
          <p:cNvGraphicFramePr>
            <a:graphicFrameLocks noChangeAspect="1"/>
          </p:cNvGraphicFramePr>
          <p:nvPr>
            <p:extLst>
              <p:ext uri="{D42A27DB-BD31-4B8C-83A1-F6EECF244321}">
                <p14:modId xmlns:p14="http://schemas.microsoft.com/office/powerpoint/2010/main" val="803937031"/>
              </p:ext>
            </p:extLst>
          </p:nvPr>
        </p:nvGraphicFramePr>
        <p:xfrm>
          <a:off x="2710909" y="1595733"/>
          <a:ext cx="4548188" cy="370285"/>
        </p:xfrm>
        <a:graphic>
          <a:graphicData uri="http://schemas.openxmlformats.org/presentationml/2006/ole">
            <mc:AlternateContent xmlns:mc="http://schemas.openxmlformats.org/markup-compatibility/2006">
              <mc:Choice xmlns:v="urn:schemas-microsoft-com:vml" Requires="v">
                <p:oleObj spid="_x0000_s126055" name="公式" r:id="rId5" imgW="2374560" imgH="203040" progId="Equation.3">
                  <p:embed/>
                </p:oleObj>
              </mc:Choice>
              <mc:Fallback>
                <p:oleObj name="公式" r:id="rId5" imgW="2374560" imgH="203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10909" y="1595733"/>
                        <a:ext cx="4548188" cy="370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0711" name="Text Box 7"/>
          <p:cNvSpPr txBox="1">
            <a:spLocks noChangeArrowheads="1"/>
          </p:cNvSpPr>
          <p:nvPr/>
        </p:nvSpPr>
        <p:spPr bwMode="auto">
          <a:xfrm>
            <a:off x="2626472" y="2228735"/>
            <a:ext cx="375424"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en-US" altLang="zh-CN" sz="2400" dirty="0" smtClean="0">
                <a:solidFill>
                  <a:srgbClr val="990099"/>
                </a:solidFill>
                <a:latin typeface="Bookman Old Style" panose="02050604050505020204" pitchFamily="18" charset="0"/>
                <a:ea typeface="楷体_GB2312" pitchFamily="49" charset="-122"/>
              </a:rPr>
              <a:t>0</a:t>
            </a:r>
            <a:endParaRPr kumimoji="1" lang="en-US" altLang="zh-CN" sz="2400" dirty="0">
              <a:solidFill>
                <a:srgbClr val="990099"/>
              </a:solidFill>
              <a:latin typeface="Bookman Old Style" panose="02050604050505020204" pitchFamily="18" charset="0"/>
              <a:ea typeface="楷体_GB2312" pitchFamily="49" charset="-122"/>
            </a:endParaRPr>
          </a:p>
        </p:txBody>
      </p:sp>
      <p:sp>
        <p:nvSpPr>
          <p:cNvPr id="200712" name="Text Box 8"/>
          <p:cNvSpPr txBox="1">
            <a:spLocks noChangeArrowheads="1"/>
          </p:cNvSpPr>
          <p:nvPr/>
        </p:nvSpPr>
        <p:spPr bwMode="auto">
          <a:xfrm>
            <a:off x="3080219" y="2255565"/>
            <a:ext cx="871538"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fontAlgn="auto">
              <a:spcBef>
                <a:spcPts val="0"/>
              </a:spcBef>
              <a:spcAft>
                <a:spcPts val="0"/>
              </a:spcAft>
            </a:pPr>
            <a:r>
              <a:rPr kumimoji="1" lang="zh-CN" altLang="en-US" sz="2400" b="1" dirty="0">
                <a:solidFill>
                  <a:prstClr val="black"/>
                </a:solidFill>
                <a:latin typeface="Bookman Old Style" panose="02050604050505020204" pitchFamily="18" charset="0"/>
              </a:rPr>
              <a:t>其他</a:t>
            </a:r>
          </a:p>
        </p:txBody>
      </p:sp>
      <p:sp>
        <p:nvSpPr>
          <p:cNvPr id="200713" name="Text Box 9"/>
          <p:cNvSpPr txBox="1">
            <a:spLocks noChangeArrowheads="1"/>
          </p:cNvSpPr>
          <p:nvPr/>
        </p:nvSpPr>
        <p:spPr bwMode="auto">
          <a:xfrm>
            <a:off x="1204434" y="2899880"/>
            <a:ext cx="2659702"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zh-CN" altLang="en-US" sz="2400" b="1" dirty="0">
                <a:solidFill>
                  <a:prstClr val="black"/>
                </a:solidFill>
                <a:latin typeface="Bookman Old Style" panose="02050604050505020204" pitchFamily="18" charset="0"/>
              </a:rPr>
              <a:t>展开为傅里叶级数</a:t>
            </a:r>
          </a:p>
        </p:txBody>
      </p:sp>
      <p:graphicFrame>
        <p:nvGraphicFramePr>
          <p:cNvPr id="200714" name="Object 10"/>
          <p:cNvGraphicFramePr>
            <a:graphicFrameLocks noChangeAspect="1"/>
          </p:cNvGraphicFramePr>
          <p:nvPr>
            <p:extLst>
              <p:ext uri="{D42A27DB-BD31-4B8C-83A1-F6EECF244321}">
                <p14:modId xmlns:p14="http://schemas.microsoft.com/office/powerpoint/2010/main" val="3769255261"/>
              </p:ext>
            </p:extLst>
          </p:nvPr>
        </p:nvGraphicFramePr>
        <p:xfrm>
          <a:off x="1295400" y="3624262"/>
          <a:ext cx="6400800" cy="744141"/>
        </p:xfrm>
        <a:graphic>
          <a:graphicData uri="http://schemas.openxmlformats.org/presentationml/2006/ole">
            <mc:AlternateContent xmlns:mc="http://schemas.openxmlformats.org/markup-compatibility/2006">
              <mc:Choice xmlns:v="urn:schemas-microsoft-com:vml" Requires="v">
                <p:oleObj spid="_x0000_s126056" name="公式" r:id="rId7" imgW="3492360" imgH="393480" progId="Equation.3">
                  <p:embed/>
                </p:oleObj>
              </mc:Choice>
              <mc:Fallback>
                <p:oleObj name="公式" r:id="rId7" imgW="3492360" imgH="393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5400" y="3624262"/>
                        <a:ext cx="6400800" cy="7441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0715" name="Text Box 11"/>
          <p:cNvSpPr txBox="1">
            <a:spLocks noChangeArrowheads="1"/>
          </p:cNvSpPr>
          <p:nvPr/>
        </p:nvSpPr>
        <p:spPr bwMode="auto">
          <a:xfrm>
            <a:off x="969424" y="5053056"/>
            <a:ext cx="5272597"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buClr>
                <a:srgbClr val="0563C1"/>
              </a:buClr>
              <a:buSzPct val="80000"/>
            </a:pPr>
            <a:r>
              <a:rPr kumimoji="1" lang="zh-CN" altLang="en-US" sz="2400" b="1" dirty="0">
                <a:solidFill>
                  <a:srgbClr val="ED7D31">
                    <a:lumMod val="75000"/>
                  </a:srgbClr>
                </a:solidFill>
                <a:latin typeface="Bookman Old Style" panose="02050604050505020204" pitchFamily="18" charset="0"/>
              </a:rPr>
              <a:t>空间频率</a:t>
            </a:r>
            <a:r>
              <a:rPr kumimoji="1" lang="zh-CN" altLang="en-US" sz="2400" b="1" dirty="0">
                <a:solidFill>
                  <a:prstClr val="black"/>
                </a:solidFill>
                <a:latin typeface="Bookman Old Style" panose="02050604050505020204" pitchFamily="18" charset="0"/>
              </a:rPr>
              <a:t>：单位长度内变化的次数</a:t>
            </a:r>
            <a:r>
              <a:rPr kumimoji="1" lang="zh-CN" altLang="en-US" sz="2400" b="1" dirty="0">
                <a:solidFill>
                  <a:prstClr val="black"/>
                </a:solidFill>
                <a:latin typeface="Calibri" panose="020F0502020204030204"/>
              </a:rPr>
              <a:t>；  </a:t>
            </a:r>
          </a:p>
        </p:txBody>
      </p:sp>
      <p:graphicFrame>
        <p:nvGraphicFramePr>
          <p:cNvPr id="200716" name="Object 12"/>
          <p:cNvGraphicFramePr>
            <a:graphicFrameLocks noChangeAspect="1"/>
          </p:cNvGraphicFramePr>
          <p:nvPr>
            <p:extLst>
              <p:ext uri="{D42A27DB-BD31-4B8C-83A1-F6EECF244321}">
                <p14:modId xmlns:p14="http://schemas.microsoft.com/office/powerpoint/2010/main" val="3015589228"/>
              </p:ext>
            </p:extLst>
          </p:nvPr>
        </p:nvGraphicFramePr>
        <p:xfrm>
          <a:off x="4381500" y="4424363"/>
          <a:ext cx="2228850" cy="451247"/>
        </p:xfrm>
        <a:graphic>
          <a:graphicData uri="http://schemas.openxmlformats.org/presentationml/2006/ole">
            <mc:AlternateContent xmlns:mc="http://schemas.openxmlformats.org/markup-compatibility/2006">
              <mc:Choice xmlns:v="urn:schemas-microsoft-com:vml" Requires="v">
                <p:oleObj spid="_x0000_s126057" name="公式" r:id="rId9" imgW="1130040" imgH="228600" progId="Equation.3">
                  <p:embed/>
                </p:oleObj>
              </mc:Choice>
              <mc:Fallback>
                <p:oleObj name="公式" r:id="rId9" imgW="113004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81500" y="4424363"/>
                        <a:ext cx="2228850" cy="4512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0717" name="Object 13"/>
          <p:cNvGraphicFramePr>
            <a:graphicFrameLocks noChangeAspect="1"/>
          </p:cNvGraphicFramePr>
          <p:nvPr>
            <p:extLst>
              <p:ext uri="{D42A27DB-BD31-4B8C-83A1-F6EECF244321}">
                <p14:modId xmlns:p14="http://schemas.microsoft.com/office/powerpoint/2010/main" val="2005917866"/>
              </p:ext>
            </p:extLst>
          </p:nvPr>
        </p:nvGraphicFramePr>
        <p:xfrm>
          <a:off x="2381250" y="4424362"/>
          <a:ext cx="1428750" cy="452438"/>
        </p:xfrm>
        <a:graphic>
          <a:graphicData uri="http://schemas.openxmlformats.org/presentationml/2006/ole">
            <mc:AlternateContent xmlns:mc="http://schemas.openxmlformats.org/markup-compatibility/2006">
              <mc:Choice xmlns:v="urn:schemas-microsoft-com:vml" Requires="v">
                <p:oleObj spid="_x0000_s126058" name="公式" r:id="rId11" imgW="723600" imgH="228600" progId="Equation.3">
                  <p:embed/>
                </p:oleObj>
              </mc:Choice>
              <mc:Fallback>
                <p:oleObj name="公式" r:id="rId11" imgW="72360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81250" y="4424362"/>
                        <a:ext cx="1428750" cy="452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0718" name="Text Box 14"/>
          <p:cNvSpPr txBox="1">
            <a:spLocks noChangeArrowheads="1"/>
          </p:cNvSpPr>
          <p:nvPr/>
        </p:nvSpPr>
        <p:spPr bwMode="auto">
          <a:xfrm>
            <a:off x="969424" y="5712772"/>
            <a:ext cx="7793576"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fontAlgn="auto">
              <a:spcBef>
                <a:spcPts val="0"/>
              </a:spcBef>
              <a:spcAft>
                <a:spcPts val="0"/>
              </a:spcAft>
              <a:buClr>
                <a:srgbClr val="0563C1"/>
              </a:buClr>
              <a:buSzPct val="80000"/>
            </a:pPr>
            <a:r>
              <a:rPr kumimoji="1" lang="zh-CN" altLang="en-US" sz="2400" b="1" dirty="0">
                <a:solidFill>
                  <a:prstClr val="black"/>
                </a:solidFill>
                <a:latin typeface="Bookman Old Style" panose="02050604050505020204" pitchFamily="18" charset="0"/>
              </a:rPr>
              <a:t>时间频率只有一维，为正；空间频率有三维，可正可负。</a:t>
            </a:r>
          </a:p>
        </p:txBody>
      </p:sp>
      <p:sp>
        <p:nvSpPr>
          <p:cNvPr id="17" name="Rectangle 2"/>
          <p:cNvSpPr>
            <a:spLocks noGrp="1" noChangeArrowheads="1"/>
          </p:cNvSpPr>
          <p:nvPr>
            <p:ph type="title"/>
          </p:nvPr>
        </p:nvSpPr>
        <p:spPr>
          <a:xfrm>
            <a:off x="16276" y="614506"/>
            <a:ext cx="5410200" cy="684254"/>
          </a:xfr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p:spPr>
        <p:txBody>
          <a:bodyPr>
            <a:noAutofit/>
          </a:bodyPr>
          <a:lstStyle/>
          <a:p>
            <a:r>
              <a:rPr kumimoji="1" lang="zh-CN" altLang="en-US" sz="2400" b="1" dirty="0">
                <a:ea typeface="宋体" panose="02010600030101010101" pitchFamily="2" charset="-122"/>
              </a:rPr>
              <a:t>空间频谱（</a:t>
            </a:r>
            <a:r>
              <a:rPr kumimoji="1" lang="en-US" altLang="zh-CN" sz="2400" b="1" dirty="0">
                <a:latin typeface="Times New Roman" panose="02020603050405020304" pitchFamily="18" charset="0"/>
                <a:ea typeface="宋体" panose="02010600030101010101" pitchFamily="2" charset="-122"/>
              </a:rPr>
              <a:t>spatial frequency spectrum</a:t>
            </a:r>
            <a:r>
              <a:rPr kumimoji="1" lang="zh-CN" altLang="en-US" sz="2400" b="1" dirty="0">
                <a:ea typeface="宋体" panose="02010600030101010101" pitchFamily="2" charset="-122"/>
              </a:rPr>
              <a:t>）</a:t>
            </a:r>
            <a:endParaRPr kumimoji="1" lang="en-US" altLang="zh-CN" sz="2400" b="1" dirty="0">
              <a:ea typeface="宋体" panose="02010600030101010101" pitchFamily="2" charset="-122"/>
            </a:endParaRPr>
          </a:p>
        </p:txBody>
      </p:sp>
      <p:sp>
        <p:nvSpPr>
          <p:cNvPr id="16" name="Rectangle 2"/>
          <p:cNvSpPr txBox="1">
            <a:spLocks noChangeArrowheads="1"/>
          </p:cNvSpPr>
          <p:nvPr/>
        </p:nvSpPr>
        <p:spPr>
          <a:xfrm>
            <a:off x="0" y="0"/>
            <a:ext cx="9144000" cy="593525"/>
          </a:xfrm>
          <a:prstGeom prst="rect">
            <a:avLst/>
          </a:prstGeom>
          <a:solidFill>
            <a:schemeClr val="accent6"/>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zh-CN" altLang="en-US" sz="3000" b="1" dirty="0" smtClean="0">
                <a:solidFill>
                  <a:prstClr val="white"/>
                </a:solidFill>
              </a:rPr>
              <a:t>空间滤波</a:t>
            </a:r>
            <a:endParaRPr lang="zh-CN" altLang="en-US" sz="3000" b="1" dirty="0">
              <a:solidFill>
                <a:prstClr val="white"/>
              </a:solidFill>
            </a:endParaRPr>
          </a:p>
        </p:txBody>
      </p:sp>
      <p:sp>
        <p:nvSpPr>
          <p:cNvPr id="2" name="左大括号 1"/>
          <p:cNvSpPr/>
          <p:nvPr/>
        </p:nvSpPr>
        <p:spPr>
          <a:xfrm>
            <a:off x="2486311" y="1761394"/>
            <a:ext cx="161209" cy="70723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9482826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0713"/>
                                        </p:tgtEl>
                                        <p:attrNameLst>
                                          <p:attrName>style.visibility</p:attrName>
                                        </p:attrNameLst>
                                      </p:cBhvr>
                                      <p:to>
                                        <p:strVal val="visible"/>
                                      </p:to>
                                    </p:set>
                                    <p:animEffect transition="in" filter="dissolve">
                                      <p:cBhvr>
                                        <p:cTn id="7" dur="500"/>
                                        <p:tgtEl>
                                          <p:spTgt spid="2007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200714"/>
                                        </p:tgtEl>
                                        <p:attrNameLst>
                                          <p:attrName>style.visibility</p:attrName>
                                        </p:attrNameLst>
                                      </p:cBhvr>
                                      <p:to>
                                        <p:strVal val="visible"/>
                                      </p:to>
                                    </p:set>
                                    <p:anim calcmode="lin" valueType="num">
                                      <p:cBhvr additive="base">
                                        <p:cTn id="12" dur="500" fill="hold"/>
                                        <p:tgtEl>
                                          <p:spTgt spid="200714"/>
                                        </p:tgtEl>
                                        <p:attrNameLst>
                                          <p:attrName>ppt_x</p:attrName>
                                        </p:attrNameLst>
                                      </p:cBhvr>
                                      <p:tavLst>
                                        <p:tav tm="0">
                                          <p:val>
                                            <p:strVal val="#ppt_x"/>
                                          </p:val>
                                        </p:tav>
                                        <p:tav tm="100000">
                                          <p:val>
                                            <p:strVal val="#ppt_x"/>
                                          </p:val>
                                        </p:tav>
                                      </p:tavLst>
                                    </p:anim>
                                    <p:anim calcmode="lin" valueType="num">
                                      <p:cBhvr additive="base">
                                        <p:cTn id="13" dur="500" fill="hold"/>
                                        <p:tgtEl>
                                          <p:spTgt spid="200714"/>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nodeType="clickEffect">
                                  <p:stCondLst>
                                    <p:cond delay="0"/>
                                  </p:stCondLst>
                                  <p:childTnLst>
                                    <p:set>
                                      <p:cBhvr>
                                        <p:cTn id="17" dur="1" fill="hold">
                                          <p:stCondLst>
                                            <p:cond delay="0"/>
                                          </p:stCondLst>
                                        </p:cTn>
                                        <p:tgtEl>
                                          <p:spTgt spid="200717"/>
                                        </p:tgtEl>
                                        <p:attrNameLst>
                                          <p:attrName>style.visibility</p:attrName>
                                        </p:attrNameLst>
                                      </p:cBhvr>
                                      <p:to>
                                        <p:strVal val="visible"/>
                                      </p:to>
                                    </p:set>
                                    <p:anim calcmode="lin" valueType="num">
                                      <p:cBhvr additive="base">
                                        <p:cTn id="18" dur="500" fill="hold"/>
                                        <p:tgtEl>
                                          <p:spTgt spid="200717"/>
                                        </p:tgtEl>
                                        <p:attrNameLst>
                                          <p:attrName>ppt_x</p:attrName>
                                        </p:attrNameLst>
                                      </p:cBhvr>
                                      <p:tavLst>
                                        <p:tav tm="0">
                                          <p:val>
                                            <p:strVal val="0-#ppt_w/2"/>
                                          </p:val>
                                        </p:tav>
                                        <p:tav tm="100000">
                                          <p:val>
                                            <p:strVal val="#ppt_x"/>
                                          </p:val>
                                        </p:tav>
                                      </p:tavLst>
                                    </p:anim>
                                    <p:anim calcmode="lin" valueType="num">
                                      <p:cBhvr additive="base">
                                        <p:cTn id="19" dur="500" fill="hold"/>
                                        <p:tgtEl>
                                          <p:spTgt spid="200717"/>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2" fill="hold" nodeType="clickEffect">
                                  <p:stCondLst>
                                    <p:cond delay="0"/>
                                  </p:stCondLst>
                                  <p:childTnLst>
                                    <p:set>
                                      <p:cBhvr>
                                        <p:cTn id="23" dur="1" fill="hold">
                                          <p:stCondLst>
                                            <p:cond delay="0"/>
                                          </p:stCondLst>
                                        </p:cTn>
                                        <p:tgtEl>
                                          <p:spTgt spid="200716"/>
                                        </p:tgtEl>
                                        <p:attrNameLst>
                                          <p:attrName>style.visibility</p:attrName>
                                        </p:attrNameLst>
                                      </p:cBhvr>
                                      <p:to>
                                        <p:strVal val="visible"/>
                                      </p:to>
                                    </p:set>
                                    <p:anim calcmode="lin" valueType="num">
                                      <p:cBhvr additive="base">
                                        <p:cTn id="24" dur="500" fill="hold"/>
                                        <p:tgtEl>
                                          <p:spTgt spid="200716"/>
                                        </p:tgtEl>
                                        <p:attrNameLst>
                                          <p:attrName>ppt_x</p:attrName>
                                        </p:attrNameLst>
                                      </p:cBhvr>
                                      <p:tavLst>
                                        <p:tav tm="0">
                                          <p:val>
                                            <p:strVal val="1+#ppt_w/2"/>
                                          </p:val>
                                        </p:tav>
                                        <p:tav tm="100000">
                                          <p:val>
                                            <p:strVal val="#ppt_x"/>
                                          </p:val>
                                        </p:tav>
                                      </p:tavLst>
                                    </p:anim>
                                    <p:anim calcmode="lin" valueType="num">
                                      <p:cBhvr additive="base">
                                        <p:cTn id="25" dur="500" fill="hold"/>
                                        <p:tgtEl>
                                          <p:spTgt spid="200716"/>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00715"/>
                                        </p:tgtEl>
                                        <p:attrNameLst>
                                          <p:attrName>style.visibility</p:attrName>
                                        </p:attrNameLst>
                                      </p:cBhvr>
                                      <p:to>
                                        <p:strVal val="visible"/>
                                      </p:to>
                                    </p:set>
                                    <p:anim calcmode="lin" valueType="num">
                                      <p:cBhvr additive="base">
                                        <p:cTn id="30" dur="500" fill="hold"/>
                                        <p:tgtEl>
                                          <p:spTgt spid="200715"/>
                                        </p:tgtEl>
                                        <p:attrNameLst>
                                          <p:attrName>ppt_x</p:attrName>
                                        </p:attrNameLst>
                                      </p:cBhvr>
                                      <p:tavLst>
                                        <p:tav tm="0">
                                          <p:val>
                                            <p:strVal val="#ppt_x"/>
                                          </p:val>
                                        </p:tav>
                                        <p:tav tm="100000">
                                          <p:val>
                                            <p:strVal val="#ppt_x"/>
                                          </p:val>
                                        </p:tav>
                                      </p:tavLst>
                                    </p:anim>
                                    <p:anim calcmode="lin" valueType="num">
                                      <p:cBhvr additive="base">
                                        <p:cTn id="31" dur="500" fill="hold"/>
                                        <p:tgtEl>
                                          <p:spTgt spid="200715"/>
                                        </p:tgtEl>
                                        <p:attrNameLst>
                                          <p:attrName>ppt_y</p:attrName>
                                        </p:attrNameLst>
                                      </p:cBhvr>
                                      <p:tavLst>
                                        <p:tav tm="0">
                                          <p:val>
                                            <p:strVal val="1+#ppt_h/2"/>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200718"/>
                                        </p:tgtEl>
                                        <p:attrNameLst>
                                          <p:attrName>style.visibility</p:attrName>
                                        </p:attrNameLst>
                                      </p:cBhvr>
                                      <p:to>
                                        <p:strVal val="visible"/>
                                      </p:to>
                                    </p:set>
                                    <p:animEffect transition="in" filter="blinds(horizontal)">
                                      <p:cBhvr>
                                        <p:cTn id="36" dur="500"/>
                                        <p:tgtEl>
                                          <p:spTgt spid="2007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13" grpId="0"/>
      <p:bldP spid="200715" grpId="0" autoUpdateAnimBg="0"/>
      <p:bldP spid="200718"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1731" name="Object 3"/>
          <p:cNvGraphicFramePr>
            <a:graphicFrameLocks noChangeAspect="1"/>
          </p:cNvGraphicFramePr>
          <p:nvPr>
            <p:extLst>
              <p:ext uri="{D42A27DB-BD31-4B8C-83A1-F6EECF244321}">
                <p14:modId xmlns:p14="http://schemas.microsoft.com/office/powerpoint/2010/main" val="1053666705"/>
              </p:ext>
            </p:extLst>
          </p:nvPr>
        </p:nvGraphicFramePr>
        <p:xfrm>
          <a:off x="609600" y="2286000"/>
          <a:ext cx="7386637" cy="800100"/>
        </p:xfrm>
        <a:graphic>
          <a:graphicData uri="http://schemas.openxmlformats.org/presentationml/2006/ole">
            <mc:AlternateContent xmlns:mc="http://schemas.openxmlformats.org/markup-compatibility/2006">
              <mc:Choice xmlns:v="urn:schemas-microsoft-com:vml" Requires="v">
                <p:oleObj spid="_x0000_s126998" name="公式" r:id="rId3" imgW="3492360" imgH="393480" progId="Equation.3">
                  <p:embed/>
                </p:oleObj>
              </mc:Choice>
              <mc:Fallback>
                <p:oleObj name="公式" r:id="rId3" imgW="3492360" imgH="39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286000"/>
                        <a:ext cx="7386637" cy="800100"/>
                      </a:xfrm>
                      <a:prstGeom prst="rect">
                        <a:avLst/>
                      </a:prstGeom>
                      <a:noFill/>
                      <a:ln>
                        <a:noFill/>
                      </a:ln>
                      <a:effectLst/>
                      <a:extLst/>
                    </p:spPr>
                  </p:pic>
                </p:oleObj>
              </mc:Fallback>
            </mc:AlternateContent>
          </a:graphicData>
        </a:graphic>
      </p:graphicFrame>
      <p:sp>
        <p:nvSpPr>
          <p:cNvPr id="201732" name="Text Box 4"/>
          <p:cNvSpPr txBox="1">
            <a:spLocks noChangeArrowheads="1"/>
          </p:cNvSpPr>
          <p:nvPr/>
        </p:nvSpPr>
        <p:spPr bwMode="auto">
          <a:xfrm>
            <a:off x="904875" y="4267200"/>
            <a:ext cx="7334250" cy="1200329"/>
          </a:xfrm>
          <a:prstGeom prst="rect">
            <a:avLst/>
          </a:prstGeom>
          <a:solidFill>
            <a:schemeClr val="accent1">
              <a:lumMod val="20000"/>
              <a:lumOff val="80000"/>
            </a:schemeClr>
          </a:solidFill>
          <a:ln>
            <a:noFill/>
          </a:ln>
          <a:extLst/>
        </p:spPr>
        <p:txBody>
          <a:bodyPr wrap="square">
            <a:spAutoFit/>
          </a:bodyPr>
          <a:lstStyle/>
          <a:p>
            <a:pPr fontAlgn="auto">
              <a:lnSpc>
                <a:spcPct val="150000"/>
              </a:lnSpc>
              <a:spcBef>
                <a:spcPts val="0"/>
              </a:spcBef>
              <a:spcAft>
                <a:spcPts val="0"/>
              </a:spcAft>
              <a:buClr>
                <a:srgbClr val="0563C1"/>
              </a:buClr>
              <a:buSzPct val="80000"/>
            </a:pPr>
            <a:r>
              <a:rPr kumimoji="1" lang="zh-CN" altLang="en-US" sz="2400" b="1" dirty="0">
                <a:solidFill>
                  <a:prstClr val="black"/>
                </a:solidFill>
                <a:latin typeface="Bookman Old Style" panose="02050604050505020204" pitchFamily="18" charset="0"/>
              </a:rPr>
              <a:t>表示一个周期为</a:t>
            </a:r>
            <a:r>
              <a:rPr kumimoji="1" lang="en-US" altLang="zh-CN" sz="2400" b="1" i="1" dirty="0">
                <a:solidFill>
                  <a:prstClr val="black"/>
                </a:solidFill>
                <a:latin typeface="Times New Roman" panose="02020603050405020304" pitchFamily="18" charset="0"/>
              </a:rPr>
              <a:t>d</a:t>
            </a:r>
            <a:r>
              <a:rPr kumimoji="1" lang="en-US" altLang="zh-CN" sz="2400" i="1" dirty="0">
                <a:solidFill>
                  <a:prstClr val="black"/>
                </a:solidFill>
                <a:latin typeface="Bookman Old Style" panose="02050604050505020204" pitchFamily="18" charset="0"/>
              </a:rPr>
              <a:t> </a:t>
            </a:r>
            <a:r>
              <a:rPr kumimoji="1" lang="zh-CN" altLang="en-US" sz="2400" b="1" dirty="0">
                <a:solidFill>
                  <a:prstClr val="black"/>
                </a:solidFill>
                <a:latin typeface="Bookman Old Style" panose="02050604050505020204" pitchFamily="18" charset="0"/>
              </a:rPr>
              <a:t>的黑白光栅可看成由频率</a:t>
            </a:r>
            <a:r>
              <a:rPr kumimoji="1" lang="en-US" altLang="zh-CN" sz="2400" b="1" i="1" dirty="0">
                <a:solidFill>
                  <a:prstClr val="black"/>
                </a:solidFill>
                <a:latin typeface="Times New Roman" panose="02020603050405020304" pitchFamily="18" charset="0"/>
              </a:rPr>
              <a:t>v</a:t>
            </a:r>
            <a:r>
              <a:rPr kumimoji="1" lang="en-US" altLang="zh-CN" sz="2400" b="1" i="1" baseline="-25000" dirty="0">
                <a:solidFill>
                  <a:prstClr val="black"/>
                </a:solidFill>
                <a:latin typeface="Times New Roman" panose="02020603050405020304" pitchFamily="18" charset="0"/>
              </a:rPr>
              <a:t>0</a:t>
            </a:r>
            <a:r>
              <a:rPr kumimoji="1" lang="en-US" altLang="zh-CN" sz="2400" b="1" i="1" dirty="0">
                <a:solidFill>
                  <a:prstClr val="black"/>
                </a:solidFill>
                <a:latin typeface="Times New Roman" panose="02020603050405020304" pitchFamily="18" charset="0"/>
              </a:rPr>
              <a:t>= 1/d </a:t>
            </a:r>
            <a:r>
              <a:rPr kumimoji="1" lang="zh-CN" altLang="en-US" sz="2400" b="1" dirty="0">
                <a:solidFill>
                  <a:prstClr val="black"/>
                </a:solidFill>
                <a:latin typeface="Times New Roman" panose="02020603050405020304" pitchFamily="18" charset="0"/>
              </a:rPr>
              <a:t>及 </a:t>
            </a:r>
            <a:r>
              <a:rPr kumimoji="1" lang="en-US" altLang="zh-CN" sz="2400" b="1" i="1" dirty="0">
                <a:solidFill>
                  <a:prstClr val="black"/>
                </a:solidFill>
                <a:latin typeface="Times New Roman" panose="02020603050405020304" pitchFamily="18" charset="0"/>
              </a:rPr>
              <a:t>3v</a:t>
            </a:r>
            <a:r>
              <a:rPr kumimoji="1" lang="en-US" altLang="zh-CN" sz="2400" b="1" i="1" baseline="-25000" dirty="0">
                <a:solidFill>
                  <a:prstClr val="black"/>
                </a:solidFill>
                <a:latin typeface="Times New Roman" panose="02020603050405020304" pitchFamily="18" charset="0"/>
              </a:rPr>
              <a:t>0  </a:t>
            </a:r>
            <a:r>
              <a:rPr kumimoji="1" lang="en-US" altLang="zh-CN" sz="2400" b="1" i="1" dirty="0">
                <a:solidFill>
                  <a:prstClr val="black"/>
                </a:solidFill>
                <a:latin typeface="Times New Roman" panose="02020603050405020304" pitchFamily="18" charset="0"/>
              </a:rPr>
              <a:t>5v</a:t>
            </a:r>
            <a:r>
              <a:rPr kumimoji="1" lang="en-US" altLang="zh-CN" sz="2400" b="1" i="1" baseline="-25000" dirty="0">
                <a:solidFill>
                  <a:prstClr val="black"/>
                </a:solidFill>
                <a:latin typeface="Times New Roman" panose="02020603050405020304" pitchFamily="18" charset="0"/>
              </a:rPr>
              <a:t>0  </a:t>
            </a:r>
            <a:r>
              <a:rPr kumimoji="1" lang="en-US" altLang="zh-CN" sz="2400" b="1" i="1" dirty="0">
                <a:solidFill>
                  <a:prstClr val="black"/>
                </a:solidFill>
                <a:latin typeface="Times New Roman" panose="02020603050405020304" pitchFamily="18" charset="0"/>
              </a:rPr>
              <a:t>…</a:t>
            </a:r>
            <a:r>
              <a:rPr kumimoji="1" lang="en-US" altLang="zh-CN" sz="2400" i="1" dirty="0">
                <a:solidFill>
                  <a:prstClr val="black"/>
                </a:solidFill>
                <a:latin typeface="Bookman Old Style" panose="02050604050505020204" pitchFamily="18" charset="0"/>
              </a:rPr>
              <a:t> </a:t>
            </a:r>
            <a:r>
              <a:rPr kumimoji="1" lang="zh-CN" altLang="zh-CN" sz="2400" b="1" dirty="0">
                <a:solidFill>
                  <a:prstClr val="black"/>
                </a:solidFill>
                <a:latin typeface="Bookman Old Style" panose="02050604050505020204" pitchFamily="18" charset="0"/>
              </a:rPr>
              <a:t>许多正弦光栅（强度按正弦分布）组成。</a:t>
            </a:r>
            <a:endParaRPr kumimoji="1" lang="zh-CN" altLang="en-US" sz="2400" b="1" dirty="0">
              <a:solidFill>
                <a:prstClr val="black"/>
              </a:solidFill>
              <a:latin typeface="Bookman Old Style" panose="02050604050505020204" pitchFamily="18" charset="0"/>
            </a:endParaRPr>
          </a:p>
        </p:txBody>
      </p:sp>
      <p:sp>
        <p:nvSpPr>
          <p:cNvPr id="7" name="Rectangle 2"/>
          <p:cNvSpPr>
            <a:spLocks noGrp="1" noChangeArrowheads="1"/>
          </p:cNvSpPr>
          <p:nvPr>
            <p:ph type="title"/>
          </p:nvPr>
        </p:nvSpPr>
        <p:spPr>
          <a:xfrm>
            <a:off x="0" y="634046"/>
            <a:ext cx="5334000" cy="606624"/>
          </a:xfr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p:spPr>
        <p:txBody>
          <a:bodyPr>
            <a:noAutofit/>
          </a:bodyPr>
          <a:lstStyle/>
          <a:p>
            <a:r>
              <a:rPr kumimoji="1" lang="zh-CN" altLang="en-US" sz="2400" b="1" dirty="0">
                <a:ea typeface="宋体" panose="02010600030101010101" pitchFamily="2" charset="-122"/>
              </a:rPr>
              <a:t>空间频谱（</a:t>
            </a:r>
            <a:r>
              <a:rPr kumimoji="1" lang="en-US" altLang="zh-CN" sz="2400" b="1" dirty="0">
                <a:latin typeface="Times New Roman" panose="02020603050405020304" pitchFamily="18" charset="0"/>
                <a:ea typeface="宋体" panose="02010600030101010101" pitchFamily="2" charset="-122"/>
              </a:rPr>
              <a:t>spatial frequency spectrum</a:t>
            </a:r>
            <a:r>
              <a:rPr kumimoji="1" lang="zh-CN" altLang="en-US" sz="2400" b="1" dirty="0">
                <a:ea typeface="宋体" panose="02010600030101010101" pitchFamily="2" charset="-122"/>
              </a:rPr>
              <a:t>）</a:t>
            </a:r>
            <a:endParaRPr kumimoji="1" lang="en-US" altLang="zh-CN" sz="2400" b="1" dirty="0">
              <a:ea typeface="宋体" panose="02010600030101010101" pitchFamily="2" charset="-122"/>
            </a:endParaRPr>
          </a:p>
        </p:txBody>
      </p:sp>
      <p:sp>
        <p:nvSpPr>
          <p:cNvPr id="6" name="Rectangle 2"/>
          <p:cNvSpPr txBox="1">
            <a:spLocks noChangeArrowheads="1"/>
          </p:cNvSpPr>
          <p:nvPr/>
        </p:nvSpPr>
        <p:spPr>
          <a:xfrm>
            <a:off x="0" y="0"/>
            <a:ext cx="9144000" cy="593525"/>
          </a:xfrm>
          <a:prstGeom prst="rect">
            <a:avLst/>
          </a:prstGeom>
          <a:solidFill>
            <a:schemeClr val="accent6"/>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zh-CN" altLang="en-US" sz="3000" b="1" dirty="0" smtClean="0">
                <a:solidFill>
                  <a:prstClr val="white"/>
                </a:solidFill>
              </a:rPr>
              <a:t>空间滤波</a:t>
            </a:r>
            <a:endParaRPr lang="zh-CN" altLang="en-US" sz="3000" b="1" dirty="0">
              <a:solidFill>
                <a:prstClr val="white"/>
              </a:solidFill>
            </a:endParaRPr>
          </a:p>
        </p:txBody>
      </p:sp>
    </p:spTree>
    <p:extLst>
      <p:ext uri="{BB962C8B-B14F-4D97-AF65-F5344CB8AC3E}">
        <p14:creationId xmlns:p14="http://schemas.microsoft.com/office/powerpoint/2010/main" val="33659119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01731"/>
                                        </p:tgtEl>
                                        <p:attrNameLst>
                                          <p:attrName>style.visibility</p:attrName>
                                        </p:attrNameLst>
                                      </p:cBhvr>
                                      <p:to>
                                        <p:strVal val="visible"/>
                                      </p:to>
                                    </p:set>
                                    <p:animEffect transition="in" filter="blinds(horizontal)">
                                      <p:cBhvr>
                                        <p:cTn id="7" dur="500"/>
                                        <p:tgtEl>
                                          <p:spTgt spid="2017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201732"/>
                                        </p:tgtEl>
                                        <p:attrNameLst>
                                          <p:attrName>style.visibility</p:attrName>
                                        </p:attrNameLst>
                                      </p:cBhvr>
                                      <p:to>
                                        <p:strVal val="visible"/>
                                      </p:to>
                                    </p:set>
                                    <p:animEffect transition="in" filter="blinds(vertical)">
                                      <p:cBhvr>
                                        <p:cTn id="12" dur="500"/>
                                        <p:tgtEl>
                                          <p:spTgt spid="2017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2" grpId="0" animBg="1"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38200" y="1447800"/>
            <a:ext cx="7143749" cy="4933950"/>
            <a:chOff x="1314451" y="1771650"/>
            <a:chExt cx="6678262" cy="4229100"/>
          </a:xfrm>
        </p:grpSpPr>
        <p:grpSp>
          <p:nvGrpSpPr>
            <p:cNvPr id="202755" name="Group 3"/>
            <p:cNvGrpSpPr>
              <a:grpSpLocks/>
            </p:cNvGrpSpPr>
            <p:nvPr/>
          </p:nvGrpSpPr>
          <p:grpSpPr bwMode="auto">
            <a:xfrm>
              <a:off x="1314451" y="1943101"/>
              <a:ext cx="3649008" cy="2543868"/>
              <a:chOff x="384" y="192"/>
              <a:chExt cx="3178" cy="1980"/>
            </a:xfrm>
          </p:grpSpPr>
          <p:sp>
            <p:nvSpPr>
              <p:cNvPr id="202756" name="Line 4"/>
              <p:cNvSpPr>
                <a:spLocks noChangeShapeType="1"/>
              </p:cNvSpPr>
              <p:nvPr/>
            </p:nvSpPr>
            <p:spPr bwMode="auto">
              <a:xfrm>
                <a:off x="768" y="1344"/>
                <a:ext cx="2448" cy="0"/>
              </a:xfrm>
              <a:prstGeom prst="line">
                <a:avLst/>
              </a:prstGeom>
              <a:noFill/>
              <a:ln w="9525">
                <a:solidFill>
                  <a:srgbClr val="990099"/>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02757" name="Line 5"/>
              <p:cNvSpPr>
                <a:spLocks noChangeShapeType="1"/>
              </p:cNvSpPr>
              <p:nvPr/>
            </p:nvSpPr>
            <p:spPr bwMode="auto">
              <a:xfrm flipV="1">
                <a:off x="1776" y="336"/>
                <a:ext cx="0" cy="1728"/>
              </a:xfrm>
              <a:prstGeom prst="line">
                <a:avLst/>
              </a:prstGeom>
              <a:noFill/>
              <a:ln w="9525">
                <a:solidFill>
                  <a:srgbClr val="990099"/>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02758" name="Line 6"/>
              <p:cNvSpPr>
                <a:spLocks noChangeShapeType="1"/>
              </p:cNvSpPr>
              <p:nvPr/>
            </p:nvSpPr>
            <p:spPr bwMode="auto">
              <a:xfrm>
                <a:off x="2112" y="768"/>
                <a:ext cx="0" cy="576"/>
              </a:xfrm>
              <a:prstGeom prst="line">
                <a:avLst/>
              </a:prstGeom>
              <a:noFill/>
              <a:ln w="9525">
                <a:solidFill>
                  <a:srgbClr val="990099"/>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02759" name="Line 7"/>
              <p:cNvSpPr>
                <a:spLocks noChangeShapeType="1"/>
              </p:cNvSpPr>
              <p:nvPr/>
            </p:nvSpPr>
            <p:spPr bwMode="auto">
              <a:xfrm>
                <a:off x="1440" y="1344"/>
                <a:ext cx="0" cy="576"/>
              </a:xfrm>
              <a:prstGeom prst="line">
                <a:avLst/>
              </a:prstGeom>
              <a:noFill/>
              <a:ln w="9525">
                <a:solidFill>
                  <a:srgbClr val="990099"/>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02760" name="Line 8"/>
              <p:cNvSpPr>
                <a:spLocks noChangeShapeType="1"/>
              </p:cNvSpPr>
              <p:nvPr/>
            </p:nvSpPr>
            <p:spPr bwMode="auto">
              <a:xfrm>
                <a:off x="2448" y="912"/>
                <a:ext cx="0" cy="432"/>
              </a:xfrm>
              <a:prstGeom prst="line">
                <a:avLst/>
              </a:prstGeom>
              <a:noFill/>
              <a:ln w="9525">
                <a:solidFill>
                  <a:srgbClr val="990099"/>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02761" name="Line 9"/>
              <p:cNvSpPr>
                <a:spLocks noChangeShapeType="1"/>
              </p:cNvSpPr>
              <p:nvPr/>
            </p:nvSpPr>
            <p:spPr bwMode="auto">
              <a:xfrm>
                <a:off x="1104" y="1344"/>
                <a:ext cx="0" cy="432"/>
              </a:xfrm>
              <a:prstGeom prst="line">
                <a:avLst/>
              </a:prstGeom>
              <a:noFill/>
              <a:ln w="9525">
                <a:solidFill>
                  <a:srgbClr val="990099"/>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02762" name="Line 10"/>
              <p:cNvSpPr>
                <a:spLocks noChangeShapeType="1"/>
              </p:cNvSpPr>
              <p:nvPr/>
            </p:nvSpPr>
            <p:spPr bwMode="auto">
              <a:xfrm>
                <a:off x="2784" y="1056"/>
                <a:ext cx="0" cy="288"/>
              </a:xfrm>
              <a:prstGeom prst="line">
                <a:avLst/>
              </a:prstGeom>
              <a:noFill/>
              <a:ln w="9525">
                <a:solidFill>
                  <a:srgbClr val="990099"/>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02763" name="Line 11"/>
              <p:cNvSpPr>
                <a:spLocks noChangeShapeType="1"/>
              </p:cNvSpPr>
              <p:nvPr/>
            </p:nvSpPr>
            <p:spPr bwMode="auto">
              <a:xfrm>
                <a:off x="768" y="1344"/>
                <a:ext cx="0" cy="288"/>
              </a:xfrm>
              <a:prstGeom prst="line">
                <a:avLst/>
              </a:prstGeom>
              <a:noFill/>
              <a:ln w="9525">
                <a:solidFill>
                  <a:srgbClr val="990099"/>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02764" name="Text Box 12"/>
              <p:cNvSpPr txBox="1">
                <a:spLocks noChangeArrowheads="1"/>
              </p:cNvSpPr>
              <p:nvPr/>
            </p:nvSpPr>
            <p:spPr bwMode="auto">
              <a:xfrm>
                <a:off x="1238" y="205"/>
                <a:ext cx="563" cy="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zh-CN" altLang="en-US" sz="18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振幅</a:t>
                </a:r>
              </a:p>
            </p:txBody>
          </p:sp>
          <p:sp>
            <p:nvSpPr>
              <p:cNvPr id="202765" name="Text Box 13"/>
              <p:cNvSpPr txBox="1">
                <a:spLocks noChangeArrowheads="1"/>
              </p:cNvSpPr>
              <p:nvPr/>
            </p:nvSpPr>
            <p:spPr bwMode="auto">
              <a:xfrm>
                <a:off x="1776" y="192"/>
                <a:ext cx="529" cy="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en-US" altLang="zh-CN" sz="18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1/2</a:t>
                </a:r>
                <a:endParaRPr kumimoji="1" lang="en-US" altLang="zh-CN" sz="2400" b="1">
                  <a:solidFill>
                    <a:srgbClr val="990099"/>
                  </a:solidFill>
                  <a:latin typeface="Bookman Old Style" panose="02050604050505020204" pitchFamily="18" charset="0"/>
                  <a:ea typeface="楷体_GB2312" pitchFamily="49" charset="-122"/>
                </a:endParaRPr>
              </a:p>
            </p:txBody>
          </p:sp>
          <p:sp>
            <p:nvSpPr>
              <p:cNvPr id="202766" name="Text Box 14"/>
              <p:cNvSpPr txBox="1">
                <a:spLocks noChangeArrowheads="1"/>
              </p:cNvSpPr>
              <p:nvPr/>
            </p:nvSpPr>
            <p:spPr bwMode="auto">
              <a:xfrm>
                <a:off x="1872" y="528"/>
                <a:ext cx="476" cy="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en-US" altLang="zh-CN"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1/π</a:t>
                </a:r>
                <a:endParaRPr kumimoji="1" lang="en-US" altLang="zh-CN" sz="2400" b="1">
                  <a:solidFill>
                    <a:srgbClr val="990099"/>
                  </a:solidFill>
                  <a:latin typeface="Bookman Old Style" panose="02050604050505020204" pitchFamily="18" charset="0"/>
                  <a:ea typeface="楷体_GB2312" pitchFamily="49" charset="-122"/>
                </a:endParaRPr>
              </a:p>
            </p:txBody>
          </p:sp>
          <p:sp>
            <p:nvSpPr>
              <p:cNvPr id="202767" name="Text Box 15"/>
              <p:cNvSpPr txBox="1">
                <a:spLocks noChangeArrowheads="1"/>
              </p:cNvSpPr>
              <p:nvPr/>
            </p:nvSpPr>
            <p:spPr bwMode="auto">
              <a:xfrm>
                <a:off x="2208" y="672"/>
                <a:ext cx="624" cy="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fontAlgn="auto">
                  <a:spcBef>
                    <a:spcPts val="0"/>
                  </a:spcBef>
                  <a:spcAft>
                    <a:spcPts val="0"/>
                  </a:spcAft>
                </a:pPr>
                <a:r>
                  <a:rPr kumimoji="1" lang="en-US" altLang="zh-CN"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1/3π</a:t>
                </a:r>
                <a:endParaRPr kumimoji="1" lang="en-US" altLang="zh-CN" sz="2400" b="1">
                  <a:solidFill>
                    <a:srgbClr val="990099"/>
                  </a:solidFill>
                  <a:latin typeface="Bookman Old Style" panose="02050604050505020204" pitchFamily="18" charset="0"/>
                  <a:ea typeface="楷体_GB2312" pitchFamily="49" charset="-122"/>
                </a:endParaRPr>
              </a:p>
            </p:txBody>
          </p:sp>
          <p:sp>
            <p:nvSpPr>
              <p:cNvPr id="202768" name="Text Box 16"/>
              <p:cNvSpPr txBox="1">
                <a:spLocks noChangeArrowheads="1"/>
              </p:cNvSpPr>
              <p:nvPr/>
            </p:nvSpPr>
            <p:spPr bwMode="auto">
              <a:xfrm>
                <a:off x="2592" y="864"/>
                <a:ext cx="580" cy="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en-US" altLang="zh-CN"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1/5π</a:t>
                </a:r>
                <a:endParaRPr kumimoji="1" lang="en-US" altLang="zh-CN" sz="2400" b="1">
                  <a:solidFill>
                    <a:srgbClr val="990099"/>
                  </a:solidFill>
                  <a:latin typeface="Bookman Old Style" panose="02050604050505020204" pitchFamily="18" charset="0"/>
                  <a:ea typeface="楷体_GB2312" pitchFamily="49" charset="-122"/>
                </a:endParaRPr>
              </a:p>
            </p:txBody>
          </p:sp>
          <p:sp>
            <p:nvSpPr>
              <p:cNvPr id="202769" name="Text Box 17"/>
              <p:cNvSpPr txBox="1">
                <a:spLocks noChangeArrowheads="1"/>
              </p:cNvSpPr>
              <p:nvPr/>
            </p:nvSpPr>
            <p:spPr bwMode="auto">
              <a:xfrm>
                <a:off x="1297" y="1920"/>
                <a:ext cx="543" cy="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en-US" altLang="zh-CN"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-1/π</a:t>
                </a:r>
                <a:endParaRPr kumimoji="1" lang="en-US" altLang="zh-CN" sz="2400" b="1">
                  <a:solidFill>
                    <a:srgbClr val="990099"/>
                  </a:solidFill>
                  <a:latin typeface="Bookman Old Style" panose="02050604050505020204" pitchFamily="18" charset="0"/>
                  <a:ea typeface="楷体_GB2312" pitchFamily="49" charset="-122"/>
                </a:endParaRPr>
              </a:p>
            </p:txBody>
          </p:sp>
          <p:sp>
            <p:nvSpPr>
              <p:cNvPr id="202770" name="Text Box 18"/>
              <p:cNvSpPr txBox="1">
                <a:spLocks noChangeArrowheads="1"/>
              </p:cNvSpPr>
              <p:nvPr/>
            </p:nvSpPr>
            <p:spPr bwMode="auto">
              <a:xfrm>
                <a:off x="816" y="1776"/>
                <a:ext cx="768" cy="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fontAlgn="auto">
                  <a:spcBef>
                    <a:spcPts val="0"/>
                  </a:spcBef>
                  <a:spcAft>
                    <a:spcPts val="0"/>
                  </a:spcAft>
                </a:pPr>
                <a:r>
                  <a:rPr kumimoji="1" lang="en-US" altLang="zh-CN"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-1/3π</a:t>
                </a:r>
                <a:endParaRPr kumimoji="1" lang="en-US" altLang="zh-CN" sz="2400" b="1">
                  <a:solidFill>
                    <a:srgbClr val="990099"/>
                  </a:solidFill>
                  <a:latin typeface="Bookman Old Style" panose="02050604050505020204" pitchFamily="18" charset="0"/>
                  <a:ea typeface="楷体_GB2312" pitchFamily="49" charset="-122"/>
                </a:endParaRPr>
              </a:p>
            </p:txBody>
          </p:sp>
          <p:sp>
            <p:nvSpPr>
              <p:cNvPr id="202771" name="Text Box 19"/>
              <p:cNvSpPr txBox="1">
                <a:spLocks noChangeArrowheads="1"/>
              </p:cNvSpPr>
              <p:nvPr/>
            </p:nvSpPr>
            <p:spPr bwMode="auto">
              <a:xfrm>
                <a:off x="384" y="1632"/>
                <a:ext cx="647" cy="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en-US" altLang="zh-CN"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-1/5π</a:t>
                </a:r>
                <a:endParaRPr kumimoji="1" lang="en-US" altLang="zh-CN" sz="2400" b="1">
                  <a:solidFill>
                    <a:srgbClr val="990099"/>
                  </a:solidFill>
                  <a:latin typeface="Bookman Old Style" panose="02050604050505020204" pitchFamily="18" charset="0"/>
                  <a:ea typeface="楷体_GB2312" pitchFamily="49" charset="-122"/>
                </a:endParaRPr>
              </a:p>
            </p:txBody>
          </p:sp>
          <p:sp>
            <p:nvSpPr>
              <p:cNvPr id="202772" name="Text Box 20"/>
              <p:cNvSpPr txBox="1">
                <a:spLocks noChangeArrowheads="1"/>
              </p:cNvSpPr>
              <p:nvPr/>
            </p:nvSpPr>
            <p:spPr bwMode="auto">
              <a:xfrm>
                <a:off x="1920" y="1327"/>
                <a:ext cx="345" cy="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en-US" altLang="zh-CN"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ω</a:t>
                </a:r>
                <a:r>
                  <a:rPr kumimoji="1" lang="en-US" altLang="zh-CN" sz="1500" baseline="-250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0</a:t>
                </a:r>
                <a:endParaRPr kumimoji="1" lang="en-US" altLang="zh-CN" sz="2400" b="1">
                  <a:solidFill>
                    <a:srgbClr val="990099"/>
                  </a:solidFill>
                  <a:latin typeface="Bookman Old Style" panose="02050604050505020204" pitchFamily="18" charset="0"/>
                  <a:ea typeface="楷体_GB2312" pitchFamily="49" charset="-122"/>
                </a:endParaRPr>
              </a:p>
            </p:txBody>
          </p:sp>
          <p:sp>
            <p:nvSpPr>
              <p:cNvPr id="202773" name="Text Box 21"/>
              <p:cNvSpPr txBox="1">
                <a:spLocks noChangeArrowheads="1"/>
              </p:cNvSpPr>
              <p:nvPr/>
            </p:nvSpPr>
            <p:spPr bwMode="auto">
              <a:xfrm>
                <a:off x="2688" y="1386"/>
                <a:ext cx="448" cy="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en-US" altLang="zh-CN"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5ω</a:t>
                </a:r>
                <a:r>
                  <a:rPr kumimoji="1" lang="en-US" altLang="zh-CN" sz="1500" baseline="-250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0</a:t>
                </a:r>
                <a:endParaRPr kumimoji="1" lang="en-US" altLang="zh-CN" sz="1500" b="1">
                  <a:solidFill>
                    <a:srgbClr val="990099"/>
                  </a:solidFill>
                  <a:latin typeface="Bookman Old Style" panose="02050604050505020204" pitchFamily="18" charset="0"/>
                  <a:ea typeface="楷体_GB2312" pitchFamily="49" charset="-122"/>
                </a:endParaRPr>
              </a:p>
            </p:txBody>
          </p:sp>
          <p:sp>
            <p:nvSpPr>
              <p:cNvPr id="202774" name="Text Box 22"/>
              <p:cNvSpPr txBox="1">
                <a:spLocks noChangeArrowheads="1"/>
              </p:cNvSpPr>
              <p:nvPr/>
            </p:nvSpPr>
            <p:spPr bwMode="auto">
              <a:xfrm>
                <a:off x="1344" y="1056"/>
                <a:ext cx="412" cy="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en-US" altLang="zh-CN"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-ω</a:t>
                </a:r>
                <a:r>
                  <a:rPr kumimoji="1" lang="en-US" altLang="zh-CN" sz="1500" baseline="-250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0</a:t>
                </a:r>
                <a:endParaRPr kumimoji="1" lang="en-US" altLang="zh-CN" sz="2400" b="1">
                  <a:solidFill>
                    <a:srgbClr val="990099"/>
                  </a:solidFill>
                  <a:latin typeface="Bookman Old Style" panose="02050604050505020204" pitchFamily="18" charset="0"/>
                  <a:ea typeface="楷体_GB2312" pitchFamily="49" charset="-122"/>
                </a:endParaRPr>
              </a:p>
            </p:txBody>
          </p:sp>
          <p:sp>
            <p:nvSpPr>
              <p:cNvPr id="202775" name="Text Box 23"/>
              <p:cNvSpPr txBox="1">
                <a:spLocks noChangeArrowheads="1"/>
              </p:cNvSpPr>
              <p:nvPr/>
            </p:nvSpPr>
            <p:spPr bwMode="auto">
              <a:xfrm>
                <a:off x="2256" y="1374"/>
                <a:ext cx="448" cy="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en-US" altLang="zh-CN"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3ω</a:t>
                </a:r>
                <a:r>
                  <a:rPr kumimoji="1" lang="en-US" altLang="zh-CN" sz="1500" baseline="-250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0</a:t>
                </a:r>
                <a:endParaRPr kumimoji="1" lang="en-US" altLang="zh-CN" sz="1500" b="1">
                  <a:solidFill>
                    <a:srgbClr val="990099"/>
                  </a:solidFill>
                  <a:latin typeface="Bookman Old Style" panose="02050604050505020204" pitchFamily="18" charset="0"/>
                  <a:ea typeface="楷体_GB2312" pitchFamily="49" charset="-122"/>
                </a:endParaRPr>
              </a:p>
            </p:txBody>
          </p:sp>
          <p:sp>
            <p:nvSpPr>
              <p:cNvPr id="202776" name="Text Box 24"/>
              <p:cNvSpPr txBox="1">
                <a:spLocks noChangeArrowheads="1"/>
              </p:cNvSpPr>
              <p:nvPr/>
            </p:nvSpPr>
            <p:spPr bwMode="auto">
              <a:xfrm>
                <a:off x="960" y="1056"/>
                <a:ext cx="515" cy="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en-US" altLang="zh-CN"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-3ω</a:t>
                </a:r>
                <a:r>
                  <a:rPr kumimoji="1" lang="en-US" altLang="zh-CN" sz="1500" baseline="-250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0</a:t>
                </a:r>
                <a:endParaRPr kumimoji="1" lang="en-US" altLang="zh-CN" sz="1500" b="1">
                  <a:solidFill>
                    <a:srgbClr val="990099"/>
                  </a:solidFill>
                  <a:latin typeface="Bookman Old Style" panose="02050604050505020204" pitchFamily="18" charset="0"/>
                  <a:ea typeface="楷体_GB2312" pitchFamily="49" charset="-122"/>
                </a:endParaRPr>
              </a:p>
            </p:txBody>
          </p:sp>
          <p:sp>
            <p:nvSpPr>
              <p:cNvPr id="202777" name="Text Box 25"/>
              <p:cNvSpPr txBox="1">
                <a:spLocks noChangeArrowheads="1"/>
              </p:cNvSpPr>
              <p:nvPr/>
            </p:nvSpPr>
            <p:spPr bwMode="auto">
              <a:xfrm>
                <a:off x="528" y="1056"/>
                <a:ext cx="515" cy="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en-US" altLang="zh-CN"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-5ω</a:t>
                </a:r>
                <a:r>
                  <a:rPr kumimoji="1" lang="en-US" altLang="zh-CN" sz="1500" baseline="-250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0</a:t>
                </a:r>
                <a:endParaRPr kumimoji="1" lang="en-US" altLang="zh-CN" sz="1500" b="1">
                  <a:solidFill>
                    <a:srgbClr val="990099"/>
                  </a:solidFill>
                  <a:latin typeface="Bookman Old Style" panose="02050604050505020204" pitchFamily="18" charset="0"/>
                  <a:ea typeface="楷体_GB2312" pitchFamily="49" charset="-122"/>
                </a:endParaRPr>
              </a:p>
            </p:txBody>
          </p:sp>
          <p:sp>
            <p:nvSpPr>
              <p:cNvPr id="202778" name="Rectangle 26"/>
              <p:cNvSpPr>
                <a:spLocks noChangeArrowheads="1"/>
              </p:cNvSpPr>
              <p:nvPr/>
            </p:nvSpPr>
            <p:spPr bwMode="auto">
              <a:xfrm>
                <a:off x="3264" y="1296"/>
                <a:ext cx="298" cy="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en-US" altLang="zh-CN" sz="18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ω</a:t>
                </a:r>
                <a:endParaRPr kumimoji="1" lang="en-US" altLang="zh-CN"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endParaRPr>
              </a:p>
            </p:txBody>
          </p:sp>
        </p:grpSp>
        <p:grpSp>
          <p:nvGrpSpPr>
            <p:cNvPr id="202779" name="Group 27"/>
            <p:cNvGrpSpPr>
              <a:grpSpLocks/>
            </p:cNvGrpSpPr>
            <p:nvPr/>
          </p:nvGrpSpPr>
          <p:grpSpPr bwMode="auto">
            <a:xfrm>
              <a:off x="4057650" y="3371850"/>
              <a:ext cx="3935063" cy="2628900"/>
              <a:chOff x="1680" y="1728"/>
              <a:chExt cx="3469" cy="2112"/>
            </a:xfrm>
          </p:grpSpPr>
          <p:sp>
            <p:nvSpPr>
              <p:cNvPr id="202780" name="Line 28"/>
              <p:cNvSpPr>
                <a:spLocks noChangeShapeType="1"/>
              </p:cNvSpPr>
              <p:nvPr/>
            </p:nvSpPr>
            <p:spPr bwMode="auto">
              <a:xfrm flipV="1">
                <a:off x="3360" y="2112"/>
                <a:ext cx="0" cy="1728"/>
              </a:xfrm>
              <a:prstGeom prst="line">
                <a:avLst/>
              </a:prstGeom>
              <a:noFill/>
              <a:ln w="9525">
                <a:solidFill>
                  <a:srgbClr val="990099"/>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grpSp>
            <p:nvGrpSpPr>
              <p:cNvPr id="202781" name="Group 29"/>
              <p:cNvGrpSpPr>
                <a:grpSpLocks/>
              </p:cNvGrpSpPr>
              <p:nvPr/>
            </p:nvGrpSpPr>
            <p:grpSpPr bwMode="auto">
              <a:xfrm>
                <a:off x="1680" y="1728"/>
                <a:ext cx="3469" cy="1652"/>
                <a:chOff x="1680" y="1968"/>
                <a:chExt cx="3469" cy="1417"/>
              </a:xfrm>
            </p:grpSpPr>
            <p:sp>
              <p:nvSpPr>
                <p:cNvPr id="202782" name="Line 30"/>
                <p:cNvSpPr>
                  <a:spLocks noChangeShapeType="1"/>
                </p:cNvSpPr>
                <p:nvPr/>
              </p:nvSpPr>
              <p:spPr bwMode="auto">
                <a:xfrm>
                  <a:off x="2352" y="3120"/>
                  <a:ext cx="2448" cy="0"/>
                </a:xfrm>
                <a:prstGeom prst="line">
                  <a:avLst/>
                </a:prstGeom>
                <a:noFill/>
                <a:ln w="9525">
                  <a:solidFill>
                    <a:srgbClr val="990099"/>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02783" name="Line 31"/>
                <p:cNvSpPr>
                  <a:spLocks noChangeShapeType="1"/>
                </p:cNvSpPr>
                <p:nvPr/>
              </p:nvSpPr>
              <p:spPr bwMode="auto">
                <a:xfrm>
                  <a:off x="4032" y="2832"/>
                  <a:ext cx="0" cy="288"/>
                </a:xfrm>
                <a:prstGeom prst="line">
                  <a:avLst/>
                </a:prstGeom>
                <a:noFill/>
                <a:ln w="9525">
                  <a:solidFill>
                    <a:srgbClr val="990099"/>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02784" name="Line 32"/>
                <p:cNvSpPr>
                  <a:spLocks noChangeShapeType="1"/>
                </p:cNvSpPr>
                <p:nvPr/>
              </p:nvSpPr>
              <p:spPr bwMode="auto">
                <a:xfrm>
                  <a:off x="4368" y="2928"/>
                  <a:ext cx="0" cy="192"/>
                </a:xfrm>
                <a:prstGeom prst="line">
                  <a:avLst/>
                </a:prstGeom>
                <a:noFill/>
                <a:ln w="9525">
                  <a:solidFill>
                    <a:srgbClr val="990099"/>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02785" name="Text Box 33"/>
                <p:cNvSpPr txBox="1">
                  <a:spLocks noChangeArrowheads="1"/>
                </p:cNvSpPr>
                <p:nvPr/>
              </p:nvSpPr>
              <p:spPr bwMode="auto">
                <a:xfrm>
                  <a:off x="2822" y="1981"/>
                  <a:ext cx="570" cy="2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zh-CN" altLang="en-US" sz="18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功率</a:t>
                  </a:r>
                </a:p>
              </p:txBody>
            </p:sp>
            <p:sp>
              <p:nvSpPr>
                <p:cNvPr id="202786" name="Text Box 34"/>
                <p:cNvSpPr txBox="1">
                  <a:spLocks noChangeArrowheads="1"/>
                </p:cNvSpPr>
                <p:nvPr/>
              </p:nvSpPr>
              <p:spPr bwMode="auto">
                <a:xfrm>
                  <a:off x="3360" y="1968"/>
                  <a:ext cx="536" cy="2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en-US" altLang="zh-CN" sz="18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1/4</a:t>
                  </a:r>
                  <a:endParaRPr kumimoji="1" lang="en-US" altLang="zh-CN" sz="2400" b="1">
                    <a:solidFill>
                      <a:srgbClr val="990099"/>
                    </a:solidFill>
                    <a:latin typeface="Bookman Old Style" panose="02050604050505020204" pitchFamily="18" charset="0"/>
                    <a:ea typeface="楷体_GB2312" pitchFamily="49" charset="-122"/>
                  </a:endParaRPr>
                </a:p>
              </p:txBody>
            </p:sp>
            <p:sp>
              <p:nvSpPr>
                <p:cNvPr id="202787" name="Text Box 35"/>
                <p:cNvSpPr txBox="1">
                  <a:spLocks noChangeArrowheads="1"/>
                </p:cNvSpPr>
                <p:nvPr/>
              </p:nvSpPr>
              <p:spPr bwMode="auto">
                <a:xfrm>
                  <a:off x="3312" y="2352"/>
                  <a:ext cx="892" cy="2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zh-CN" altLang="en-US"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a:t>
                  </a:r>
                  <a:r>
                    <a:rPr kumimoji="1" lang="en-US" altLang="zh-CN"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1/π</a:t>
                  </a:r>
                  <a:r>
                    <a:rPr kumimoji="1" lang="zh-CN" altLang="en-US"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a:t>
                  </a:r>
                  <a:r>
                    <a:rPr kumimoji="1" lang="en-US" altLang="zh-CN" sz="1500" baseline="300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2</a:t>
                  </a:r>
                  <a:endParaRPr kumimoji="1" lang="en-US" altLang="zh-CN" sz="2400" b="1">
                    <a:solidFill>
                      <a:srgbClr val="990099"/>
                    </a:solidFill>
                    <a:latin typeface="Bookman Old Style" panose="02050604050505020204" pitchFamily="18" charset="0"/>
                    <a:ea typeface="楷体_GB2312" pitchFamily="49" charset="-122"/>
                  </a:endParaRPr>
                </a:p>
              </p:txBody>
            </p:sp>
            <p:sp>
              <p:nvSpPr>
                <p:cNvPr id="202788" name="Text Box 36"/>
                <p:cNvSpPr txBox="1">
                  <a:spLocks noChangeArrowheads="1"/>
                </p:cNvSpPr>
                <p:nvPr/>
              </p:nvSpPr>
              <p:spPr bwMode="auto">
                <a:xfrm>
                  <a:off x="3504" y="2544"/>
                  <a:ext cx="1104" cy="2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fontAlgn="auto">
                    <a:spcBef>
                      <a:spcPts val="0"/>
                    </a:spcBef>
                    <a:spcAft>
                      <a:spcPts val="0"/>
                    </a:spcAft>
                  </a:pPr>
                  <a:r>
                    <a:rPr kumimoji="1" lang="zh-CN" altLang="en-US"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a:t>
                  </a:r>
                  <a:r>
                    <a:rPr kumimoji="1" lang="en-US" altLang="zh-CN"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1/3π</a:t>
                  </a:r>
                  <a:r>
                    <a:rPr kumimoji="1" lang="zh-CN" altLang="en-US"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a:t>
                  </a:r>
                  <a:r>
                    <a:rPr kumimoji="1" lang="en-US" altLang="zh-CN" sz="1500" baseline="300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2</a:t>
                  </a:r>
                  <a:endParaRPr kumimoji="1" lang="en-US" altLang="zh-CN" sz="2400" b="1">
                    <a:solidFill>
                      <a:srgbClr val="990099"/>
                    </a:solidFill>
                    <a:latin typeface="Bookman Old Style" panose="02050604050505020204" pitchFamily="18" charset="0"/>
                    <a:ea typeface="楷体_GB2312" pitchFamily="49" charset="-122"/>
                  </a:endParaRPr>
                </a:p>
              </p:txBody>
            </p:sp>
            <p:sp>
              <p:nvSpPr>
                <p:cNvPr id="202789" name="Text Box 37"/>
                <p:cNvSpPr txBox="1">
                  <a:spLocks noChangeArrowheads="1"/>
                </p:cNvSpPr>
                <p:nvPr/>
              </p:nvSpPr>
              <p:spPr bwMode="auto">
                <a:xfrm>
                  <a:off x="4032" y="2688"/>
                  <a:ext cx="997" cy="2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zh-CN" altLang="en-US"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a:t>
                  </a:r>
                  <a:r>
                    <a:rPr kumimoji="1" lang="en-US" altLang="zh-CN"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1/5π</a:t>
                  </a:r>
                  <a:r>
                    <a:rPr kumimoji="1" lang="zh-CN" altLang="en-US"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a:t>
                  </a:r>
                  <a:r>
                    <a:rPr kumimoji="1" lang="en-US" altLang="zh-CN" sz="1500" baseline="300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2</a:t>
                  </a:r>
                  <a:endParaRPr kumimoji="1" lang="en-US" altLang="zh-CN" sz="2400" b="1">
                    <a:solidFill>
                      <a:srgbClr val="990099"/>
                    </a:solidFill>
                    <a:latin typeface="Bookman Old Style" panose="02050604050505020204" pitchFamily="18" charset="0"/>
                    <a:ea typeface="楷体_GB2312" pitchFamily="49" charset="-122"/>
                  </a:endParaRPr>
                </a:p>
              </p:txBody>
            </p:sp>
            <p:sp>
              <p:nvSpPr>
                <p:cNvPr id="202790" name="Text Box 38"/>
                <p:cNvSpPr txBox="1">
                  <a:spLocks noChangeArrowheads="1"/>
                </p:cNvSpPr>
                <p:nvPr/>
              </p:nvSpPr>
              <p:spPr bwMode="auto">
                <a:xfrm>
                  <a:off x="3504" y="3103"/>
                  <a:ext cx="349" cy="2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en-US" altLang="zh-CN"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ω</a:t>
                  </a:r>
                  <a:r>
                    <a:rPr kumimoji="1" lang="en-US" altLang="zh-CN" sz="1500" baseline="-250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0</a:t>
                  </a:r>
                  <a:endParaRPr kumimoji="1" lang="en-US" altLang="zh-CN" sz="2400" b="1">
                    <a:solidFill>
                      <a:srgbClr val="990099"/>
                    </a:solidFill>
                    <a:latin typeface="Bookman Old Style" panose="02050604050505020204" pitchFamily="18" charset="0"/>
                    <a:ea typeface="楷体_GB2312" pitchFamily="49" charset="-122"/>
                  </a:endParaRPr>
                </a:p>
              </p:txBody>
            </p:sp>
            <p:sp>
              <p:nvSpPr>
                <p:cNvPr id="202791" name="Text Box 39"/>
                <p:cNvSpPr txBox="1">
                  <a:spLocks noChangeArrowheads="1"/>
                </p:cNvSpPr>
                <p:nvPr/>
              </p:nvSpPr>
              <p:spPr bwMode="auto">
                <a:xfrm>
                  <a:off x="4271" y="3162"/>
                  <a:ext cx="454" cy="2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en-US" altLang="zh-CN"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5ω</a:t>
                  </a:r>
                  <a:r>
                    <a:rPr kumimoji="1" lang="en-US" altLang="zh-CN" sz="1500" baseline="-250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0</a:t>
                  </a:r>
                  <a:endParaRPr kumimoji="1" lang="en-US" altLang="zh-CN" sz="1500" b="1">
                    <a:solidFill>
                      <a:srgbClr val="990099"/>
                    </a:solidFill>
                    <a:latin typeface="Bookman Old Style" panose="02050604050505020204" pitchFamily="18" charset="0"/>
                    <a:ea typeface="楷体_GB2312" pitchFamily="49" charset="-122"/>
                  </a:endParaRPr>
                </a:p>
              </p:txBody>
            </p:sp>
            <p:sp>
              <p:nvSpPr>
                <p:cNvPr id="202792" name="Text Box 40"/>
                <p:cNvSpPr txBox="1">
                  <a:spLocks noChangeArrowheads="1"/>
                </p:cNvSpPr>
                <p:nvPr/>
              </p:nvSpPr>
              <p:spPr bwMode="auto">
                <a:xfrm>
                  <a:off x="2928" y="3120"/>
                  <a:ext cx="417" cy="2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en-US" altLang="zh-CN"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-ω</a:t>
                  </a:r>
                  <a:r>
                    <a:rPr kumimoji="1" lang="en-US" altLang="zh-CN" sz="1500" baseline="-250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0</a:t>
                  </a:r>
                  <a:endParaRPr kumimoji="1" lang="en-US" altLang="zh-CN" sz="2400" b="1">
                    <a:solidFill>
                      <a:srgbClr val="990099"/>
                    </a:solidFill>
                    <a:latin typeface="Bookman Old Style" panose="02050604050505020204" pitchFamily="18" charset="0"/>
                    <a:ea typeface="楷体_GB2312" pitchFamily="49" charset="-122"/>
                  </a:endParaRPr>
                </a:p>
              </p:txBody>
            </p:sp>
            <p:sp>
              <p:nvSpPr>
                <p:cNvPr id="202793" name="Text Box 41"/>
                <p:cNvSpPr txBox="1">
                  <a:spLocks noChangeArrowheads="1"/>
                </p:cNvSpPr>
                <p:nvPr/>
              </p:nvSpPr>
              <p:spPr bwMode="auto">
                <a:xfrm>
                  <a:off x="3840" y="3150"/>
                  <a:ext cx="454" cy="2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en-US" altLang="zh-CN"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3ω</a:t>
                  </a:r>
                  <a:r>
                    <a:rPr kumimoji="1" lang="en-US" altLang="zh-CN" sz="1500" baseline="-250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0</a:t>
                  </a:r>
                  <a:endParaRPr kumimoji="1" lang="en-US" altLang="zh-CN" sz="1500" b="1">
                    <a:solidFill>
                      <a:srgbClr val="990099"/>
                    </a:solidFill>
                    <a:latin typeface="Bookman Old Style" panose="02050604050505020204" pitchFamily="18" charset="0"/>
                    <a:ea typeface="楷体_GB2312" pitchFamily="49" charset="-122"/>
                  </a:endParaRPr>
                </a:p>
              </p:txBody>
            </p:sp>
            <p:sp>
              <p:nvSpPr>
                <p:cNvPr id="202794" name="Text Box 42"/>
                <p:cNvSpPr txBox="1">
                  <a:spLocks noChangeArrowheads="1"/>
                </p:cNvSpPr>
                <p:nvPr/>
              </p:nvSpPr>
              <p:spPr bwMode="auto">
                <a:xfrm>
                  <a:off x="2544" y="3120"/>
                  <a:ext cx="522" cy="2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en-US" altLang="zh-CN"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-3ω</a:t>
                  </a:r>
                  <a:r>
                    <a:rPr kumimoji="1" lang="en-US" altLang="zh-CN" sz="1500" baseline="-250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0</a:t>
                  </a:r>
                  <a:endParaRPr kumimoji="1" lang="en-US" altLang="zh-CN" sz="1500" b="1">
                    <a:solidFill>
                      <a:srgbClr val="990099"/>
                    </a:solidFill>
                    <a:latin typeface="Bookman Old Style" panose="02050604050505020204" pitchFamily="18" charset="0"/>
                    <a:ea typeface="楷体_GB2312" pitchFamily="49" charset="-122"/>
                  </a:endParaRPr>
                </a:p>
              </p:txBody>
            </p:sp>
            <p:sp>
              <p:nvSpPr>
                <p:cNvPr id="202795" name="Text Box 43"/>
                <p:cNvSpPr txBox="1">
                  <a:spLocks noChangeArrowheads="1"/>
                </p:cNvSpPr>
                <p:nvPr/>
              </p:nvSpPr>
              <p:spPr bwMode="auto">
                <a:xfrm>
                  <a:off x="2112" y="3120"/>
                  <a:ext cx="522" cy="2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en-US" altLang="zh-CN"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-5ω</a:t>
                  </a:r>
                  <a:r>
                    <a:rPr kumimoji="1" lang="en-US" altLang="zh-CN" sz="1500" baseline="-250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0</a:t>
                  </a:r>
                  <a:endParaRPr kumimoji="1" lang="en-US" altLang="zh-CN" sz="1500" b="1">
                    <a:solidFill>
                      <a:srgbClr val="990099"/>
                    </a:solidFill>
                    <a:latin typeface="Bookman Old Style" panose="02050604050505020204" pitchFamily="18" charset="0"/>
                    <a:ea typeface="楷体_GB2312" pitchFamily="49" charset="-122"/>
                  </a:endParaRPr>
                </a:p>
              </p:txBody>
            </p:sp>
            <p:sp>
              <p:nvSpPr>
                <p:cNvPr id="202796" name="Rectangle 44"/>
                <p:cNvSpPr>
                  <a:spLocks noChangeArrowheads="1"/>
                </p:cNvSpPr>
                <p:nvPr/>
              </p:nvSpPr>
              <p:spPr bwMode="auto">
                <a:xfrm>
                  <a:off x="4848" y="3072"/>
                  <a:ext cx="301" cy="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en-US" altLang="zh-CN" sz="18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ω</a:t>
                  </a:r>
                  <a:endParaRPr kumimoji="1" lang="en-US" altLang="zh-CN"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endParaRPr>
                </a:p>
              </p:txBody>
            </p:sp>
            <p:sp>
              <p:nvSpPr>
                <p:cNvPr id="202797" name="Line 45"/>
                <p:cNvSpPr>
                  <a:spLocks noChangeShapeType="1"/>
                </p:cNvSpPr>
                <p:nvPr/>
              </p:nvSpPr>
              <p:spPr bwMode="auto">
                <a:xfrm flipV="1">
                  <a:off x="3648" y="2736"/>
                  <a:ext cx="0" cy="384"/>
                </a:xfrm>
                <a:prstGeom prst="line">
                  <a:avLst/>
                </a:prstGeom>
                <a:noFill/>
                <a:ln w="9525">
                  <a:solidFill>
                    <a:srgbClr val="990099"/>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02798" name="Line 46"/>
                <p:cNvSpPr>
                  <a:spLocks noChangeShapeType="1"/>
                </p:cNvSpPr>
                <p:nvPr/>
              </p:nvSpPr>
              <p:spPr bwMode="auto">
                <a:xfrm>
                  <a:off x="2682" y="2832"/>
                  <a:ext cx="0" cy="288"/>
                </a:xfrm>
                <a:prstGeom prst="line">
                  <a:avLst/>
                </a:prstGeom>
                <a:noFill/>
                <a:ln w="9525">
                  <a:solidFill>
                    <a:srgbClr val="990099"/>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02799" name="Line 47"/>
                <p:cNvSpPr>
                  <a:spLocks noChangeShapeType="1"/>
                </p:cNvSpPr>
                <p:nvPr/>
              </p:nvSpPr>
              <p:spPr bwMode="auto">
                <a:xfrm>
                  <a:off x="2346" y="2928"/>
                  <a:ext cx="0" cy="192"/>
                </a:xfrm>
                <a:prstGeom prst="line">
                  <a:avLst/>
                </a:prstGeom>
                <a:noFill/>
                <a:ln w="9525">
                  <a:solidFill>
                    <a:srgbClr val="990099"/>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02800" name="Text Box 48"/>
                <p:cNvSpPr txBox="1">
                  <a:spLocks noChangeArrowheads="1"/>
                </p:cNvSpPr>
                <p:nvPr/>
              </p:nvSpPr>
              <p:spPr bwMode="auto">
                <a:xfrm>
                  <a:off x="2547" y="2352"/>
                  <a:ext cx="892" cy="2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zh-CN" altLang="en-US"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a:t>
                  </a:r>
                  <a:r>
                    <a:rPr kumimoji="1" lang="en-US" altLang="zh-CN"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1/π</a:t>
                  </a:r>
                  <a:r>
                    <a:rPr kumimoji="1" lang="zh-CN" altLang="en-US"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a:t>
                  </a:r>
                  <a:r>
                    <a:rPr kumimoji="1" lang="en-US" altLang="zh-CN" sz="1500" baseline="300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2</a:t>
                  </a:r>
                  <a:endParaRPr kumimoji="1" lang="en-US" altLang="zh-CN" sz="2400" b="1">
                    <a:solidFill>
                      <a:srgbClr val="990099"/>
                    </a:solidFill>
                    <a:latin typeface="Bookman Old Style" panose="02050604050505020204" pitchFamily="18" charset="0"/>
                    <a:ea typeface="楷体_GB2312" pitchFamily="49" charset="-122"/>
                  </a:endParaRPr>
                </a:p>
              </p:txBody>
            </p:sp>
            <p:sp>
              <p:nvSpPr>
                <p:cNvPr id="202801" name="Text Box 49"/>
                <p:cNvSpPr txBox="1">
                  <a:spLocks noChangeArrowheads="1"/>
                </p:cNvSpPr>
                <p:nvPr/>
              </p:nvSpPr>
              <p:spPr bwMode="auto">
                <a:xfrm>
                  <a:off x="2208" y="2544"/>
                  <a:ext cx="1104" cy="2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fontAlgn="auto">
                    <a:spcBef>
                      <a:spcPts val="0"/>
                    </a:spcBef>
                    <a:spcAft>
                      <a:spcPts val="0"/>
                    </a:spcAft>
                  </a:pPr>
                  <a:r>
                    <a:rPr kumimoji="1" lang="zh-CN" altLang="en-US"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a:t>
                  </a:r>
                  <a:r>
                    <a:rPr kumimoji="1" lang="en-US" altLang="zh-CN"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1/3π</a:t>
                  </a:r>
                  <a:r>
                    <a:rPr kumimoji="1" lang="zh-CN" altLang="en-US"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a:t>
                  </a:r>
                  <a:r>
                    <a:rPr kumimoji="1" lang="en-US" altLang="zh-CN" sz="1500" baseline="300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2</a:t>
                  </a:r>
                  <a:endParaRPr kumimoji="1" lang="en-US" altLang="zh-CN" sz="2400" b="1">
                    <a:solidFill>
                      <a:srgbClr val="990099"/>
                    </a:solidFill>
                    <a:latin typeface="Bookman Old Style" panose="02050604050505020204" pitchFamily="18" charset="0"/>
                    <a:ea typeface="楷体_GB2312" pitchFamily="49" charset="-122"/>
                  </a:endParaRPr>
                </a:p>
              </p:txBody>
            </p:sp>
            <p:sp>
              <p:nvSpPr>
                <p:cNvPr id="202802" name="Text Box 50"/>
                <p:cNvSpPr txBox="1">
                  <a:spLocks noChangeArrowheads="1"/>
                </p:cNvSpPr>
                <p:nvPr/>
              </p:nvSpPr>
              <p:spPr bwMode="auto">
                <a:xfrm>
                  <a:off x="1680" y="2688"/>
                  <a:ext cx="997" cy="2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zh-CN" altLang="en-US"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a:t>
                  </a:r>
                  <a:r>
                    <a:rPr kumimoji="1" lang="en-US" altLang="zh-CN"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1/5π</a:t>
                  </a:r>
                  <a:r>
                    <a:rPr kumimoji="1" lang="zh-CN" altLang="en-US"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a:t>
                  </a:r>
                  <a:r>
                    <a:rPr kumimoji="1" lang="en-US" altLang="zh-CN" sz="1500" baseline="300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2</a:t>
                  </a:r>
                  <a:endParaRPr kumimoji="1" lang="en-US" altLang="zh-CN" sz="2400" b="1">
                    <a:solidFill>
                      <a:srgbClr val="990099"/>
                    </a:solidFill>
                    <a:latin typeface="Bookman Old Style" panose="02050604050505020204" pitchFamily="18" charset="0"/>
                    <a:ea typeface="楷体_GB2312" pitchFamily="49" charset="-122"/>
                  </a:endParaRPr>
                </a:p>
              </p:txBody>
            </p:sp>
            <p:sp>
              <p:nvSpPr>
                <p:cNvPr id="202803" name="Line 51"/>
                <p:cNvSpPr>
                  <a:spLocks noChangeShapeType="1"/>
                </p:cNvSpPr>
                <p:nvPr/>
              </p:nvSpPr>
              <p:spPr bwMode="auto">
                <a:xfrm flipV="1">
                  <a:off x="3066" y="2736"/>
                  <a:ext cx="0" cy="384"/>
                </a:xfrm>
                <a:prstGeom prst="line">
                  <a:avLst/>
                </a:prstGeom>
                <a:noFill/>
                <a:ln w="9525">
                  <a:solidFill>
                    <a:srgbClr val="990099"/>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grpSp>
        </p:grpSp>
        <p:sp>
          <p:nvSpPr>
            <p:cNvPr id="202804" name="Rectangle 52"/>
            <p:cNvSpPr>
              <a:spLocks noChangeArrowheads="1"/>
            </p:cNvSpPr>
            <p:nvPr/>
          </p:nvSpPr>
          <p:spPr bwMode="auto">
            <a:xfrm>
              <a:off x="4400550" y="1943101"/>
              <a:ext cx="1600200" cy="4154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fontAlgn="auto">
                <a:spcBef>
                  <a:spcPts val="0"/>
                </a:spcBef>
                <a:spcAft>
                  <a:spcPts val="0"/>
                </a:spcAft>
              </a:pPr>
              <a:r>
                <a:rPr kumimoji="1" lang="zh-CN" altLang="en-US" sz="2100" b="1">
                  <a:solidFill>
                    <a:srgbClr val="990099"/>
                  </a:solidFill>
                  <a:effectLst>
                    <a:outerShdw blurRad="38100" dist="38100" dir="2700000" algn="tl">
                      <a:srgbClr val="C0C0C0"/>
                    </a:outerShdw>
                  </a:effectLst>
                  <a:latin typeface="宋体" panose="02010600030101010101" pitchFamily="2" charset="-122"/>
                </a:rPr>
                <a:t>振幅频谱</a:t>
              </a:r>
            </a:p>
          </p:txBody>
        </p:sp>
        <p:sp>
          <p:nvSpPr>
            <p:cNvPr id="202805" name="Rectangle 53"/>
            <p:cNvSpPr>
              <a:spLocks noChangeArrowheads="1"/>
            </p:cNvSpPr>
            <p:nvPr/>
          </p:nvSpPr>
          <p:spPr bwMode="auto">
            <a:xfrm>
              <a:off x="3086100" y="5372101"/>
              <a:ext cx="1714500" cy="4154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fontAlgn="auto">
                <a:spcBef>
                  <a:spcPts val="0"/>
                </a:spcBef>
                <a:spcAft>
                  <a:spcPts val="0"/>
                </a:spcAft>
              </a:pPr>
              <a:r>
                <a:rPr kumimoji="1" lang="zh-CN" altLang="en-US" sz="2100" b="1">
                  <a:solidFill>
                    <a:srgbClr val="990099"/>
                  </a:solidFill>
                  <a:effectLst>
                    <a:outerShdw blurRad="38100" dist="38100" dir="2700000" algn="tl">
                      <a:srgbClr val="C0C0C0"/>
                    </a:outerShdw>
                  </a:effectLst>
                  <a:latin typeface="宋体" panose="02010600030101010101" pitchFamily="2" charset="-122"/>
                </a:rPr>
                <a:t>功率频谱</a:t>
              </a:r>
            </a:p>
          </p:txBody>
        </p:sp>
        <p:sp>
          <p:nvSpPr>
            <p:cNvPr id="202806" name="Line 54"/>
            <p:cNvSpPr>
              <a:spLocks noChangeShapeType="1"/>
            </p:cNvSpPr>
            <p:nvPr/>
          </p:nvSpPr>
          <p:spPr bwMode="auto">
            <a:xfrm flipH="1">
              <a:off x="2266950" y="1771650"/>
              <a:ext cx="4857750" cy="4229100"/>
            </a:xfrm>
            <a:prstGeom prst="line">
              <a:avLst/>
            </a:prstGeom>
            <a:noFill/>
            <a:ln w="9525">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grpSp>
      <p:sp>
        <p:nvSpPr>
          <p:cNvPr id="57" name="Rectangle 2"/>
          <p:cNvSpPr>
            <a:spLocks noGrp="1" noChangeArrowheads="1"/>
          </p:cNvSpPr>
          <p:nvPr>
            <p:ph type="title"/>
          </p:nvPr>
        </p:nvSpPr>
        <p:spPr>
          <a:xfrm>
            <a:off x="-21693" y="608942"/>
            <a:ext cx="5473320" cy="551058"/>
          </a:xfr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p:spPr>
        <p:txBody>
          <a:bodyPr>
            <a:noAutofit/>
          </a:bodyPr>
          <a:lstStyle/>
          <a:p>
            <a:r>
              <a:rPr kumimoji="1" lang="zh-CN" altLang="en-US" sz="2400" b="1" dirty="0">
                <a:ea typeface="宋体" panose="02010600030101010101" pitchFamily="2" charset="-122"/>
              </a:rPr>
              <a:t>空间频谱（</a:t>
            </a:r>
            <a:r>
              <a:rPr kumimoji="1" lang="en-US" altLang="zh-CN" sz="2400" b="1" dirty="0">
                <a:latin typeface="Times New Roman" panose="02020603050405020304" pitchFamily="18" charset="0"/>
                <a:ea typeface="宋体" panose="02010600030101010101" pitchFamily="2" charset="-122"/>
              </a:rPr>
              <a:t>spatial frequency spectrum</a:t>
            </a:r>
            <a:r>
              <a:rPr kumimoji="1" lang="zh-CN" altLang="en-US" sz="2400" b="1" dirty="0">
                <a:ea typeface="宋体" panose="02010600030101010101" pitchFamily="2" charset="-122"/>
              </a:rPr>
              <a:t>）</a:t>
            </a:r>
            <a:endParaRPr kumimoji="1" lang="en-US" altLang="zh-CN" sz="2400" b="1" dirty="0">
              <a:ea typeface="宋体" panose="02010600030101010101" pitchFamily="2" charset="-122"/>
            </a:endParaRPr>
          </a:p>
        </p:txBody>
      </p:sp>
      <p:sp>
        <p:nvSpPr>
          <p:cNvPr id="56" name="Rectangle 2"/>
          <p:cNvSpPr txBox="1">
            <a:spLocks noChangeArrowheads="1"/>
          </p:cNvSpPr>
          <p:nvPr/>
        </p:nvSpPr>
        <p:spPr>
          <a:xfrm>
            <a:off x="0" y="0"/>
            <a:ext cx="9144000" cy="593525"/>
          </a:xfrm>
          <a:prstGeom prst="rect">
            <a:avLst/>
          </a:prstGeom>
          <a:solidFill>
            <a:schemeClr val="accent6"/>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zh-CN" altLang="en-US" sz="3000" b="1" dirty="0" smtClean="0">
                <a:solidFill>
                  <a:prstClr val="white"/>
                </a:solidFill>
              </a:rPr>
              <a:t>空间滤波</a:t>
            </a:r>
            <a:endParaRPr lang="zh-CN" altLang="en-US" sz="3000" b="1" dirty="0">
              <a:solidFill>
                <a:prstClr val="white"/>
              </a:solidFill>
            </a:endParaRPr>
          </a:p>
        </p:txBody>
      </p:sp>
    </p:spTree>
    <p:extLst>
      <p:ext uri="{BB962C8B-B14F-4D97-AF65-F5344CB8AC3E}">
        <p14:creationId xmlns:p14="http://schemas.microsoft.com/office/powerpoint/2010/main" val="9860944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9" name="Text Box 3"/>
          <p:cNvSpPr txBox="1">
            <a:spLocks noChangeArrowheads="1"/>
          </p:cNvSpPr>
          <p:nvPr/>
        </p:nvSpPr>
        <p:spPr bwMode="auto">
          <a:xfrm>
            <a:off x="1078707" y="1593251"/>
            <a:ext cx="7239000" cy="12003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fontAlgn="auto">
              <a:spcBef>
                <a:spcPts val="0"/>
              </a:spcBef>
              <a:spcAft>
                <a:spcPts val="0"/>
              </a:spcAft>
              <a:buClr>
                <a:srgbClr val="0563C1"/>
              </a:buClr>
              <a:buSzPct val="80000"/>
              <a:buFont typeface="Wingdings" panose="05000000000000000000" pitchFamily="2" charset="2"/>
              <a:buChar char="v"/>
            </a:pPr>
            <a:r>
              <a:rPr kumimoji="1" lang="zh-CN" altLang="en-US" sz="2400" b="1" dirty="0">
                <a:solidFill>
                  <a:prstClr val="black"/>
                </a:solidFill>
                <a:latin typeface="Bookman Old Style" panose="02050604050505020204" pitchFamily="18" charset="0"/>
              </a:rPr>
              <a:t>  以一束单色平行光照射光栅，在其后的透镜焦平面上得到的光强分布与该光栅本身的透射函数的傅里叶功率谱相同。</a:t>
            </a:r>
          </a:p>
        </p:txBody>
      </p:sp>
      <p:sp>
        <p:nvSpPr>
          <p:cNvPr id="203780" name="Text Box 4"/>
          <p:cNvSpPr txBox="1">
            <a:spLocks noChangeArrowheads="1"/>
          </p:cNvSpPr>
          <p:nvPr/>
        </p:nvSpPr>
        <p:spPr bwMode="auto">
          <a:xfrm>
            <a:off x="1078707" y="3377807"/>
            <a:ext cx="6400800" cy="83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fontAlgn="auto">
              <a:spcBef>
                <a:spcPts val="0"/>
              </a:spcBef>
              <a:spcAft>
                <a:spcPts val="0"/>
              </a:spcAft>
              <a:buClr>
                <a:srgbClr val="0563C1"/>
              </a:buClr>
              <a:buSzPct val="80000"/>
              <a:buFont typeface="Wingdings" panose="05000000000000000000" pitchFamily="2" charset="2"/>
              <a:buChar char="v"/>
            </a:pPr>
            <a:r>
              <a:rPr kumimoji="1" lang="zh-CN" altLang="en-US" sz="2400" b="1" dirty="0">
                <a:solidFill>
                  <a:prstClr val="black"/>
                </a:solidFill>
                <a:latin typeface="Bookman Old Style" panose="02050604050505020204" pitchFamily="18" charset="0"/>
              </a:rPr>
              <a:t>  在焦面上的亮点代表直流成分，每一对亮点代表光栅的一个空间频率。</a:t>
            </a:r>
            <a:endParaRPr kumimoji="1" lang="en-US" altLang="zh-CN" sz="2400" b="1" dirty="0">
              <a:solidFill>
                <a:prstClr val="black"/>
              </a:solidFill>
              <a:latin typeface="Bookman Old Style" panose="02050604050505020204" pitchFamily="18" charset="0"/>
            </a:endParaRPr>
          </a:p>
        </p:txBody>
      </p:sp>
      <p:graphicFrame>
        <p:nvGraphicFramePr>
          <p:cNvPr id="203781" name="Object 5"/>
          <p:cNvGraphicFramePr>
            <a:graphicFrameLocks noChangeAspect="1"/>
          </p:cNvGraphicFramePr>
          <p:nvPr>
            <p:extLst>
              <p:ext uri="{D42A27DB-BD31-4B8C-83A1-F6EECF244321}">
                <p14:modId xmlns:p14="http://schemas.microsoft.com/office/powerpoint/2010/main" val="4144202213"/>
              </p:ext>
            </p:extLst>
          </p:nvPr>
        </p:nvGraphicFramePr>
        <p:xfrm>
          <a:off x="3276600" y="4724400"/>
          <a:ext cx="1421607" cy="1048941"/>
        </p:xfrm>
        <a:graphic>
          <a:graphicData uri="http://schemas.openxmlformats.org/presentationml/2006/ole">
            <mc:AlternateContent xmlns:mc="http://schemas.openxmlformats.org/markup-compatibility/2006">
              <mc:Choice xmlns:v="urn:schemas-microsoft-com:vml" Requires="v">
                <p:oleObj spid="_x0000_s128022" name="公式" r:id="rId3" imgW="457200" imgH="419040" progId="Equation.3">
                  <p:embed/>
                </p:oleObj>
              </mc:Choice>
              <mc:Fallback>
                <p:oleObj name="公式" r:id="rId3" imgW="457200" imgH="419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4724400"/>
                        <a:ext cx="1421607" cy="1048941"/>
                      </a:xfrm>
                      <a:prstGeom prst="rect">
                        <a:avLst/>
                      </a:prstGeom>
                      <a:noFill/>
                      <a:ln>
                        <a:noFill/>
                      </a:ln>
                      <a:effectLst/>
                      <a:extLst/>
                    </p:spPr>
                  </p:pic>
                </p:oleObj>
              </mc:Fallback>
            </mc:AlternateContent>
          </a:graphicData>
        </a:graphic>
      </p:graphicFrame>
      <p:sp>
        <p:nvSpPr>
          <p:cNvPr id="9" name="Rectangle 2"/>
          <p:cNvSpPr>
            <a:spLocks noGrp="1" noChangeArrowheads="1"/>
          </p:cNvSpPr>
          <p:nvPr>
            <p:ph type="title"/>
          </p:nvPr>
        </p:nvSpPr>
        <p:spPr>
          <a:xfrm>
            <a:off x="0" y="586051"/>
            <a:ext cx="5638800" cy="618442"/>
          </a:xfr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p:spPr>
        <p:txBody>
          <a:bodyPr>
            <a:noAutofit/>
          </a:bodyPr>
          <a:lstStyle/>
          <a:p>
            <a:r>
              <a:rPr kumimoji="1" lang="zh-CN" altLang="en-US" sz="2400" b="1" dirty="0">
                <a:ea typeface="宋体" panose="02010600030101010101" pitchFamily="2" charset="-122"/>
              </a:rPr>
              <a:t>空间频谱（</a:t>
            </a:r>
            <a:r>
              <a:rPr kumimoji="1" lang="en-US" altLang="zh-CN" sz="2400" b="1" dirty="0">
                <a:latin typeface="Times New Roman" panose="02020603050405020304" pitchFamily="18" charset="0"/>
                <a:ea typeface="宋体" panose="02010600030101010101" pitchFamily="2" charset="-122"/>
              </a:rPr>
              <a:t>spatial frequency spectrum</a:t>
            </a:r>
            <a:r>
              <a:rPr kumimoji="1" lang="zh-CN" altLang="en-US" sz="2400" b="1" dirty="0">
                <a:ea typeface="宋体" panose="02010600030101010101" pitchFamily="2" charset="-122"/>
              </a:rPr>
              <a:t>）</a:t>
            </a:r>
            <a:endParaRPr kumimoji="1" lang="en-US" altLang="zh-CN" sz="2400" b="1" dirty="0">
              <a:ea typeface="宋体" panose="02010600030101010101" pitchFamily="2" charset="-122"/>
            </a:endParaRPr>
          </a:p>
        </p:txBody>
      </p:sp>
      <p:sp>
        <p:nvSpPr>
          <p:cNvPr id="8" name="Rectangle 2"/>
          <p:cNvSpPr txBox="1">
            <a:spLocks noChangeArrowheads="1"/>
          </p:cNvSpPr>
          <p:nvPr/>
        </p:nvSpPr>
        <p:spPr>
          <a:xfrm>
            <a:off x="0" y="0"/>
            <a:ext cx="9144000" cy="593525"/>
          </a:xfrm>
          <a:prstGeom prst="rect">
            <a:avLst/>
          </a:prstGeom>
          <a:solidFill>
            <a:schemeClr val="accent6"/>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zh-CN" altLang="en-US" sz="3000" b="1" dirty="0" smtClean="0">
                <a:solidFill>
                  <a:prstClr val="white"/>
                </a:solidFill>
              </a:rPr>
              <a:t>空间滤波</a:t>
            </a:r>
            <a:endParaRPr lang="zh-CN" altLang="en-US" sz="3000" b="1" dirty="0">
              <a:solidFill>
                <a:prstClr val="white"/>
              </a:solidFill>
            </a:endParaRPr>
          </a:p>
        </p:txBody>
      </p:sp>
    </p:spTree>
    <p:extLst>
      <p:ext uri="{BB962C8B-B14F-4D97-AF65-F5344CB8AC3E}">
        <p14:creationId xmlns:p14="http://schemas.microsoft.com/office/powerpoint/2010/main" val="789553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03779"/>
                                        </p:tgtEl>
                                        <p:attrNameLst>
                                          <p:attrName>style.visibility</p:attrName>
                                        </p:attrNameLst>
                                      </p:cBhvr>
                                      <p:to>
                                        <p:strVal val="visible"/>
                                      </p:to>
                                    </p:set>
                                    <p:anim calcmode="lin" valueType="num">
                                      <p:cBhvr additive="base">
                                        <p:cTn id="7" dur="500" fill="hold"/>
                                        <p:tgtEl>
                                          <p:spTgt spid="203779"/>
                                        </p:tgtEl>
                                        <p:attrNameLst>
                                          <p:attrName>ppt_x</p:attrName>
                                        </p:attrNameLst>
                                      </p:cBhvr>
                                      <p:tavLst>
                                        <p:tav tm="0">
                                          <p:val>
                                            <p:strVal val="1+#ppt_w/2"/>
                                          </p:val>
                                        </p:tav>
                                        <p:tav tm="100000">
                                          <p:val>
                                            <p:strVal val="#ppt_x"/>
                                          </p:val>
                                        </p:tav>
                                      </p:tavLst>
                                    </p:anim>
                                    <p:anim calcmode="lin" valueType="num">
                                      <p:cBhvr additive="base">
                                        <p:cTn id="8" dur="500" fill="hold"/>
                                        <p:tgtEl>
                                          <p:spTgt spid="20377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03780"/>
                                        </p:tgtEl>
                                        <p:attrNameLst>
                                          <p:attrName>style.visibility</p:attrName>
                                        </p:attrNameLst>
                                      </p:cBhvr>
                                      <p:to>
                                        <p:strVal val="visible"/>
                                      </p:to>
                                    </p:set>
                                    <p:anim calcmode="lin" valueType="num">
                                      <p:cBhvr additive="base">
                                        <p:cTn id="13" dur="500" fill="hold"/>
                                        <p:tgtEl>
                                          <p:spTgt spid="203780"/>
                                        </p:tgtEl>
                                        <p:attrNameLst>
                                          <p:attrName>ppt_x</p:attrName>
                                        </p:attrNameLst>
                                      </p:cBhvr>
                                      <p:tavLst>
                                        <p:tav tm="0">
                                          <p:val>
                                            <p:strVal val="1+#ppt_w/2"/>
                                          </p:val>
                                        </p:tav>
                                        <p:tav tm="100000">
                                          <p:val>
                                            <p:strVal val="#ppt_x"/>
                                          </p:val>
                                        </p:tav>
                                      </p:tavLst>
                                    </p:anim>
                                    <p:anim calcmode="lin" valueType="num">
                                      <p:cBhvr additive="base">
                                        <p:cTn id="14" dur="500" fill="hold"/>
                                        <p:tgtEl>
                                          <p:spTgt spid="203780"/>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203781"/>
                                        </p:tgtEl>
                                        <p:attrNameLst>
                                          <p:attrName>style.visibility</p:attrName>
                                        </p:attrNameLst>
                                      </p:cBhvr>
                                      <p:to>
                                        <p:strVal val="visible"/>
                                      </p:to>
                                    </p:set>
                                    <p:anim calcmode="lin" valueType="num">
                                      <p:cBhvr additive="base">
                                        <p:cTn id="19" dur="500" fill="hold"/>
                                        <p:tgtEl>
                                          <p:spTgt spid="203781"/>
                                        </p:tgtEl>
                                        <p:attrNameLst>
                                          <p:attrName>ppt_x</p:attrName>
                                        </p:attrNameLst>
                                      </p:cBhvr>
                                      <p:tavLst>
                                        <p:tav tm="0">
                                          <p:val>
                                            <p:strVal val="0-#ppt_w/2"/>
                                          </p:val>
                                        </p:tav>
                                        <p:tav tm="100000">
                                          <p:val>
                                            <p:strVal val="#ppt_x"/>
                                          </p:val>
                                        </p:tav>
                                      </p:tavLst>
                                    </p:anim>
                                    <p:anim calcmode="lin" valueType="num">
                                      <p:cBhvr additive="base">
                                        <p:cTn id="20" dur="500" fill="hold"/>
                                        <p:tgtEl>
                                          <p:spTgt spid="20378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79" grpId="0" autoUpdateAnimBg="0"/>
      <p:bldP spid="203780"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3" name="Text Box 3"/>
          <p:cNvSpPr txBox="1">
            <a:spLocks noChangeArrowheads="1"/>
          </p:cNvSpPr>
          <p:nvPr/>
        </p:nvSpPr>
        <p:spPr bwMode="auto">
          <a:xfrm>
            <a:off x="1524000" y="914400"/>
            <a:ext cx="6343650" cy="2862322"/>
          </a:xfrm>
          <a:prstGeom prst="rect">
            <a:avLst/>
          </a:prstGeom>
          <a:solidFill>
            <a:schemeClr val="accent1">
              <a:lumMod val="40000"/>
              <a:lumOff val="60000"/>
            </a:schemeClr>
          </a:solidFill>
          <a:ln>
            <a:noFill/>
          </a:ln>
          <a:extLst/>
        </p:spPr>
        <p:txBody>
          <a:bodyPr>
            <a:spAutoFit/>
          </a:bodyPr>
          <a:lstStyle/>
          <a:p>
            <a:pPr algn="just" fontAlgn="auto">
              <a:lnSpc>
                <a:spcPct val="150000"/>
              </a:lnSpc>
              <a:spcBef>
                <a:spcPts val="0"/>
              </a:spcBef>
              <a:spcAft>
                <a:spcPts val="0"/>
              </a:spcAft>
              <a:buClr>
                <a:srgbClr val="0563C1"/>
              </a:buClr>
              <a:buSzPct val="80000"/>
            </a:pPr>
            <a:r>
              <a:rPr kumimoji="1" lang="en-US" altLang="zh-CN" sz="2400" b="1" dirty="0">
                <a:solidFill>
                  <a:prstClr val="black"/>
                </a:solidFill>
                <a:latin typeface="Times New Roman" panose="02020603050405020304" pitchFamily="18" charset="0"/>
              </a:rPr>
              <a:t>4</a:t>
            </a:r>
            <a:r>
              <a:rPr kumimoji="1" lang="en-US" altLang="zh-CN" sz="2400" b="1" i="1" dirty="0">
                <a:solidFill>
                  <a:prstClr val="black"/>
                </a:solidFill>
                <a:latin typeface="Times New Roman" panose="02020603050405020304" pitchFamily="18" charset="0"/>
              </a:rPr>
              <a:t>f</a:t>
            </a:r>
            <a:r>
              <a:rPr kumimoji="1" lang="en-US" altLang="zh-CN" sz="2400" i="1" dirty="0">
                <a:solidFill>
                  <a:prstClr val="black"/>
                </a:solidFill>
                <a:latin typeface="Times New Roman" panose="02020603050405020304" pitchFamily="18" charset="0"/>
              </a:rPr>
              <a:t> </a:t>
            </a:r>
            <a:r>
              <a:rPr kumimoji="1" lang="zh-CN" altLang="en-US" sz="2400" b="1" dirty="0">
                <a:solidFill>
                  <a:prstClr val="black"/>
                </a:solidFill>
                <a:latin typeface="Bookman Old Style" panose="02050604050505020204" pitchFamily="18" charset="0"/>
              </a:rPr>
              <a:t>系统是对物平面上的图形连续进行两次傅里叶变换。从傅里叶变换的性质可知，一函数进行两次傅里叶变换后，其函数的性质不变，但自变量改变符号，所以经 </a:t>
            </a:r>
            <a:r>
              <a:rPr kumimoji="1" lang="en-US" altLang="zh-CN" sz="2400" b="1" dirty="0">
                <a:solidFill>
                  <a:prstClr val="black"/>
                </a:solidFill>
                <a:latin typeface="Times New Roman" panose="02020603050405020304" pitchFamily="18" charset="0"/>
              </a:rPr>
              <a:t>4</a:t>
            </a:r>
            <a:r>
              <a:rPr kumimoji="1" lang="en-US" altLang="zh-CN" sz="2400" b="1" i="1" dirty="0">
                <a:solidFill>
                  <a:prstClr val="black"/>
                </a:solidFill>
                <a:latin typeface="Times New Roman" panose="02020603050405020304" pitchFamily="18" charset="0"/>
              </a:rPr>
              <a:t>f </a:t>
            </a:r>
            <a:r>
              <a:rPr kumimoji="1" lang="zh-CN" altLang="en-US" sz="2400" b="1" dirty="0">
                <a:solidFill>
                  <a:prstClr val="black"/>
                </a:solidFill>
                <a:latin typeface="Bookman Old Style" panose="02050604050505020204" pitchFamily="18" charset="0"/>
              </a:rPr>
              <a:t>系统得到的是倒象。</a:t>
            </a:r>
          </a:p>
        </p:txBody>
      </p:sp>
      <p:sp>
        <p:nvSpPr>
          <p:cNvPr id="204804" name="Text Box 4"/>
          <p:cNvSpPr txBox="1">
            <a:spLocks noChangeArrowheads="1"/>
          </p:cNvSpPr>
          <p:nvPr/>
        </p:nvSpPr>
        <p:spPr bwMode="auto">
          <a:xfrm>
            <a:off x="1524000" y="4191000"/>
            <a:ext cx="6343650" cy="2308324"/>
          </a:xfrm>
          <a:prstGeom prst="rect">
            <a:avLst/>
          </a:prstGeom>
          <a:solidFill>
            <a:schemeClr val="accent2">
              <a:lumMod val="40000"/>
              <a:lumOff val="60000"/>
            </a:schemeClr>
          </a:solidFill>
          <a:ln>
            <a:noFill/>
          </a:ln>
          <a:extLst/>
        </p:spPr>
        <p:txBody>
          <a:bodyPr wrap="square">
            <a:spAutoFit/>
          </a:bodyPr>
          <a:lstStyle/>
          <a:p>
            <a:pPr algn="just" fontAlgn="auto">
              <a:lnSpc>
                <a:spcPct val="150000"/>
              </a:lnSpc>
              <a:spcBef>
                <a:spcPts val="0"/>
              </a:spcBef>
              <a:spcAft>
                <a:spcPts val="0"/>
              </a:spcAft>
              <a:buClr>
                <a:srgbClr val="0563C1"/>
              </a:buClr>
              <a:buSzPct val="80000"/>
            </a:pPr>
            <a:r>
              <a:rPr kumimoji="1" lang="zh-CN" altLang="en-US" sz="2400" b="1" dirty="0">
                <a:solidFill>
                  <a:prstClr val="black"/>
                </a:solidFill>
                <a:latin typeface="Bookman Old Style" panose="02050604050505020204" pitchFamily="18" charset="0"/>
              </a:rPr>
              <a:t>在频谱面（透镜的后焦面）上放一遮光屏，它只允许某些空间频率的光信号通过，得到的象中只含有和透过的空间频率相应的光信息，可改变象的质量。</a:t>
            </a:r>
          </a:p>
        </p:txBody>
      </p:sp>
      <p:sp>
        <p:nvSpPr>
          <p:cNvPr id="6" name="Rectangle 2"/>
          <p:cNvSpPr txBox="1">
            <a:spLocks noChangeArrowheads="1"/>
          </p:cNvSpPr>
          <p:nvPr/>
        </p:nvSpPr>
        <p:spPr>
          <a:xfrm>
            <a:off x="0" y="0"/>
            <a:ext cx="9144000" cy="593525"/>
          </a:xfrm>
          <a:prstGeom prst="rect">
            <a:avLst/>
          </a:prstGeom>
          <a:solidFill>
            <a:schemeClr val="accent6"/>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zh-CN" altLang="en-US" sz="3000" b="1" dirty="0" smtClean="0">
                <a:solidFill>
                  <a:prstClr val="white"/>
                </a:solidFill>
              </a:rPr>
              <a:t>空间滤波</a:t>
            </a:r>
            <a:endParaRPr lang="zh-CN" altLang="en-US" sz="3000" b="1" dirty="0">
              <a:solidFill>
                <a:prstClr val="white"/>
              </a:solidFill>
            </a:endParaRPr>
          </a:p>
        </p:txBody>
      </p:sp>
    </p:spTree>
    <p:extLst>
      <p:ext uri="{BB962C8B-B14F-4D97-AF65-F5344CB8AC3E}">
        <p14:creationId xmlns:p14="http://schemas.microsoft.com/office/powerpoint/2010/main" val="1433720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4803"/>
                                        </p:tgtEl>
                                        <p:attrNameLst>
                                          <p:attrName>style.visibility</p:attrName>
                                        </p:attrNameLst>
                                      </p:cBhvr>
                                      <p:to>
                                        <p:strVal val="visible"/>
                                      </p:to>
                                    </p:set>
                                    <p:animEffect transition="in" filter="dissolve">
                                      <p:cBhvr>
                                        <p:cTn id="7" dur="500"/>
                                        <p:tgtEl>
                                          <p:spTgt spid="20480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4804"/>
                                        </p:tgtEl>
                                        <p:attrNameLst>
                                          <p:attrName>style.visibility</p:attrName>
                                        </p:attrNameLst>
                                      </p:cBhvr>
                                      <p:to>
                                        <p:strVal val="visible"/>
                                      </p:to>
                                    </p:set>
                                    <p:animEffect transition="in" filter="dissolve">
                                      <p:cBhvr>
                                        <p:cTn id="12" dur="500"/>
                                        <p:tgtEl>
                                          <p:spTgt spid="2048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03" grpId="0" animBg="1" autoUpdateAnimBg="0"/>
      <p:bldP spid="204804" grpId="0" animBg="1"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0" y="304800"/>
            <a:ext cx="4876800" cy="685800"/>
          </a:xfrm>
        </p:spPr>
        <p:style>
          <a:lnRef idx="2">
            <a:schemeClr val="dk1">
              <a:shade val="50000"/>
            </a:schemeClr>
          </a:lnRef>
          <a:fillRef idx="1">
            <a:schemeClr val="dk1"/>
          </a:fillRef>
          <a:effectRef idx="0">
            <a:schemeClr val="dk1"/>
          </a:effectRef>
          <a:fontRef idx="minor">
            <a:schemeClr val="lt1"/>
          </a:fontRef>
        </p:style>
        <p:txBody>
          <a:bodyPr/>
          <a:lstStyle/>
          <a:p>
            <a:r>
              <a:rPr lang="zh-CN" altLang="en-US" sz="3600" b="1" dirty="0">
                <a:ea typeface="宋体" panose="02010600030101010101" pitchFamily="2" charset="-122"/>
              </a:rPr>
              <a:t>不同方位和</a:t>
            </a:r>
            <a:r>
              <a:rPr lang="zh-CN" altLang="en-US" sz="3600" b="1" dirty="0" smtClean="0">
                <a:ea typeface="宋体" panose="02010600030101010101" pitchFamily="2" charset="-122"/>
              </a:rPr>
              <a:t>倾角</a:t>
            </a:r>
            <a:r>
              <a:rPr lang="zh-CN" altLang="en-US" sz="3600" b="1" dirty="0">
                <a:ea typeface="宋体" panose="02010600030101010101" pitchFamily="2" charset="-122"/>
              </a:rPr>
              <a:t>：</a:t>
            </a:r>
            <a:r>
              <a:rPr lang="zh-CN" altLang="en-US" sz="3600" b="1" dirty="0" smtClean="0">
                <a:ea typeface="宋体" panose="02010600030101010101" pitchFamily="2" charset="-122"/>
              </a:rPr>
              <a:t>角</a:t>
            </a:r>
            <a:r>
              <a:rPr lang="zh-CN" altLang="en-US" sz="3600" b="1" dirty="0">
                <a:ea typeface="宋体" panose="02010600030101010101" pitchFamily="2" charset="-122"/>
              </a:rPr>
              <a:t>谱</a:t>
            </a:r>
          </a:p>
        </p:txBody>
      </p:sp>
      <p:sp>
        <p:nvSpPr>
          <p:cNvPr id="89091" name="Rectangle 3"/>
          <p:cNvSpPr>
            <a:spLocks noGrp="1" noChangeArrowheads="1"/>
          </p:cNvSpPr>
          <p:nvPr>
            <p:ph type="body" idx="1"/>
          </p:nvPr>
        </p:nvSpPr>
        <p:spPr>
          <a:xfrm>
            <a:off x="0" y="1295400"/>
            <a:ext cx="9144000" cy="5410200"/>
          </a:xfrm>
          <a:noFill/>
          <a:ln/>
        </p:spPr>
        <p:txBody>
          <a:bodyPr/>
          <a:lstStyle/>
          <a:p>
            <a:r>
              <a:rPr lang="zh-CN" altLang="en-US" sz="3000" b="1" dirty="0">
                <a:solidFill>
                  <a:srgbClr val="000066"/>
                </a:solidFill>
                <a:ea typeface="宋体" panose="02010600030101010101" pitchFamily="2" charset="-122"/>
              </a:rPr>
              <a:t>角谱概念：不同</a:t>
            </a:r>
            <a:r>
              <a:rPr lang="zh-CN" altLang="en-US" sz="3000" b="1" dirty="0">
                <a:solidFill>
                  <a:srgbClr val="000066"/>
                </a:solidFill>
                <a:effectLst>
                  <a:outerShdw blurRad="38100" dist="38100" dir="2700000" algn="tl">
                    <a:srgbClr val="C0C0C0"/>
                  </a:outerShdw>
                </a:effectLst>
                <a:ea typeface="宋体" panose="02010600030101010101" pitchFamily="2" charset="-122"/>
              </a:rPr>
              <a:t>方位</a:t>
            </a:r>
            <a:r>
              <a:rPr lang="zh-CN" altLang="en-US" sz="3000" b="1" dirty="0">
                <a:solidFill>
                  <a:srgbClr val="000066"/>
                </a:solidFill>
                <a:ea typeface="宋体" panose="02010600030101010101" pitchFamily="2" charset="-122"/>
              </a:rPr>
              <a:t>，不同</a:t>
            </a:r>
            <a:r>
              <a:rPr lang="zh-CN" altLang="en-US" sz="3000" b="1" dirty="0">
                <a:solidFill>
                  <a:srgbClr val="000066"/>
                </a:solidFill>
                <a:effectLst>
                  <a:outerShdw blurRad="38100" dist="38100" dir="2700000" algn="tl">
                    <a:srgbClr val="C0C0C0"/>
                  </a:outerShdw>
                </a:effectLst>
                <a:ea typeface="宋体" panose="02010600030101010101" pitchFamily="2" charset="-122"/>
              </a:rPr>
              <a:t>偏角</a:t>
            </a:r>
            <a:r>
              <a:rPr lang="zh-CN" altLang="en-US" sz="3000" b="1" dirty="0">
                <a:solidFill>
                  <a:srgbClr val="000066"/>
                </a:solidFill>
                <a:ea typeface="宋体" panose="02010600030101010101" pitchFamily="2" charset="-122"/>
              </a:rPr>
              <a:t>的衍射光束对应物体上不同方位，不同空间频率的成份</a:t>
            </a:r>
            <a:r>
              <a:rPr lang="zh-CN" altLang="en-US" sz="3000" b="1" dirty="0" smtClean="0">
                <a:solidFill>
                  <a:srgbClr val="000066"/>
                </a:solidFill>
                <a:ea typeface="宋体" panose="02010600030101010101" pitchFamily="2" charset="-122"/>
              </a:rPr>
              <a:t>。</a:t>
            </a:r>
            <a:endParaRPr lang="en-US" altLang="zh-CN" sz="3000" b="1" dirty="0" smtClean="0">
              <a:solidFill>
                <a:srgbClr val="000066"/>
              </a:solidFill>
              <a:ea typeface="宋体" panose="02010600030101010101" pitchFamily="2" charset="-122"/>
            </a:endParaRPr>
          </a:p>
          <a:p>
            <a:endParaRPr lang="zh-CN" altLang="en-US" sz="3000" b="1" dirty="0">
              <a:solidFill>
                <a:srgbClr val="000066"/>
              </a:solidFill>
              <a:ea typeface="宋体" panose="02010600030101010101" pitchFamily="2" charset="-122"/>
            </a:endParaRPr>
          </a:p>
          <a:p>
            <a:r>
              <a:rPr lang="zh-CN" altLang="en-US" sz="3000" b="1" dirty="0">
                <a:solidFill>
                  <a:srgbClr val="000066"/>
                </a:solidFill>
                <a:ea typeface="宋体" panose="02010600030101010101" pitchFamily="2" charset="-122"/>
              </a:rPr>
              <a:t>角谱：</a:t>
            </a:r>
          </a:p>
          <a:p>
            <a:pPr>
              <a:buFont typeface="Wingdings" panose="05000000000000000000" pitchFamily="2" charset="2"/>
              <a:buNone/>
            </a:pPr>
            <a:r>
              <a:rPr lang="zh-CN" altLang="en-US" sz="3000" b="1" dirty="0">
                <a:solidFill>
                  <a:srgbClr val="000066"/>
                </a:solidFill>
                <a:ea typeface="宋体" panose="02010600030101010101" pitchFamily="2" charset="-122"/>
              </a:rPr>
              <a:t>        角度</a:t>
            </a:r>
          </a:p>
          <a:p>
            <a:pPr>
              <a:buFont typeface="Wingdings" panose="05000000000000000000" pitchFamily="2" charset="2"/>
              <a:buNone/>
            </a:pPr>
            <a:r>
              <a:rPr lang="zh-CN" altLang="en-US" sz="3000" b="1" dirty="0">
                <a:solidFill>
                  <a:srgbClr val="000066"/>
                </a:solidFill>
                <a:ea typeface="宋体" panose="02010600030101010101" pitchFamily="2" charset="-122"/>
              </a:rPr>
              <a:t>        </a:t>
            </a:r>
            <a:r>
              <a:rPr lang="zh-CN" altLang="en-US" sz="3000" b="1" dirty="0" smtClean="0">
                <a:solidFill>
                  <a:srgbClr val="000066"/>
                </a:solidFill>
                <a:ea typeface="宋体" panose="02010600030101010101" pitchFamily="2" charset="-122"/>
              </a:rPr>
              <a:t>频谱</a:t>
            </a:r>
            <a:endParaRPr lang="en-US" altLang="zh-CN" sz="3000" b="1" dirty="0" smtClean="0">
              <a:solidFill>
                <a:srgbClr val="000066"/>
              </a:solidFill>
              <a:ea typeface="宋体" panose="02010600030101010101" pitchFamily="2" charset="-122"/>
            </a:endParaRPr>
          </a:p>
          <a:p>
            <a:pPr>
              <a:buFont typeface="Wingdings" panose="05000000000000000000" pitchFamily="2" charset="2"/>
              <a:buNone/>
            </a:pPr>
            <a:endParaRPr lang="zh-CN" altLang="en-US" sz="3000" b="1" dirty="0">
              <a:solidFill>
                <a:srgbClr val="000066"/>
              </a:solidFill>
              <a:ea typeface="宋体" panose="02010600030101010101" pitchFamily="2" charset="-122"/>
            </a:endParaRPr>
          </a:p>
          <a:p>
            <a:r>
              <a:rPr lang="zh-CN" altLang="en-US" sz="3000" b="1" dirty="0">
                <a:solidFill>
                  <a:srgbClr val="000066"/>
                </a:solidFill>
                <a:ea typeface="宋体" panose="02010600030101010101" pitchFamily="2" charset="-122"/>
              </a:rPr>
              <a:t>不同方位不同空间频率成分</a:t>
            </a:r>
            <a:r>
              <a:rPr lang="en-US" altLang="zh-CN" sz="3000" b="1" dirty="0">
                <a:solidFill>
                  <a:srgbClr val="000066"/>
                </a:solidFill>
                <a:ea typeface="宋体" panose="02010600030101010101" pitchFamily="2" charset="-122"/>
              </a:rPr>
              <a:t>----</a:t>
            </a:r>
            <a:r>
              <a:rPr lang="zh-CN" altLang="en-US" sz="3000" b="1" dirty="0">
                <a:solidFill>
                  <a:srgbClr val="000066"/>
                </a:solidFill>
                <a:ea typeface="宋体" panose="02010600030101010101" pitchFamily="2" charset="-122"/>
              </a:rPr>
              <a:t>不同方位，不同偏角的衍射光束</a:t>
            </a:r>
            <a:r>
              <a:rPr lang="en-US" altLang="zh-CN" sz="3000" b="1" dirty="0">
                <a:solidFill>
                  <a:srgbClr val="000066"/>
                </a:solidFill>
                <a:ea typeface="宋体" panose="02010600030101010101" pitchFamily="2" charset="-122"/>
              </a:rPr>
              <a:t>---</a:t>
            </a:r>
            <a:r>
              <a:rPr lang="zh-CN" altLang="en-US" sz="3000" b="1" dirty="0">
                <a:solidFill>
                  <a:srgbClr val="000066"/>
                </a:solidFill>
                <a:ea typeface="宋体" panose="02010600030101010101" pitchFamily="2" charset="-122"/>
              </a:rPr>
              <a:t>经过透镜之后在后焦面上获得后焦面上不同的点</a:t>
            </a:r>
            <a:r>
              <a:rPr lang="zh-CN" altLang="en-US" dirty="0">
                <a:ea typeface="宋体" panose="02010600030101010101" pitchFamily="2" charset="-122"/>
              </a:rPr>
              <a:t>     </a:t>
            </a:r>
          </a:p>
        </p:txBody>
      </p:sp>
    </p:spTree>
  </p:cSld>
  <p:clrMapOvr>
    <a:masterClrMapping/>
  </p:clrMapOvr>
  <p:transition>
    <p:strips dir="rd"/>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827" name="Group 3"/>
          <p:cNvGrpSpPr>
            <a:grpSpLocks/>
          </p:cNvGrpSpPr>
          <p:nvPr/>
        </p:nvGrpSpPr>
        <p:grpSpPr bwMode="auto">
          <a:xfrm>
            <a:off x="571500" y="1143000"/>
            <a:ext cx="8001000" cy="4489848"/>
            <a:chOff x="288" y="920"/>
            <a:chExt cx="5217" cy="2835"/>
          </a:xfrm>
        </p:grpSpPr>
        <p:sp>
          <p:nvSpPr>
            <p:cNvPr id="205828" name="Line 4"/>
            <p:cNvSpPr>
              <a:spLocks noChangeShapeType="1"/>
            </p:cNvSpPr>
            <p:nvPr/>
          </p:nvSpPr>
          <p:spPr bwMode="auto">
            <a:xfrm>
              <a:off x="1030" y="1451"/>
              <a:ext cx="0" cy="1586"/>
            </a:xfrm>
            <a:prstGeom prst="line">
              <a:avLst/>
            </a:prstGeom>
            <a:noFill/>
            <a:ln w="9525">
              <a:solidFill>
                <a:srgbClr val="990099"/>
              </a:solidFill>
              <a:prstDash val="dashDot"/>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05829" name="Line 5"/>
            <p:cNvSpPr>
              <a:spLocks noChangeShapeType="1"/>
            </p:cNvSpPr>
            <p:nvPr/>
          </p:nvSpPr>
          <p:spPr bwMode="auto">
            <a:xfrm>
              <a:off x="288" y="2214"/>
              <a:ext cx="4911" cy="0"/>
            </a:xfrm>
            <a:prstGeom prst="line">
              <a:avLst/>
            </a:prstGeom>
            <a:noFill/>
            <a:ln w="9525">
              <a:solidFill>
                <a:srgbClr val="990099"/>
              </a:solidFill>
              <a:prstDash val="dashDot"/>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05830" name="Line 6"/>
            <p:cNvSpPr>
              <a:spLocks noChangeShapeType="1"/>
            </p:cNvSpPr>
            <p:nvPr/>
          </p:nvSpPr>
          <p:spPr bwMode="auto">
            <a:xfrm>
              <a:off x="2915" y="1392"/>
              <a:ext cx="0" cy="1586"/>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05831" name="Line 7"/>
            <p:cNvSpPr>
              <a:spLocks noChangeShapeType="1"/>
            </p:cNvSpPr>
            <p:nvPr/>
          </p:nvSpPr>
          <p:spPr bwMode="auto">
            <a:xfrm>
              <a:off x="4971" y="1451"/>
              <a:ext cx="0" cy="1586"/>
            </a:xfrm>
            <a:prstGeom prst="line">
              <a:avLst/>
            </a:prstGeom>
            <a:noFill/>
            <a:ln w="9525">
              <a:solidFill>
                <a:srgbClr val="990099"/>
              </a:solidFill>
              <a:prstDash val="dashDot"/>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05832" name="Oval 8"/>
            <p:cNvSpPr>
              <a:spLocks noChangeArrowheads="1"/>
            </p:cNvSpPr>
            <p:nvPr/>
          </p:nvSpPr>
          <p:spPr bwMode="auto">
            <a:xfrm>
              <a:off x="1830" y="1568"/>
              <a:ext cx="343" cy="1351"/>
            </a:xfrm>
            <a:prstGeom prst="ellipse">
              <a:avLst/>
            </a:prstGeom>
            <a:solidFill>
              <a:srgbClr val="C0C0C0">
                <a:alpha val="50000"/>
              </a:srgbClr>
            </a:solidFill>
            <a:ln w="28575">
              <a:solidFill>
                <a:schemeClr val="tx1"/>
              </a:solidFill>
              <a:round/>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05833" name="Oval 9"/>
            <p:cNvSpPr>
              <a:spLocks noChangeArrowheads="1"/>
            </p:cNvSpPr>
            <p:nvPr/>
          </p:nvSpPr>
          <p:spPr bwMode="auto">
            <a:xfrm>
              <a:off x="3829" y="1568"/>
              <a:ext cx="342" cy="1351"/>
            </a:xfrm>
            <a:prstGeom prst="ellipse">
              <a:avLst/>
            </a:prstGeom>
            <a:solidFill>
              <a:srgbClr val="C0C0C0">
                <a:alpha val="50000"/>
              </a:srgbClr>
            </a:solidFill>
            <a:ln w="28575">
              <a:solidFill>
                <a:schemeClr val="tx1"/>
              </a:solidFill>
              <a:round/>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05834" name="Line 10"/>
            <p:cNvSpPr>
              <a:spLocks noChangeShapeType="1"/>
            </p:cNvSpPr>
            <p:nvPr/>
          </p:nvSpPr>
          <p:spPr bwMode="auto">
            <a:xfrm>
              <a:off x="1030" y="1921"/>
              <a:ext cx="1028" cy="0"/>
            </a:xfrm>
            <a:prstGeom prst="line">
              <a:avLst/>
            </a:prstGeom>
            <a:noFill/>
            <a:ln w="2857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05835" name="Line 11"/>
            <p:cNvSpPr>
              <a:spLocks noChangeShapeType="1"/>
            </p:cNvSpPr>
            <p:nvPr/>
          </p:nvSpPr>
          <p:spPr bwMode="auto">
            <a:xfrm>
              <a:off x="2058" y="1921"/>
              <a:ext cx="1942" cy="705"/>
            </a:xfrm>
            <a:prstGeom prst="line">
              <a:avLst/>
            </a:prstGeom>
            <a:noFill/>
            <a:ln w="28575">
              <a:solidFill>
                <a:srgbClr val="990099"/>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05836" name="Line 12"/>
            <p:cNvSpPr>
              <a:spLocks noChangeShapeType="1"/>
            </p:cNvSpPr>
            <p:nvPr/>
          </p:nvSpPr>
          <p:spPr bwMode="auto">
            <a:xfrm>
              <a:off x="1030" y="1921"/>
              <a:ext cx="1028" cy="293"/>
            </a:xfrm>
            <a:prstGeom prst="line">
              <a:avLst/>
            </a:prstGeom>
            <a:noFill/>
            <a:ln w="2857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05837" name="Line 13"/>
            <p:cNvSpPr>
              <a:spLocks noChangeShapeType="1"/>
            </p:cNvSpPr>
            <p:nvPr/>
          </p:nvSpPr>
          <p:spPr bwMode="auto">
            <a:xfrm>
              <a:off x="2058" y="2214"/>
              <a:ext cx="1942" cy="705"/>
            </a:xfrm>
            <a:prstGeom prst="line">
              <a:avLst/>
            </a:prstGeom>
            <a:noFill/>
            <a:ln w="28575">
              <a:solidFill>
                <a:srgbClr val="990099"/>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05838" name="Line 14"/>
            <p:cNvSpPr>
              <a:spLocks noChangeShapeType="1"/>
            </p:cNvSpPr>
            <p:nvPr/>
          </p:nvSpPr>
          <p:spPr bwMode="auto">
            <a:xfrm>
              <a:off x="4000" y="2626"/>
              <a:ext cx="971" cy="0"/>
            </a:xfrm>
            <a:prstGeom prst="line">
              <a:avLst/>
            </a:prstGeom>
            <a:noFill/>
            <a:ln w="2857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05839" name="Line 15"/>
            <p:cNvSpPr>
              <a:spLocks noChangeShapeType="1"/>
            </p:cNvSpPr>
            <p:nvPr/>
          </p:nvSpPr>
          <p:spPr bwMode="auto">
            <a:xfrm flipV="1">
              <a:off x="4000" y="2626"/>
              <a:ext cx="971" cy="293"/>
            </a:xfrm>
            <a:prstGeom prst="line">
              <a:avLst/>
            </a:prstGeom>
            <a:noFill/>
            <a:ln w="2857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05840" name="Text Box 16"/>
            <p:cNvSpPr txBox="1">
              <a:spLocks noChangeArrowheads="1"/>
            </p:cNvSpPr>
            <p:nvPr/>
          </p:nvSpPr>
          <p:spPr bwMode="auto">
            <a:xfrm>
              <a:off x="562" y="3093"/>
              <a:ext cx="991" cy="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zh-CN" altLang="en-US" sz="2100" b="1">
                  <a:solidFill>
                    <a:srgbClr val="990099"/>
                  </a:solidFill>
                  <a:effectLst>
                    <a:outerShdw blurRad="38100" dist="38100" dir="2700000" algn="tl">
                      <a:srgbClr val="C0C0C0"/>
                    </a:outerShdw>
                  </a:effectLst>
                  <a:latin typeface="Bookman Old Style" panose="02050604050505020204" pitchFamily="18" charset="0"/>
                </a:rPr>
                <a:t>物平面  </a:t>
              </a:r>
              <a:endParaRPr kumimoji="1" lang="zh-CN" altLang="en-US" sz="2100" b="1">
                <a:solidFill>
                  <a:srgbClr val="990099"/>
                </a:solidFill>
                <a:latin typeface="Bookman Old Style" panose="02050604050505020204" pitchFamily="18" charset="0"/>
              </a:endParaRPr>
            </a:p>
          </p:txBody>
        </p:sp>
        <p:sp>
          <p:nvSpPr>
            <p:cNvPr id="205841" name="Text Box 17"/>
            <p:cNvSpPr txBox="1">
              <a:spLocks noChangeArrowheads="1"/>
            </p:cNvSpPr>
            <p:nvPr/>
          </p:nvSpPr>
          <p:spPr bwMode="auto">
            <a:xfrm>
              <a:off x="2544" y="3135"/>
              <a:ext cx="991" cy="6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zh-CN" altLang="en-US" sz="2100" b="1">
                  <a:solidFill>
                    <a:srgbClr val="990099"/>
                  </a:solidFill>
                  <a:effectLst>
                    <a:outerShdw blurRad="38100" dist="38100" dir="2700000" algn="tl">
                      <a:srgbClr val="C0C0C0"/>
                    </a:outerShdw>
                  </a:effectLst>
                  <a:latin typeface="Bookman Old Style" panose="02050604050505020204" pitchFamily="18" charset="0"/>
                </a:rPr>
                <a:t>频谱面  </a:t>
              </a:r>
            </a:p>
            <a:p>
              <a:pPr fontAlgn="auto">
                <a:spcBef>
                  <a:spcPts val="0"/>
                </a:spcBef>
                <a:spcAft>
                  <a:spcPts val="0"/>
                </a:spcAft>
              </a:pPr>
              <a:r>
                <a:rPr kumimoji="1" lang="zh-CN" altLang="en-US" sz="2100" b="1">
                  <a:solidFill>
                    <a:srgbClr val="990099"/>
                  </a:solidFill>
                  <a:effectLst>
                    <a:outerShdw blurRad="38100" dist="38100" dir="2700000" algn="tl">
                      <a:srgbClr val="C0C0C0"/>
                    </a:outerShdw>
                  </a:effectLst>
                  <a:latin typeface="Bookman Old Style" panose="02050604050505020204" pitchFamily="18" charset="0"/>
                </a:rPr>
                <a:t>焦平面  </a:t>
              </a:r>
              <a:endParaRPr kumimoji="1" lang="zh-CN" altLang="en-US" sz="2100" b="1">
                <a:solidFill>
                  <a:srgbClr val="990099"/>
                </a:solidFill>
                <a:latin typeface="Bookman Old Style" panose="02050604050505020204" pitchFamily="18" charset="0"/>
              </a:endParaRPr>
            </a:p>
          </p:txBody>
        </p:sp>
        <p:sp>
          <p:nvSpPr>
            <p:cNvPr id="205842" name="Text Box 18"/>
            <p:cNvSpPr txBox="1">
              <a:spLocks noChangeArrowheads="1"/>
            </p:cNvSpPr>
            <p:nvPr/>
          </p:nvSpPr>
          <p:spPr bwMode="auto">
            <a:xfrm>
              <a:off x="4514" y="3136"/>
              <a:ext cx="991" cy="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zh-CN" altLang="en-US" sz="2100" b="1">
                  <a:solidFill>
                    <a:srgbClr val="990099"/>
                  </a:solidFill>
                  <a:effectLst>
                    <a:outerShdw blurRad="38100" dist="38100" dir="2700000" algn="tl">
                      <a:srgbClr val="C0C0C0"/>
                    </a:outerShdw>
                  </a:effectLst>
                  <a:latin typeface="Bookman Old Style" panose="02050604050505020204" pitchFamily="18" charset="0"/>
                </a:rPr>
                <a:t>像平面  </a:t>
              </a:r>
              <a:endParaRPr kumimoji="1" lang="zh-CN" altLang="en-US" sz="2100" b="1">
                <a:solidFill>
                  <a:srgbClr val="990099"/>
                </a:solidFill>
                <a:latin typeface="Bookman Old Style" panose="02050604050505020204" pitchFamily="18" charset="0"/>
              </a:endParaRPr>
            </a:p>
          </p:txBody>
        </p:sp>
        <p:sp>
          <p:nvSpPr>
            <p:cNvPr id="205843" name="Text Box 19"/>
            <p:cNvSpPr txBox="1">
              <a:spLocks noChangeArrowheads="1"/>
            </p:cNvSpPr>
            <p:nvPr/>
          </p:nvSpPr>
          <p:spPr bwMode="auto">
            <a:xfrm>
              <a:off x="1830" y="2974"/>
              <a:ext cx="369" cy="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en-US" altLang="zh-CN" sz="2100" b="1" i="1">
                  <a:solidFill>
                    <a:srgbClr val="990099"/>
                  </a:solidFill>
                  <a:effectLst>
                    <a:outerShdw blurRad="38100" dist="38100" dir="2700000" algn="tl">
                      <a:srgbClr val="C0C0C0"/>
                    </a:outerShdw>
                  </a:effectLst>
                  <a:latin typeface="Times New Roman" panose="02020603050405020304" pitchFamily="18" charset="0"/>
                  <a:ea typeface="楷体_GB2312" pitchFamily="49" charset="-122"/>
                </a:rPr>
                <a:t>L</a:t>
              </a:r>
              <a:r>
                <a:rPr kumimoji="1" lang="en-US" altLang="zh-CN" sz="2100" b="1" i="1" baseline="-25000">
                  <a:solidFill>
                    <a:srgbClr val="990099"/>
                  </a:solidFill>
                  <a:effectLst>
                    <a:outerShdw blurRad="38100" dist="38100" dir="2700000" algn="tl">
                      <a:srgbClr val="C0C0C0"/>
                    </a:outerShdw>
                  </a:effectLst>
                  <a:latin typeface="Times New Roman" panose="02020603050405020304" pitchFamily="18" charset="0"/>
                  <a:ea typeface="楷体_GB2312" pitchFamily="49" charset="-122"/>
                </a:rPr>
                <a:t>1</a:t>
              </a:r>
              <a:endParaRPr kumimoji="1" lang="en-US" altLang="zh-CN" sz="2100" b="1" i="1">
                <a:solidFill>
                  <a:srgbClr val="990099"/>
                </a:solidFill>
                <a:effectLst>
                  <a:outerShdw blurRad="38100" dist="38100" dir="2700000" algn="tl">
                    <a:srgbClr val="C0C0C0"/>
                  </a:outerShdw>
                </a:effectLst>
                <a:latin typeface="Times New Roman" panose="02020603050405020304" pitchFamily="18" charset="0"/>
                <a:ea typeface="楷体_GB2312" pitchFamily="49" charset="-122"/>
              </a:endParaRPr>
            </a:p>
          </p:txBody>
        </p:sp>
        <p:sp>
          <p:nvSpPr>
            <p:cNvPr id="205844" name="Text Box 20"/>
            <p:cNvSpPr txBox="1">
              <a:spLocks noChangeArrowheads="1"/>
            </p:cNvSpPr>
            <p:nvPr/>
          </p:nvSpPr>
          <p:spPr bwMode="auto">
            <a:xfrm>
              <a:off x="3886" y="2974"/>
              <a:ext cx="369" cy="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en-US" altLang="zh-CN" sz="2100" b="1" i="1">
                  <a:solidFill>
                    <a:srgbClr val="990099"/>
                  </a:solidFill>
                  <a:effectLst>
                    <a:outerShdw blurRad="38100" dist="38100" dir="2700000" algn="tl">
                      <a:srgbClr val="C0C0C0"/>
                    </a:outerShdw>
                  </a:effectLst>
                  <a:latin typeface="Times New Roman" panose="02020603050405020304" pitchFamily="18" charset="0"/>
                  <a:ea typeface="楷体_GB2312" pitchFamily="49" charset="-122"/>
                </a:rPr>
                <a:t>L</a:t>
              </a:r>
              <a:r>
                <a:rPr kumimoji="1" lang="en-US" altLang="zh-CN" sz="2100" b="1" i="1" baseline="-25000">
                  <a:solidFill>
                    <a:srgbClr val="990099"/>
                  </a:solidFill>
                  <a:effectLst>
                    <a:outerShdw blurRad="38100" dist="38100" dir="2700000" algn="tl">
                      <a:srgbClr val="C0C0C0"/>
                    </a:outerShdw>
                  </a:effectLst>
                  <a:latin typeface="Times New Roman" panose="02020603050405020304" pitchFamily="18" charset="0"/>
                  <a:ea typeface="楷体_GB2312" pitchFamily="49" charset="-122"/>
                </a:rPr>
                <a:t>2</a:t>
              </a:r>
              <a:endParaRPr kumimoji="1" lang="en-US" altLang="zh-CN" sz="2100" b="1" i="1">
                <a:solidFill>
                  <a:srgbClr val="990099"/>
                </a:solidFill>
                <a:effectLst>
                  <a:outerShdw blurRad="38100" dist="38100" dir="2700000" algn="tl">
                    <a:srgbClr val="C0C0C0"/>
                  </a:outerShdw>
                </a:effectLst>
                <a:latin typeface="Times New Roman" panose="02020603050405020304" pitchFamily="18" charset="0"/>
                <a:ea typeface="楷体_GB2312" pitchFamily="49" charset="-122"/>
              </a:endParaRPr>
            </a:p>
          </p:txBody>
        </p:sp>
        <p:sp>
          <p:nvSpPr>
            <p:cNvPr id="205845" name="Line 21"/>
            <p:cNvSpPr>
              <a:spLocks noChangeShapeType="1"/>
            </p:cNvSpPr>
            <p:nvPr/>
          </p:nvSpPr>
          <p:spPr bwMode="auto">
            <a:xfrm>
              <a:off x="574" y="1862"/>
              <a:ext cx="399" cy="0"/>
            </a:xfrm>
            <a:prstGeom prst="line">
              <a:avLst/>
            </a:prstGeom>
            <a:noFill/>
            <a:ln w="2857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05846" name="Line 22"/>
            <p:cNvSpPr>
              <a:spLocks noChangeShapeType="1"/>
            </p:cNvSpPr>
            <p:nvPr/>
          </p:nvSpPr>
          <p:spPr bwMode="auto">
            <a:xfrm>
              <a:off x="574" y="1979"/>
              <a:ext cx="399" cy="0"/>
            </a:xfrm>
            <a:prstGeom prst="line">
              <a:avLst/>
            </a:prstGeom>
            <a:noFill/>
            <a:ln w="2857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05847" name="Line 23"/>
            <p:cNvSpPr>
              <a:spLocks noChangeShapeType="1"/>
            </p:cNvSpPr>
            <p:nvPr/>
          </p:nvSpPr>
          <p:spPr bwMode="auto">
            <a:xfrm>
              <a:off x="574" y="2332"/>
              <a:ext cx="399" cy="0"/>
            </a:xfrm>
            <a:prstGeom prst="line">
              <a:avLst/>
            </a:prstGeom>
            <a:noFill/>
            <a:ln w="2857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05848" name="Line 24"/>
            <p:cNvSpPr>
              <a:spLocks noChangeShapeType="1"/>
            </p:cNvSpPr>
            <p:nvPr/>
          </p:nvSpPr>
          <p:spPr bwMode="auto">
            <a:xfrm>
              <a:off x="574" y="2449"/>
              <a:ext cx="399" cy="0"/>
            </a:xfrm>
            <a:prstGeom prst="line">
              <a:avLst/>
            </a:prstGeom>
            <a:noFill/>
            <a:ln w="2857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05849" name="Line 25"/>
            <p:cNvSpPr>
              <a:spLocks noChangeShapeType="1"/>
            </p:cNvSpPr>
            <p:nvPr/>
          </p:nvSpPr>
          <p:spPr bwMode="auto">
            <a:xfrm>
              <a:off x="574" y="2567"/>
              <a:ext cx="399" cy="0"/>
            </a:xfrm>
            <a:prstGeom prst="line">
              <a:avLst/>
            </a:prstGeom>
            <a:noFill/>
            <a:ln w="2857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05850" name="Line 26"/>
            <p:cNvSpPr>
              <a:spLocks noChangeShapeType="1"/>
            </p:cNvSpPr>
            <p:nvPr/>
          </p:nvSpPr>
          <p:spPr bwMode="auto">
            <a:xfrm>
              <a:off x="574" y="2097"/>
              <a:ext cx="399" cy="0"/>
            </a:xfrm>
            <a:prstGeom prst="line">
              <a:avLst/>
            </a:prstGeom>
            <a:noFill/>
            <a:ln w="2857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05851" name="Line 27"/>
            <p:cNvSpPr>
              <a:spLocks noChangeShapeType="1"/>
            </p:cNvSpPr>
            <p:nvPr/>
          </p:nvSpPr>
          <p:spPr bwMode="auto">
            <a:xfrm>
              <a:off x="1030" y="1568"/>
              <a:ext cx="343" cy="0"/>
            </a:xfrm>
            <a:prstGeom prst="line">
              <a:avLst/>
            </a:prstGeom>
            <a:noFill/>
            <a:ln w="952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05852" name="Line 28"/>
            <p:cNvSpPr>
              <a:spLocks noChangeShapeType="1"/>
            </p:cNvSpPr>
            <p:nvPr/>
          </p:nvSpPr>
          <p:spPr bwMode="auto">
            <a:xfrm flipH="1">
              <a:off x="1659" y="1568"/>
              <a:ext cx="285" cy="0"/>
            </a:xfrm>
            <a:prstGeom prst="line">
              <a:avLst/>
            </a:prstGeom>
            <a:noFill/>
            <a:ln w="952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05853" name="Text Box 29"/>
            <p:cNvSpPr txBox="1">
              <a:spLocks noChangeArrowheads="1"/>
            </p:cNvSpPr>
            <p:nvPr/>
          </p:nvSpPr>
          <p:spPr bwMode="auto">
            <a:xfrm>
              <a:off x="1373" y="1394"/>
              <a:ext cx="210" cy="2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en-US" altLang="zh-CN" sz="1500" i="1">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f</a:t>
              </a:r>
              <a:endParaRPr kumimoji="1" lang="en-US" altLang="zh-CN" sz="2400" b="1">
                <a:solidFill>
                  <a:srgbClr val="990099"/>
                </a:solidFill>
                <a:latin typeface="Bookman Old Style" panose="02050604050505020204" pitchFamily="18" charset="0"/>
                <a:ea typeface="楷体_GB2312" pitchFamily="49" charset="-122"/>
              </a:endParaRPr>
            </a:p>
          </p:txBody>
        </p:sp>
        <p:sp>
          <p:nvSpPr>
            <p:cNvPr id="205854" name="Line 30"/>
            <p:cNvSpPr>
              <a:spLocks noChangeShapeType="1"/>
            </p:cNvSpPr>
            <p:nvPr/>
          </p:nvSpPr>
          <p:spPr bwMode="auto">
            <a:xfrm>
              <a:off x="2058" y="1568"/>
              <a:ext cx="229" cy="0"/>
            </a:xfrm>
            <a:prstGeom prst="line">
              <a:avLst/>
            </a:prstGeom>
            <a:noFill/>
            <a:ln w="952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05855" name="Line 31"/>
            <p:cNvSpPr>
              <a:spLocks noChangeShapeType="1"/>
            </p:cNvSpPr>
            <p:nvPr/>
          </p:nvSpPr>
          <p:spPr bwMode="auto">
            <a:xfrm flipH="1">
              <a:off x="2630" y="1568"/>
              <a:ext cx="342" cy="0"/>
            </a:xfrm>
            <a:prstGeom prst="line">
              <a:avLst/>
            </a:prstGeom>
            <a:noFill/>
            <a:ln w="952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05856" name="Text Box 32"/>
            <p:cNvSpPr txBox="1">
              <a:spLocks noChangeArrowheads="1"/>
            </p:cNvSpPr>
            <p:nvPr/>
          </p:nvSpPr>
          <p:spPr bwMode="auto">
            <a:xfrm>
              <a:off x="2344" y="1394"/>
              <a:ext cx="210" cy="2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en-US" altLang="zh-CN" sz="1500" i="1">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f</a:t>
              </a:r>
              <a:endParaRPr kumimoji="1" lang="en-US" altLang="zh-CN" sz="2400" b="1">
                <a:solidFill>
                  <a:srgbClr val="990099"/>
                </a:solidFill>
                <a:latin typeface="Bookman Old Style" panose="02050604050505020204" pitchFamily="18" charset="0"/>
                <a:ea typeface="楷体_GB2312" pitchFamily="49" charset="-122"/>
              </a:endParaRPr>
            </a:p>
          </p:txBody>
        </p:sp>
        <p:sp>
          <p:nvSpPr>
            <p:cNvPr id="205857" name="Line 33"/>
            <p:cNvSpPr>
              <a:spLocks noChangeShapeType="1"/>
            </p:cNvSpPr>
            <p:nvPr/>
          </p:nvSpPr>
          <p:spPr bwMode="auto">
            <a:xfrm>
              <a:off x="2972" y="1568"/>
              <a:ext cx="343" cy="0"/>
            </a:xfrm>
            <a:prstGeom prst="line">
              <a:avLst/>
            </a:prstGeom>
            <a:noFill/>
            <a:ln w="952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05858" name="Line 34"/>
            <p:cNvSpPr>
              <a:spLocks noChangeShapeType="1"/>
            </p:cNvSpPr>
            <p:nvPr/>
          </p:nvSpPr>
          <p:spPr bwMode="auto">
            <a:xfrm flipH="1">
              <a:off x="3600" y="1568"/>
              <a:ext cx="400" cy="0"/>
            </a:xfrm>
            <a:prstGeom prst="line">
              <a:avLst/>
            </a:prstGeom>
            <a:noFill/>
            <a:ln w="952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05859" name="Text Box 35"/>
            <p:cNvSpPr txBox="1">
              <a:spLocks noChangeArrowheads="1"/>
            </p:cNvSpPr>
            <p:nvPr/>
          </p:nvSpPr>
          <p:spPr bwMode="auto">
            <a:xfrm>
              <a:off x="3315" y="1394"/>
              <a:ext cx="210" cy="2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en-US" altLang="zh-CN" sz="1500" i="1">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f</a:t>
              </a:r>
              <a:endParaRPr kumimoji="1" lang="en-US" altLang="zh-CN" sz="2400" b="1">
                <a:solidFill>
                  <a:srgbClr val="990099"/>
                </a:solidFill>
                <a:latin typeface="Bookman Old Style" panose="02050604050505020204" pitchFamily="18" charset="0"/>
                <a:ea typeface="楷体_GB2312" pitchFamily="49" charset="-122"/>
              </a:endParaRPr>
            </a:p>
          </p:txBody>
        </p:sp>
        <p:sp>
          <p:nvSpPr>
            <p:cNvPr id="205860" name="Line 36"/>
            <p:cNvSpPr>
              <a:spLocks noChangeShapeType="1"/>
            </p:cNvSpPr>
            <p:nvPr/>
          </p:nvSpPr>
          <p:spPr bwMode="auto">
            <a:xfrm>
              <a:off x="4057" y="1568"/>
              <a:ext cx="343" cy="0"/>
            </a:xfrm>
            <a:prstGeom prst="line">
              <a:avLst/>
            </a:prstGeom>
            <a:noFill/>
            <a:ln w="952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05861" name="Line 37"/>
            <p:cNvSpPr>
              <a:spLocks noChangeShapeType="1"/>
            </p:cNvSpPr>
            <p:nvPr/>
          </p:nvSpPr>
          <p:spPr bwMode="auto">
            <a:xfrm flipH="1">
              <a:off x="4685" y="1568"/>
              <a:ext cx="286" cy="0"/>
            </a:xfrm>
            <a:prstGeom prst="line">
              <a:avLst/>
            </a:prstGeom>
            <a:noFill/>
            <a:ln w="952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05862" name="Text Box 38"/>
            <p:cNvSpPr txBox="1">
              <a:spLocks noChangeArrowheads="1"/>
            </p:cNvSpPr>
            <p:nvPr/>
          </p:nvSpPr>
          <p:spPr bwMode="auto">
            <a:xfrm>
              <a:off x="4400" y="1394"/>
              <a:ext cx="210" cy="2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en-US" altLang="zh-CN" sz="1500" i="1">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f</a:t>
              </a:r>
              <a:endParaRPr kumimoji="1" lang="en-US" altLang="zh-CN" sz="2400">
                <a:solidFill>
                  <a:srgbClr val="990099"/>
                </a:solidFill>
                <a:latin typeface="Bookman Old Style" panose="02050604050505020204" pitchFamily="18" charset="0"/>
                <a:ea typeface="楷体_GB2312" pitchFamily="49" charset="-122"/>
              </a:endParaRPr>
            </a:p>
          </p:txBody>
        </p:sp>
        <p:sp>
          <p:nvSpPr>
            <p:cNvPr id="205863" name="Oval 39"/>
            <p:cNvSpPr>
              <a:spLocks noChangeArrowheads="1"/>
            </p:cNvSpPr>
            <p:nvPr/>
          </p:nvSpPr>
          <p:spPr bwMode="auto">
            <a:xfrm>
              <a:off x="2862" y="2133"/>
              <a:ext cx="96"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05864" name="Oval 40"/>
            <p:cNvSpPr>
              <a:spLocks noChangeArrowheads="1"/>
            </p:cNvSpPr>
            <p:nvPr/>
          </p:nvSpPr>
          <p:spPr bwMode="auto">
            <a:xfrm>
              <a:off x="2862" y="2448"/>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05865" name="Oval 41"/>
            <p:cNvSpPr>
              <a:spLocks noChangeArrowheads="1"/>
            </p:cNvSpPr>
            <p:nvPr/>
          </p:nvSpPr>
          <p:spPr bwMode="auto">
            <a:xfrm>
              <a:off x="2868" y="1869"/>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05866" name="Oval 42"/>
            <p:cNvSpPr>
              <a:spLocks noChangeArrowheads="1"/>
            </p:cNvSpPr>
            <p:nvPr/>
          </p:nvSpPr>
          <p:spPr bwMode="auto">
            <a:xfrm flipH="1" flipV="1">
              <a:off x="2884" y="2703"/>
              <a:ext cx="47" cy="4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05867" name="Oval 43"/>
            <p:cNvSpPr>
              <a:spLocks noChangeArrowheads="1"/>
            </p:cNvSpPr>
            <p:nvPr/>
          </p:nvSpPr>
          <p:spPr bwMode="auto">
            <a:xfrm flipH="1" flipV="1">
              <a:off x="2889" y="1680"/>
              <a:ext cx="47" cy="4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05868" name="Text Box 44"/>
            <p:cNvSpPr txBox="1">
              <a:spLocks noChangeArrowheads="1"/>
            </p:cNvSpPr>
            <p:nvPr/>
          </p:nvSpPr>
          <p:spPr bwMode="auto">
            <a:xfrm>
              <a:off x="2544" y="920"/>
              <a:ext cx="785"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pPr>
              <a:r>
                <a:rPr lang="zh-CN" altLang="en-US" sz="1800" b="1" dirty="0">
                  <a:solidFill>
                    <a:prstClr val="black"/>
                  </a:solidFill>
                  <a:latin typeface="Calibri" panose="020F0502020204030204"/>
                </a:rPr>
                <a:t>遮光屏 </a:t>
              </a:r>
            </a:p>
          </p:txBody>
        </p:sp>
      </p:grpSp>
      <p:sp>
        <p:nvSpPr>
          <p:cNvPr id="46" name="Rectangle 2"/>
          <p:cNvSpPr txBox="1">
            <a:spLocks noChangeArrowheads="1"/>
          </p:cNvSpPr>
          <p:nvPr/>
        </p:nvSpPr>
        <p:spPr>
          <a:xfrm>
            <a:off x="0" y="0"/>
            <a:ext cx="9144000" cy="593525"/>
          </a:xfrm>
          <a:prstGeom prst="rect">
            <a:avLst/>
          </a:prstGeom>
          <a:solidFill>
            <a:schemeClr val="accent6"/>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zh-CN" altLang="en-US" sz="3000" b="1" dirty="0" smtClean="0">
                <a:solidFill>
                  <a:prstClr val="white"/>
                </a:solidFill>
              </a:rPr>
              <a:t>空间滤波</a:t>
            </a:r>
            <a:endParaRPr lang="zh-CN" altLang="en-US" sz="3000" b="1" dirty="0">
              <a:solidFill>
                <a:prstClr val="white"/>
              </a:solidFill>
            </a:endParaRPr>
          </a:p>
        </p:txBody>
      </p:sp>
    </p:spTree>
    <p:extLst>
      <p:ext uri="{BB962C8B-B14F-4D97-AF65-F5344CB8AC3E}">
        <p14:creationId xmlns:p14="http://schemas.microsoft.com/office/powerpoint/2010/main" val="35432857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Rot="1" noChangeArrowheads="1"/>
          </p:cNvSpPr>
          <p:nvPr/>
        </p:nvSpPr>
        <p:spPr bwMode="auto">
          <a:xfrm>
            <a:off x="1295400" y="1159788"/>
            <a:ext cx="6405563" cy="453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Font typeface="Wingdings" panose="05000000000000000000" pitchFamily="2" charset="2"/>
              <a:buChar char="v"/>
              <a:defRPr sz="2800">
                <a:solidFill>
                  <a:schemeClr val="accent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marL="0" indent="0" fontAlgn="auto">
              <a:spcAft>
                <a:spcPts val="0"/>
              </a:spcAft>
              <a:buClr>
                <a:srgbClr val="0563C1"/>
              </a:buClr>
              <a:buNone/>
            </a:pPr>
            <a:r>
              <a:rPr lang="zh-CN" altLang="en-US" sz="2400" b="1" dirty="0">
                <a:solidFill>
                  <a:srgbClr val="000066"/>
                </a:solidFill>
              </a:rPr>
              <a:t>空间频率与波的衍射角相关，</a:t>
            </a:r>
          </a:p>
        </p:txBody>
      </p:sp>
      <p:graphicFrame>
        <p:nvGraphicFramePr>
          <p:cNvPr id="206851" name="Object 3"/>
          <p:cNvGraphicFramePr>
            <a:graphicFrameLocks noChangeAspect="1"/>
          </p:cNvGraphicFramePr>
          <p:nvPr>
            <p:extLst>
              <p:ext uri="{D42A27DB-BD31-4B8C-83A1-F6EECF244321}">
                <p14:modId xmlns:p14="http://schemas.microsoft.com/office/powerpoint/2010/main" val="2686800085"/>
              </p:ext>
            </p:extLst>
          </p:nvPr>
        </p:nvGraphicFramePr>
        <p:xfrm>
          <a:off x="2148562" y="2009630"/>
          <a:ext cx="2562225" cy="722313"/>
        </p:xfrm>
        <a:graphic>
          <a:graphicData uri="http://schemas.openxmlformats.org/presentationml/2006/ole">
            <mc:AlternateContent xmlns:mc="http://schemas.openxmlformats.org/markup-compatibility/2006">
              <mc:Choice xmlns:v="urn:schemas-microsoft-com:vml" Requires="v">
                <p:oleObj spid="_x0000_s129066" name="Equation" r:id="rId3" imgW="1384200" imgH="393480" progId="Equation.DSMT4">
                  <p:embed/>
                </p:oleObj>
              </mc:Choice>
              <mc:Fallback>
                <p:oleObj name="Equation" r:id="rId3" imgW="1384200" imgH="393480" progId="Equation.DSMT4">
                  <p:embed/>
                  <p:pic>
                    <p:nvPicPr>
                      <p:cNvPr id="0" name=""/>
                      <p:cNvPicPr>
                        <a:picLocks noChangeAspect="1" noChangeArrowheads="1"/>
                      </p:cNvPicPr>
                      <p:nvPr/>
                    </p:nvPicPr>
                    <p:blipFill>
                      <a:blip r:embed="rId4"/>
                      <a:srcRect/>
                      <a:stretch>
                        <a:fillRect/>
                      </a:stretch>
                    </p:blipFill>
                    <p:spPr bwMode="auto">
                      <a:xfrm>
                        <a:off x="2148562" y="2009630"/>
                        <a:ext cx="2562225" cy="722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6852" name="Object 4"/>
          <p:cNvGraphicFramePr>
            <a:graphicFrameLocks noChangeAspect="1"/>
          </p:cNvGraphicFramePr>
          <p:nvPr>
            <p:extLst>
              <p:ext uri="{D42A27DB-BD31-4B8C-83A1-F6EECF244321}">
                <p14:modId xmlns:p14="http://schemas.microsoft.com/office/powerpoint/2010/main" val="1842455438"/>
              </p:ext>
            </p:extLst>
          </p:nvPr>
        </p:nvGraphicFramePr>
        <p:xfrm>
          <a:off x="2148562" y="2840588"/>
          <a:ext cx="722312" cy="639763"/>
        </p:xfrm>
        <a:graphic>
          <a:graphicData uri="http://schemas.openxmlformats.org/presentationml/2006/ole">
            <mc:AlternateContent xmlns:mc="http://schemas.openxmlformats.org/markup-compatibility/2006">
              <mc:Choice xmlns:v="urn:schemas-microsoft-com:vml" Requires="v">
                <p:oleObj spid="_x0000_s129067" name="Equation" r:id="rId5" imgW="444240" imgH="393480" progId="Equation.DSMT4">
                  <p:embed/>
                </p:oleObj>
              </mc:Choice>
              <mc:Fallback>
                <p:oleObj name="Equation" r:id="rId5" imgW="444240" imgH="393480" progId="Equation.DSMT4">
                  <p:embed/>
                  <p:pic>
                    <p:nvPicPr>
                      <p:cNvPr id="0" name=""/>
                      <p:cNvPicPr>
                        <a:picLocks noChangeAspect="1" noChangeArrowheads="1"/>
                      </p:cNvPicPr>
                      <p:nvPr/>
                    </p:nvPicPr>
                    <p:blipFill>
                      <a:blip r:embed="rId6"/>
                      <a:srcRect/>
                      <a:stretch>
                        <a:fillRect/>
                      </a:stretch>
                    </p:blipFill>
                    <p:spPr bwMode="auto">
                      <a:xfrm>
                        <a:off x="2148562" y="2840588"/>
                        <a:ext cx="722312" cy="639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6853" name="Text Box 5"/>
          <p:cNvSpPr txBox="1">
            <a:spLocks noChangeArrowheads="1"/>
          </p:cNvSpPr>
          <p:nvPr/>
        </p:nvSpPr>
        <p:spPr bwMode="auto">
          <a:xfrm>
            <a:off x="2824838" y="2949059"/>
            <a:ext cx="262175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ts val="0"/>
              </a:spcBef>
              <a:spcAft>
                <a:spcPts val="0"/>
              </a:spcAft>
            </a:pPr>
            <a:r>
              <a:rPr lang="zh-CN" altLang="en-US" sz="1800" b="1">
                <a:solidFill>
                  <a:prstClr val="black"/>
                </a:solidFill>
                <a:latin typeface="Arial" panose="020B0604020202020204" pitchFamily="34" charset="0"/>
              </a:rPr>
              <a:t>衍射屏或物的空间频率</a:t>
            </a:r>
            <a:r>
              <a:rPr lang="zh-CN" altLang="en-US" sz="1350">
                <a:solidFill>
                  <a:prstClr val="black"/>
                </a:solidFill>
                <a:latin typeface="Arial" panose="020B0604020202020204" pitchFamily="34" charset="0"/>
              </a:rPr>
              <a:t> </a:t>
            </a:r>
          </a:p>
        </p:txBody>
      </p:sp>
      <p:sp>
        <p:nvSpPr>
          <p:cNvPr id="206854" name="Rectangle 6"/>
          <p:cNvSpPr>
            <a:spLocks noChangeArrowheads="1"/>
          </p:cNvSpPr>
          <p:nvPr/>
        </p:nvSpPr>
        <p:spPr bwMode="auto">
          <a:xfrm>
            <a:off x="1668742" y="4122204"/>
            <a:ext cx="1620440" cy="162044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06855" name="Oval 7"/>
          <p:cNvSpPr>
            <a:spLocks noChangeArrowheads="1"/>
          </p:cNvSpPr>
          <p:nvPr/>
        </p:nvSpPr>
        <p:spPr bwMode="auto">
          <a:xfrm>
            <a:off x="2100939" y="4554400"/>
            <a:ext cx="740569" cy="740569"/>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06856" name="Rectangle 8"/>
          <p:cNvSpPr>
            <a:spLocks noChangeArrowheads="1"/>
          </p:cNvSpPr>
          <p:nvPr/>
        </p:nvSpPr>
        <p:spPr bwMode="auto">
          <a:xfrm>
            <a:off x="3721380" y="4122204"/>
            <a:ext cx="1620440" cy="16204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06857" name="Oval 9"/>
          <p:cNvSpPr>
            <a:spLocks noChangeArrowheads="1"/>
          </p:cNvSpPr>
          <p:nvPr/>
        </p:nvSpPr>
        <p:spPr bwMode="auto">
          <a:xfrm>
            <a:off x="4153576" y="4554400"/>
            <a:ext cx="740569" cy="740569"/>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06858" name="Rectangle 10"/>
          <p:cNvSpPr>
            <a:spLocks noChangeArrowheads="1"/>
          </p:cNvSpPr>
          <p:nvPr/>
        </p:nvSpPr>
        <p:spPr bwMode="auto">
          <a:xfrm>
            <a:off x="5827594" y="4122204"/>
            <a:ext cx="1620441" cy="162044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06859" name="Oval 11"/>
          <p:cNvSpPr>
            <a:spLocks noChangeArrowheads="1"/>
          </p:cNvSpPr>
          <p:nvPr/>
        </p:nvSpPr>
        <p:spPr bwMode="auto">
          <a:xfrm>
            <a:off x="6097867" y="4392475"/>
            <a:ext cx="1064419" cy="1064419"/>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06860" name="Oval 12"/>
          <p:cNvSpPr>
            <a:spLocks noChangeArrowheads="1"/>
          </p:cNvSpPr>
          <p:nvPr/>
        </p:nvSpPr>
        <p:spPr bwMode="auto">
          <a:xfrm>
            <a:off x="6259792" y="4554400"/>
            <a:ext cx="740569" cy="740569"/>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06861" name="Text Box 13"/>
          <p:cNvSpPr txBox="1">
            <a:spLocks noChangeArrowheads="1"/>
          </p:cNvSpPr>
          <p:nvPr/>
        </p:nvSpPr>
        <p:spPr bwMode="auto">
          <a:xfrm>
            <a:off x="1999736" y="5771219"/>
            <a:ext cx="104894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ts val="0"/>
              </a:spcBef>
              <a:spcAft>
                <a:spcPts val="0"/>
              </a:spcAft>
            </a:pPr>
            <a:r>
              <a:rPr lang="zh-CN" altLang="en-US" sz="2100" b="1">
                <a:solidFill>
                  <a:prstClr val="black"/>
                </a:solidFill>
                <a:latin typeface="Arial" panose="020B0604020202020204" pitchFamily="34" charset="0"/>
              </a:rPr>
              <a:t>低通</a:t>
            </a:r>
          </a:p>
        </p:txBody>
      </p:sp>
      <p:sp>
        <p:nvSpPr>
          <p:cNvPr id="206862" name="Text Box 14"/>
          <p:cNvSpPr txBox="1">
            <a:spLocks noChangeArrowheads="1"/>
          </p:cNvSpPr>
          <p:nvPr/>
        </p:nvSpPr>
        <p:spPr bwMode="auto">
          <a:xfrm>
            <a:off x="4135716" y="5785506"/>
            <a:ext cx="102750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ts val="0"/>
              </a:spcBef>
              <a:spcAft>
                <a:spcPts val="0"/>
              </a:spcAft>
            </a:pPr>
            <a:r>
              <a:rPr lang="zh-CN" altLang="en-US" sz="2100" b="1">
                <a:solidFill>
                  <a:prstClr val="black"/>
                </a:solidFill>
                <a:latin typeface="Arial" panose="020B0604020202020204" pitchFamily="34" charset="0"/>
              </a:rPr>
              <a:t>高通</a:t>
            </a:r>
          </a:p>
        </p:txBody>
      </p:sp>
      <p:sp>
        <p:nvSpPr>
          <p:cNvPr id="206863" name="Text Box 15"/>
          <p:cNvSpPr txBox="1">
            <a:spLocks noChangeArrowheads="1"/>
          </p:cNvSpPr>
          <p:nvPr/>
        </p:nvSpPr>
        <p:spPr bwMode="auto">
          <a:xfrm>
            <a:off x="6296700" y="5785506"/>
            <a:ext cx="981075"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ts val="0"/>
              </a:spcBef>
              <a:spcAft>
                <a:spcPts val="0"/>
              </a:spcAft>
            </a:pPr>
            <a:r>
              <a:rPr lang="zh-CN" altLang="en-US" sz="2100" b="1">
                <a:solidFill>
                  <a:prstClr val="black"/>
                </a:solidFill>
                <a:latin typeface="Arial" panose="020B0604020202020204" pitchFamily="34" charset="0"/>
              </a:rPr>
              <a:t>带通</a:t>
            </a:r>
          </a:p>
        </p:txBody>
      </p:sp>
      <p:sp>
        <p:nvSpPr>
          <p:cNvPr id="206864" name="Text Box 16"/>
          <p:cNvSpPr txBox="1">
            <a:spLocks noChangeArrowheads="1"/>
          </p:cNvSpPr>
          <p:nvPr/>
        </p:nvSpPr>
        <p:spPr bwMode="auto">
          <a:xfrm>
            <a:off x="564979" y="3535507"/>
            <a:ext cx="606287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pPr>
            <a:r>
              <a:rPr lang="zh-CN" altLang="en-US" sz="2400" b="1" dirty="0">
                <a:solidFill>
                  <a:srgbClr val="692AA2"/>
                </a:solidFill>
                <a:latin typeface="隶书" panose="02010509060101010101" pitchFamily="49" charset="-122"/>
                <a:ea typeface="隶书" panose="02010509060101010101" pitchFamily="49" charset="-122"/>
              </a:rPr>
              <a:t>可以据此做成低通、高通或带通的滤波装置</a:t>
            </a:r>
          </a:p>
        </p:txBody>
      </p:sp>
      <p:sp>
        <p:nvSpPr>
          <p:cNvPr id="18" name="Rectangle 2"/>
          <p:cNvSpPr txBox="1">
            <a:spLocks noChangeArrowheads="1"/>
          </p:cNvSpPr>
          <p:nvPr/>
        </p:nvSpPr>
        <p:spPr>
          <a:xfrm>
            <a:off x="0" y="0"/>
            <a:ext cx="9144000" cy="593525"/>
          </a:xfrm>
          <a:prstGeom prst="rect">
            <a:avLst/>
          </a:prstGeom>
          <a:solidFill>
            <a:schemeClr val="accent6"/>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zh-CN" altLang="en-US" sz="3000" b="1" dirty="0" smtClean="0">
                <a:solidFill>
                  <a:prstClr val="white"/>
                </a:solidFill>
              </a:rPr>
              <a:t>空间滤波</a:t>
            </a:r>
            <a:endParaRPr lang="zh-CN" altLang="en-US" sz="3000" b="1" dirty="0">
              <a:solidFill>
                <a:prstClr val="white"/>
              </a:solidFill>
            </a:endParaRPr>
          </a:p>
        </p:txBody>
      </p:sp>
    </p:spTree>
    <p:extLst>
      <p:ext uri="{BB962C8B-B14F-4D97-AF65-F5344CB8AC3E}">
        <p14:creationId xmlns:p14="http://schemas.microsoft.com/office/powerpoint/2010/main" val="26912578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685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068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685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686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686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686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68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3" grpId="0"/>
      <p:bldP spid="206861" grpId="0"/>
      <p:bldP spid="206862" grpId="0"/>
      <p:bldP spid="206863" grpId="0"/>
      <p:bldP spid="20686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7874" name="Group 2"/>
          <p:cNvGrpSpPr>
            <a:grpSpLocks/>
          </p:cNvGrpSpPr>
          <p:nvPr/>
        </p:nvGrpSpPr>
        <p:grpSpPr bwMode="auto">
          <a:xfrm>
            <a:off x="1371600" y="1943101"/>
            <a:ext cx="6481763" cy="3456385"/>
            <a:chOff x="158" y="1005"/>
            <a:chExt cx="5444" cy="2903"/>
          </a:xfrm>
        </p:grpSpPr>
        <p:sp>
          <p:nvSpPr>
            <p:cNvPr id="207875" name="Line 3"/>
            <p:cNvSpPr>
              <a:spLocks noChangeShapeType="1"/>
            </p:cNvSpPr>
            <p:nvPr/>
          </p:nvSpPr>
          <p:spPr bwMode="auto">
            <a:xfrm>
              <a:off x="1020" y="1277"/>
              <a:ext cx="0" cy="2314"/>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07876" name="Line 4"/>
            <p:cNvSpPr>
              <a:spLocks noChangeShapeType="1"/>
            </p:cNvSpPr>
            <p:nvPr/>
          </p:nvSpPr>
          <p:spPr bwMode="auto">
            <a:xfrm>
              <a:off x="1020" y="2184"/>
              <a:ext cx="0" cy="500"/>
            </a:xfrm>
            <a:prstGeom prst="line">
              <a:avLst/>
            </a:prstGeom>
            <a:noFill/>
            <a:ln w="762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07877" name="Line 5"/>
            <p:cNvSpPr>
              <a:spLocks noChangeShapeType="1"/>
            </p:cNvSpPr>
            <p:nvPr/>
          </p:nvSpPr>
          <p:spPr bwMode="auto">
            <a:xfrm>
              <a:off x="249" y="2457"/>
              <a:ext cx="535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07878" name="Line 6"/>
            <p:cNvSpPr>
              <a:spLocks noChangeShapeType="1"/>
            </p:cNvSpPr>
            <p:nvPr/>
          </p:nvSpPr>
          <p:spPr bwMode="auto">
            <a:xfrm>
              <a:off x="2790" y="1185"/>
              <a:ext cx="0" cy="2496"/>
            </a:xfrm>
            <a:prstGeom prst="line">
              <a:avLst/>
            </a:prstGeom>
            <a:noFill/>
            <a:ln w="762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07879" name="Line 7"/>
            <p:cNvSpPr>
              <a:spLocks noChangeShapeType="1"/>
            </p:cNvSpPr>
            <p:nvPr/>
          </p:nvSpPr>
          <p:spPr bwMode="auto">
            <a:xfrm>
              <a:off x="2790" y="2139"/>
              <a:ext cx="0" cy="588"/>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07880" name="Line 8"/>
            <p:cNvSpPr>
              <a:spLocks noChangeShapeType="1"/>
            </p:cNvSpPr>
            <p:nvPr/>
          </p:nvSpPr>
          <p:spPr bwMode="auto">
            <a:xfrm>
              <a:off x="4604" y="1185"/>
              <a:ext cx="0" cy="2496"/>
            </a:xfrm>
            <a:prstGeom prst="line">
              <a:avLst/>
            </a:prstGeom>
            <a:noFill/>
            <a:ln w="762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07881" name="Line 9"/>
            <p:cNvSpPr>
              <a:spLocks noChangeShapeType="1"/>
            </p:cNvSpPr>
            <p:nvPr/>
          </p:nvSpPr>
          <p:spPr bwMode="auto">
            <a:xfrm>
              <a:off x="4604" y="2230"/>
              <a:ext cx="0" cy="406"/>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07882" name="Line 10"/>
            <p:cNvSpPr>
              <a:spLocks noChangeShapeType="1"/>
            </p:cNvSpPr>
            <p:nvPr/>
          </p:nvSpPr>
          <p:spPr bwMode="auto">
            <a:xfrm flipV="1">
              <a:off x="4604" y="2955"/>
              <a:ext cx="0" cy="747"/>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07883" name="Line 11"/>
            <p:cNvSpPr>
              <a:spLocks noChangeShapeType="1"/>
            </p:cNvSpPr>
            <p:nvPr/>
          </p:nvSpPr>
          <p:spPr bwMode="auto">
            <a:xfrm flipV="1">
              <a:off x="4604" y="1162"/>
              <a:ext cx="0" cy="796"/>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07884" name="Line 12"/>
            <p:cNvSpPr>
              <a:spLocks noChangeShapeType="1"/>
            </p:cNvSpPr>
            <p:nvPr/>
          </p:nvSpPr>
          <p:spPr bwMode="auto">
            <a:xfrm flipV="1">
              <a:off x="158" y="1731"/>
              <a:ext cx="816" cy="726"/>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07885" name="Line 13"/>
            <p:cNvSpPr>
              <a:spLocks noChangeShapeType="1"/>
            </p:cNvSpPr>
            <p:nvPr/>
          </p:nvSpPr>
          <p:spPr bwMode="auto">
            <a:xfrm>
              <a:off x="158" y="2457"/>
              <a:ext cx="816"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07886" name="Line 14"/>
            <p:cNvSpPr>
              <a:spLocks noChangeShapeType="1"/>
            </p:cNvSpPr>
            <p:nvPr/>
          </p:nvSpPr>
          <p:spPr bwMode="auto">
            <a:xfrm flipV="1">
              <a:off x="158" y="2320"/>
              <a:ext cx="816" cy="137"/>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07887" name="Line 15"/>
            <p:cNvSpPr>
              <a:spLocks noChangeShapeType="1"/>
            </p:cNvSpPr>
            <p:nvPr/>
          </p:nvSpPr>
          <p:spPr bwMode="auto">
            <a:xfrm flipV="1">
              <a:off x="158" y="2184"/>
              <a:ext cx="816" cy="273"/>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07888" name="Line 16"/>
            <p:cNvSpPr>
              <a:spLocks noChangeShapeType="1"/>
            </p:cNvSpPr>
            <p:nvPr/>
          </p:nvSpPr>
          <p:spPr bwMode="auto">
            <a:xfrm flipV="1">
              <a:off x="158" y="1912"/>
              <a:ext cx="816" cy="54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07889" name="Line 17"/>
            <p:cNvSpPr>
              <a:spLocks noChangeShapeType="1"/>
            </p:cNvSpPr>
            <p:nvPr/>
          </p:nvSpPr>
          <p:spPr bwMode="auto">
            <a:xfrm>
              <a:off x="158" y="2456"/>
              <a:ext cx="816" cy="726"/>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07890" name="Line 18"/>
            <p:cNvSpPr>
              <a:spLocks noChangeShapeType="1"/>
            </p:cNvSpPr>
            <p:nvPr/>
          </p:nvSpPr>
          <p:spPr bwMode="auto">
            <a:xfrm>
              <a:off x="158" y="2457"/>
              <a:ext cx="816" cy="137"/>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07891" name="Line 19"/>
            <p:cNvSpPr>
              <a:spLocks noChangeShapeType="1"/>
            </p:cNvSpPr>
            <p:nvPr/>
          </p:nvSpPr>
          <p:spPr bwMode="auto">
            <a:xfrm>
              <a:off x="158" y="2456"/>
              <a:ext cx="816" cy="273"/>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07892" name="Line 20"/>
            <p:cNvSpPr>
              <a:spLocks noChangeShapeType="1"/>
            </p:cNvSpPr>
            <p:nvPr/>
          </p:nvSpPr>
          <p:spPr bwMode="auto">
            <a:xfrm>
              <a:off x="158" y="2456"/>
              <a:ext cx="816" cy="54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07893" name="Line 21"/>
            <p:cNvSpPr>
              <a:spLocks noChangeShapeType="1"/>
            </p:cNvSpPr>
            <p:nvPr/>
          </p:nvSpPr>
          <p:spPr bwMode="auto">
            <a:xfrm flipV="1">
              <a:off x="158" y="2048"/>
              <a:ext cx="816" cy="409"/>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07894" name="Line 22"/>
            <p:cNvSpPr>
              <a:spLocks noChangeShapeType="1"/>
            </p:cNvSpPr>
            <p:nvPr/>
          </p:nvSpPr>
          <p:spPr bwMode="auto">
            <a:xfrm>
              <a:off x="158" y="2456"/>
              <a:ext cx="816" cy="409"/>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07895" name="Line 23"/>
            <p:cNvSpPr>
              <a:spLocks noChangeShapeType="1"/>
            </p:cNvSpPr>
            <p:nvPr/>
          </p:nvSpPr>
          <p:spPr bwMode="auto">
            <a:xfrm flipV="1">
              <a:off x="1928" y="1731"/>
              <a:ext cx="816" cy="726"/>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07896" name="Line 24"/>
            <p:cNvSpPr>
              <a:spLocks noChangeShapeType="1"/>
            </p:cNvSpPr>
            <p:nvPr/>
          </p:nvSpPr>
          <p:spPr bwMode="auto">
            <a:xfrm>
              <a:off x="1928" y="2457"/>
              <a:ext cx="816"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07897" name="Line 25"/>
            <p:cNvSpPr>
              <a:spLocks noChangeShapeType="1"/>
            </p:cNvSpPr>
            <p:nvPr/>
          </p:nvSpPr>
          <p:spPr bwMode="auto">
            <a:xfrm flipV="1">
              <a:off x="1928" y="2320"/>
              <a:ext cx="816" cy="137"/>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07898" name="Line 26"/>
            <p:cNvSpPr>
              <a:spLocks noChangeShapeType="1"/>
            </p:cNvSpPr>
            <p:nvPr/>
          </p:nvSpPr>
          <p:spPr bwMode="auto">
            <a:xfrm flipV="1">
              <a:off x="1928" y="2184"/>
              <a:ext cx="816" cy="273"/>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07899" name="Line 27"/>
            <p:cNvSpPr>
              <a:spLocks noChangeShapeType="1"/>
            </p:cNvSpPr>
            <p:nvPr/>
          </p:nvSpPr>
          <p:spPr bwMode="auto">
            <a:xfrm flipV="1">
              <a:off x="1928" y="1912"/>
              <a:ext cx="816" cy="54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07900" name="Line 28"/>
            <p:cNvSpPr>
              <a:spLocks noChangeShapeType="1"/>
            </p:cNvSpPr>
            <p:nvPr/>
          </p:nvSpPr>
          <p:spPr bwMode="auto">
            <a:xfrm>
              <a:off x="1928" y="2456"/>
              <a:ext cx="816" cy="726"/>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07901" name="Line 29"/>
            <p:cNvSpPr>
              <a:spLocks noChangeShapeType="1"/>
            </p:cNvSpPr>
            <p:nvPr/>
          </p:nvSpPr>
          <p:spPr bwMode="auto">
            <a:xfrm>
              <a:off x="1928" y="2457"/>
              <a:ext cx="816" cy="137"/>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07902" name="Line 30"/>
            <p:cNvSpPr>
              <a:spLocks noChangeShapeType="1"/>
            </p:cNvSpPr>
            <p:nvPr/>
          </p:nvSpPr>
          <p:spPr bwMode="auto">
            <a:xfrm>
              <a:off x="1928" y="2456"/>
              <a:ext cx="816" cy="273"/>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07903" name="Line 31"/>
            <p:cNvSpPr>
              <a:spLocks noChangeShapeType="1"/>
            </p:cNvSpPr>
            <p:nvPr/>
          </p:nvSpPr>
          <p:spPr bwMode="auto">
            <a:xfrm>
              <a:off x="1928" y="2456"/>
              <a:ext cx="816" cy="54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07904" name="Line 32"/>
            <p:cNvSpPr>
              <a:spLocks noChangeShapeType="1"/>
            </p:cNvSpPr>
            <p:nvPr/>
          </p:nvSpPr>
          <p:spPr bwMode="auto">
            <a:xfrm flipV="1">
              <a:off x="1928" y="2048"/>
              <a:ext cx="816" cy="409"/>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07905" name="Line 33"/>
            <p:cNvSpPr>
              <a:spLocks noChangeShapeType="1"/>
            </p:cNvSpPr>
            <p:nvPr/>
          </p:nvSpPr>
          <p:spPr bwMode="auto">
            <a:xfrm>
              <a:off x="1928" y="2456"/>
              <a:ext cx="816" cy="409"/>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07906" name="Line 34"/>
            <p:cNvSpPr>
              <a:spLocks noChangeShapeType="1"/>
            </p:cNvSpPr>
            <p:nvPr/>
          </p:nvSpPr>
          <p:spPr bwMode="auto">
            <a:xfrm flipV="1">
              <a:off x="3742" y="1731"/>
              <a:ext cx="816" cy="726"/>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07907" name="Line 35"/>
            <p:cNvSpPr>
              <a:spLocks noChangeShapeType="1"/>
            </p:cNvSpPr>
            <p:nvPr/>
          </p:nvSpPr>
          <p:spPr bwMode="auto">
            <a:xfrm>
              <a:off x="3742" y="2457"/>
              <a:ext cx="816"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07908" name="Line 36"/>
            <p:cNvSpPr>
              <a:spLocks noChangeShapeType="1"/>
            </p:cNvSpPr>
            <p:nvPr/>
          </p:nvSpPr>
          <p:spPr bwMode="auto">
            <a:xfrm flipV="1">
              <a:off x="3742" y="2320"/>
              <a:ext cx="816" cy="137"/>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07909" name="Line 37"/>
            <p:cNvSpPr>
              <a:spLocks noChangeShapeType="1"/>
            </p:cNvSpPr>
            <p:nvPr/>
          </p:nvSpPr>
          <p:spPr bwMode="auto">
            <a:xfrm flipV="1">
              <a:off x="3742" y="2184"/>
              <a:ext cx="816" cy="273"/>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07910" name="Line 38"/>
            <p:cNvSpPr>
              <a:spLocks noChangeShapeType="1"/>
            </p:cNvSpPr>
            <p:nvPr/>
          </p:nvSpPr>
          <p:spPr bwMode="auto">
            <a:xfrm flipV="1">
              <a:off x="3742" y="1912"/>
              <a:ext cx="816" cy="54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07911" name="Line 39"/>
            <p:cNvSpPr>
              <a:spLocks noChangeShapeType="1"/>
            </p:cNvSpPr>
            <p:nvPr/>
          </p:nvSpPr>
          <p:spPr bwMode="auto">
            <a:xfrm>
              <a:off x="3742" y="2456"/>
              <a:ext cx="816" cy="726"/>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07912" name="Line 40"/>
            <p:cNvSpPr>
              <a:spLocks noChangeShapeType="1"/>
            </p:cNvSpPr>
            <p:nvPr/>
          </p:nvSpPr>
          <p:spPr bwMode="auto">
            <a:xfrm>
              <a:off x="3742" y="2457"/>
              <a:ext cx="816" cy="137"/>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07913" name="Line 41"/>
            <p:cNvSpPr>
              <a:spLocks noChangeShapeType="1"/>
            </p:cNvSpPr>
            <p:nvPr/>
          </p:nvSpPr>
          <p:spPr bwMode="auto">
            <a:xfrm>
              <a:off x="3742" y="2456"/>
              <a:ext cx="816" cy="273"/>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07914" name="Line 42"/>
            <p:cNvSpPr>
              <a:spLocks noChangeShapeType="1"/>
            </p:cNvSpPr>
            <p:nvPr/>
          </p:nvSpPr>
          <p:spPr bwMode="auto">
            <a:xfrm>
              <a:off x="3742" y="2456"/>
              <a:ext cx="816" cy="54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07915" name="Line 43"/>
            <p:cNvSpPr>
              <a:spLocks noChangeShapeType="1"/>
            </p:cNvSpPr>
            <p:nvPr/>
          </p:nvSpPr>
          <p:spPr bwMode="auto">
            <a:xfrm flipV="1">
              <a:off x="3742" y="2048"/>
              <a:ext cx="816" cy="409"/>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07916" name="Line 44"/>
            <p:cNvSpPr>
              <a:spLocks noChangeShapeType="1"/>
            </p:cNvSpPr>
            <p:nvPr/>
          </p:nvSpPr>
          <p:spPr bwMode="auto">
            <a:xfrm>
              <a:off x="3742" y="2456"/>
              <a:ext cx="816" cy="409"/>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07917" name="Line 45"/>
            <p:cNvSpPr>
              <a:spLocks noChangeShapeType="1"/>
            </p:cNvSpPr>
            <p:nvPr/>
          </p:nvSpPr>
          <p:spPr bwMode="auto">
            <a:xfrm flipV="1">
              <a:off x="4558" y="1911"/>
              <a:ext cx="816" cy="273"/>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07918" name="Line 46"/>
            <p:cNvSpPr>
              <a:spLocks noChangeShapeType="1"/>
            </p:cNvSpPr>
            <p:nvPr/>
          </p:nvSpPr>
          <p:spPr bwMode="auto">
            <a:xfrm flipV="1">
              <a:off x="4558" y="1640"/>
              <a:ext cx="816" cy="409"/>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07919" name="Line 47"/>
            <p:cNvSpPr>
              <a:spLocks noChangeShapeType="1"/>
            </p:cNvSpPr>
            <p:nvPr/>
          </p:nvSpPr>
          <p:spPr bwMode="auto">
            <a:xfrm>
              <a:off x="4559" y="2728"/>
              <a:ext cx="816" cy="273"/>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07920" name="Line 48"/>
            <p:cNvSpPr>
              <a:spLocks noChangeShapeType="1"/>
            </p:cNvSpPr>
            <p:nvPr/>
          </p:nvSpPr>
          <p:spPr bwMode="auto">
            <a:xfrm>
              <a:off x="4559" y="2864"/>
              <a:ext cx="816" cy="409"/>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07921" name="Line 49"/>
            <p:cNvSpPr>
              <a:spLocks noChangeShapeType="1"/>
            </p:cNvSpPr>
            <p:nvPr/>
          </p:nvSpPr>
          <p:spPr bwMode="auto">
            <a:xfrm flipV="1">
              <a:off x="2744" y="1005"/>
              <a:ext cx="816" cy="726"/>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07922" name="Line 50"/>
            <p:cNvSpPr>
              <a:spLocks noChangeShapeType="1"/>
            </p:cNvSpPr>
            <p:nvPr/>
          </p:nvSpPr>
          <p:spPr bwMode="auto">
            <a:xfrm flipV="1">
              <a:off x="2744" y="1368"/>
              <a:ext cx="816" cy="54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07923" name="Line 51"/>
            <p:cNvSpPr>
              <a:spLocks noChangeShapeType="1"/>
            </p:cNvSpPr>
            <p:nvPr/>
          </p:nvSpPr>
          <p:spPr bwMode="auto">
            <a:xfrm>
              <a:off x="2744" y="3182"/>
              <a:ext cx="816" cy="726"/>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07924" name="Line 52"/>
            <p:cNvSpPr>
              <a:spLocks noChangeShapeType="1"/>
            </p:cNvSpPr>
            <p:nvPr/>
          </p:nvSpPr>
          <p:spPr bwMode="auto">
            <a:xfrm>
              <a:off x="2744" y="3000"/>
              <a:ext cx="816" cy="54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07925" name="Line 53"/>
            <p:cNvSpPr>
              <a:spLocks noChangeShapeType="1"/>
            </p:cNvSpPr>
            <p:nvPr/>
          </p:nvSpPr>
          <p:spPr bwMode="auto">
            <a:xfrm flipV="1">
              <a:off x="2744" y="1640"/>
              <a:ext cx="816" cy="409"/>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07926" name="Line 54"/>
            <p:cNvSpPr>
              <a:spLocks noChangeShapeType="1"/>
            </p:cNvSpPr>
            <p:nvPr/>
          </p:nvSpPr>
          <p:spPr bwMode="auto">
            <a:xfrm>
              <a:off x="2744" y="2864"/>
              <a:ext cx="816" cy="409"/>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07927" name="Line 55"/>
            <p:cNvSpPr>
              <a:spLocks noChangeShapeType="1"/>
            </p:cNvSpPr>
            <p:nvPr/>
          </p:nvSpPr>
          <p:spPr bwMode="auto">
            <a:xfrm>
              <a:off x="974" y="2457"/>
              <a:ext cx="816"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07928" name="Line 56"/>
            <p:cNvSpPr>
              <a:spLocks noChangeShapeType="1"/>
            </p:cNvSpPr>
            <p:nvPr/>
          </p:nvSpPr>
          <p:spPr bwMode="auto">
            <a:xfrm flipV="1">
              <a:off x="974" y="2184"/>
              <a:ext cx="816" cy="137"/>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07929" name="Line 57"/>
            <p:cNvSpPr>
              <a:spLocks noChangeShapeType="1"/>
            </p:cNvSpPr>
            <p:nvPr/>
          </p:nvSpPr>
          <p:spPr bwMode="auto">
            <a:xfrm>
              <a:off x="974" y="2592"/>
              <a:ext cx="816" cy="137"/>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grpSp>
      <p:sp>
        <p:nvSpPr>
          <p:cNvPr id="207930" name="Text Box 58"/>
          <p:cNvSpPr txBox="1">
            <a:spLocks noChangeArrowheads="1"/>
          </p:cNvSpPr>
          <p:nvPr/>
        </p:nvSpPr>
        <p:spPr bwMode="auto">
          <a:xfrm>
            <a:off x="2020491" y="5399485"/>
            <a:ext cx="89415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ts val="0"/>
              </a:spcBef>
              <a:spcAft>
                <a:spcPts val="0"/>
              </a:spcAft>
            </a:pPr>
            <a:r>
              <a:rPr lang="zh-CN" altLang="en-US" sz="2100" b="1">
                <a:solidFill>
                  <a:prstClr val="black"/>
                </a:solidFill>
                <a:latin typeface="Arial" panose="020B0604020202020204" pitchFamily="34" charset="0"/>
              </a:rPr>
              <a:t>低通</a:t>
            </a:r>
          </a:p>
        </p:txBody>
      </p:sp>
      <p:sp>
        <p:nvSpPr>
          <p:cNvPr id="207931" name="Text Box 59"/>
          <p:cNvSpPr txBox="1">
            <a:spLocks noChangeArrowheads="1"/>
          </p:cNvSpPr>
          <p:nvPr/>
        </p:nvSpPr>
        <p:spPr bwMode="auto">
          <a:xfrm>
            <a:off x="4156473" y="5413772"/>
            <a:ext cx="987028"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ts val="0"/>
              </a:spcBef>
              <a:spcAft>
                <a:spcPts val="0"/>
              </a:spcAft>
            </a:pPr>
            <a:r>
              <a:rPr lang="zh-CN" altLang="en-US" sz="2100" b="1">
                <a:solidFill>
                  <a:prstClr val="black"/>
                </a:solidFill>
                <a:latin typeface="Arial" panose="020B0604020202020204" pitchFamily="34" charset="0"/>
              </a:rPr>
              <a:t>高通</a:t>
            </a:r>
          </a:p>
        </p:txBody>
      </p:sp>
      <p:sp>
        <p:nvSpPr>
          <p:cNvPr id="207932" name="Text Box 60"/>
          <p:cNvSpPr txBox="1">
            <a:spLocks noChangeArrowheads="1"/>
          </p:cNvSpPr>
          <p:nvPr/>
        </p:nvSpPr>
        <p:spPr bwMode="auto">
          <a:xfrm>
            <a:off x="6317457" y="5413772"/>
            <a:ext cx="88344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ts val="0"/>
              </a:spcBef>
              <a:spcAft>
                <a:spcPts val="0"/>
              </a:spcAft>
            </a:pPr>
            <a:r>
              <a:rPr lang="zh-CN" altLang="en-US" sz="2100" b="1">
                <a:solidFill>
                  <a:prstClr val="black"/>
                </a:solidFill>
                <a:latin typeface="Arial" panose="020B0604020202020204" pitchFamily="34" charset="0"/>
              </a:rPr>
              <a:t>带通</a:t>
            </a:r>
          </a:p>
        </p:txBody>
      </p:sp>
      <p:graphicFrame>
        <p:nvGraphicFramePr>
          <p:cNvPr id="207933" name="Object 61"/>
          <p:cNvGraphicFramePr>
            <a:graphicFrameLocks noChangeAspect="1"/>
          </p:cNvGraphicFramePr>
          <p:nvPr/>
        </p:nvGraphicFramePr>
        <p:xfrm>
          <a:off x="5274469" y="971550"/>
          <a:ext cx="2252663" cy="590550"/>
        </p:xfrm>
        <a:graphic>
          <a:graphicData uri="http://schemas.openxmlformats.org/presentationml/2006/ole">
            <mc:AlternateContent xmlns:mc="http://schemas.openxmlformats.org/markup-compatibility/2006">
              <mc:Choice xmlns:v="urn:schemas-microsoft-com:vml" Requires="v">
                <p:oleObj spid="_x0000_s130070" name="Equation" r:id="rId3" imgW="863280" imgH="228600" progId="Equation.DSMT4">
                  <p:embed/>
                </p:oleObj>
              </mc:Choice>
              <mc:Fallback>
                <p:oleObj name="Equation" r:id="rId3" imgW="86328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4469" y="971550"/>
                        <a:ext cx="2252663" cy="590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7934" name="Text Box 62"/>
          <p:cNvSpPr txBox="1">
            <a:spLocks noChangeArrowheads="1"/>
          </p:cNvSpPr>
          <p:nvPr/>
        </p:nvSpPr>
        <p:spPr bwMode="auto">
          <a:xfrm>
            <a:off x="2000251" y="1885950"/>
            <a:ext cx="88197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pPr>
            <a:r>
              <a:rPr lang="zh-CN" altLang="en-US" sz="1800" b="1" dirty="0">
                <a:solidFill>
                  <a:prstClr val="black"/>
                </a:solidFill>
                <a:latin typeface="Calibri" panose="020F0502020204030204"/>
              </a:rPr>
              <a:t>频谱面</a:t>
            </a:r>
          </a:p>
        </p:txBody>
      </p:sp>
      <p:sp>
        <p:nvSpPr>
          <p:cNvPr id="207935" name="Text Box 63"/>
          <p:cNvSpPr txBox="1">
            <a:spLocks noChangeArrowheads="1"/>
          </p:cNvSpPr>
          <p:nvPr/>
        </p:nvSpPr>
        <p:spPr bwMode="auto">
          <a:xfrm>
            <a:off x="3943351" y="1771650"/>
            <a:ext cx="88197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pPr>
            <a:r>
              <a:rPr lang="zh-CN" altLang="en-US" sz="1800" b="1" dirty="0">
                <a:solidFill>
                  <a:prstClr val="black"/>
                </a:solidFill>
                <a:latin typeface="Calibri" panose="020F0502020204030204"/>
              </a:rPr>
              <a:t>频谱面</a:t>
            </a:r>
          </a:p>
        </p:txBody>
      </p:sp>
      <p:sp>
        <p:nvSpPr>
          <p:cNvPr id="207936" name="Text Box 64"/>
          <p:cNvSpPr txBox="1">
            <a:spLocks noChangeArrowheads="1"/>
          </p:cNvSpPr>
          <p:nvPr/>
        </p:nvSpPr>
        <p:spPr bwMode="auto">
          <a:xfrm>
            <a:off x="6115051" y="1771650"/>
            <a:ext cx="88197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pPr>
            <a:r>
              <a:rPr lang="zh-CN" altLang="en-US" sz="1800" b="1" dirty="0">
                <a:solidFill>
                  <a:prstClr val="black"/>
                </a:solidFill>
                <a:latin typeface="Calibri" panose="020F0502020204030204"/>
              </a:rPr>
              <a:t>频谱面</a:t>
            </a:r>
          </a:p>
        </p:txBody>
      </p:sp>
      <p:sp>
        <p:nvSpPr>
          <p:cNvPr id="66" name="Rectangle 2"/>
          <p:cNvSpPr txBox="1">
            <a:spLocks noChangeArrowheads="1"/>
          </p:cNvSpPr>
          <p:nvPr/>
        </p:nvSpPr>
        <p:spPr>
          <a:xfrm>
            <a:off x="0" y="0"/>
            <a:ext cx="9144000" cy="593525"/>
          </a:xfrm>
          <a:prstGeom prst="rect">
            <a:avLst/>
          </a:prstGeom>
          <a:solidFill>
            <a:schemeClr val="accent6"/>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zh-CN" altLang="en-US" sz="3000" b="1" dirty="0" smtClean="0">
                <a:solidFill>
                  <a:prstClr val="white"/>
                </a:solidFill>
              </a:rPr>
              <a:t>空间滤波</a:t>
            </a:r>
            <a:endParaRPr lang="zh-CN" altLang="en-US" sz="3000" b="1" dirty="0">
              <a:solidFill>
                <a:prstClr val="white"/>
              </a:solidFill>
            </a:endParaRPr>
          </a:p>
        </p:txBody>
      </p:sp>
    </p:spTree>
    <p:extLst>
      <p:ext uri="{BB962C8B-B14F-4D97-AF65-F5344CB8AC3E}">
        <p14:creationId xmlns:p14="http://schemas.microsoft.com/office/powerpoint/2010/main" val="26351320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07874"/>
                                        </p:tgtEl>
                                        <p:attrNameLst>
                                          <p:attrName>style.visibility</p:attrName>
                                        </p:attrNameLst>
                                      </p:cBhvr>
                                      <p:to>
                                        <p:strVal val="visible"/>
                                      </p:to>
                                    </p:set>
                                    <p:animEffect transition="in" filter="dissolve">
                                      <p:cBhvr>
                                        <p:cTn id="7" dur="500"/>
                                        <p:tgtEl>
                                          <p:spTgt spid="207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ChangeArrowheads="1"/>
          </p:cNvSpPr>
          <p:nvPr/>
        </p:nvSpPr>
        <p:spPr bwMode="auto">
          <a:xfrm>
            <a:off x="1314450" y="2400301"/>
            <a:ext cx="6762750" cy="1137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auto">
              <a:lnSpc>
                <a:spcPct val="150000"/>
              </a:lnSpc>
              <a:spcBef>
                <a:spcPts val="0"/>
              </a:spcBef>
              <a:spcAft>
                <a:spcPts val="0"/>
              </a:spcAft>
            </a:pPr>
            <a:r>
              <a:rPr lang="zh-CN" altLang="en-US" sz="2400" b="1" dirty="0">
                <a:solidFill>
                  <a:srgbClr val="A50021"/>
                </a:solidFill>
                <a:latin typeface="宋体" panose="02010600030101010101" pitchFamily="2" charset="-122"/>
              </a:rPr>
              <a:t>空间滤波器</a:t>
            </a:r>
            <a:r>
              <a:rPr lang="en-US" altLang="en-US" sz="2400" b="1" dirty="0">
                <a:solidFill>
                  <a:prstClr val="black"/>
                </a:solidFill>
                <a:latin typeface="Calibri" panose="020F0502020204030204"/>
                <a:ea typeface="+mn-ea"/>
              </a:rPr>
              <a:t>：</a:t>
            </a:r>
            <a:r>
              <a:rPr lang="zh-CN" altLang="en-US" sz="2400" b="1" dirty="0">
                <a:solidFill>
                  <a:prstClr val="black"/>
                </a:solidFill>
                <a:latin typeface="宋体" panose="02010600030101010101" pitchFamily="2" charset="-122"/>
              </a:rPr>
              <a:t>凡是能够直接改变光信息空间频谱</a:t>
            </a:r>
          </a:p>
          <a:p>
            <a:pPr fontAlgn="auto">
              <a:lnSpc>
                <a:spcPct val="150000"/>
              </a:lnSpc>
              <a:spcBef>
                <a:spcPts val="0"/>
              </a:spcBef>
              <a:spcAft>
                <a:spcPts val="0"/>
              </a:spcAft>
            </a:pPr>
            <a:r>
              <a:rPr lang="zh-CN" altLang="en-US" sz="2400" b="1" dirty="0">
                <a:solidFill>
                  <a:prstClr val="black"/>
                </a:solidFill>
                <a:latin typeface="宋体" panose="02010600030101010101" pitchFamily="2" charset="-122"/>
              </a:rPr>
              <a:t>            的器件</a:t>
            </a:r>
            <a:r>
              <a:rPr lang="zh-CN" altLang="en-US" sz="2400" b="1" dirty="0">
                <a:solidFill>
                  <a:prstClr val="black"/>
                </a:solidFill>
                <a:latin typeface="Calibri" panose="020F0502020204030204"/>
              </a:rPr>
              <a:t>。</a:t>
            </a:r>
            <a:endParaRPr lang="en-US" altLang="zh-CN" sz="2400" b="1" dirty="0">
              <a:solidFill>
                <a:prstClr val="black"/>
              </a:solidFill>
              <a:latin typeface="Calibri" panose="020F0502020204030204"/>
            </a:endParaRPr>
          </a:p>
        </p:txBody>
      </p:sp>
      <p:sp>
        <p:nvSpPr>
          <p:cNvPr id="208899" name="Rectangle 3"/>
          <p:cNvSpPr>
            <a:spLocks noGrp="1" noChangeArrowheads="1"/>
          </p:cNvSpPr>
          <p:nvPr>
            <p:ph type="title"/>
          </p:nvPr>
        </p:nvSpPr>
        <p:spPr>
          <a:xfrm>
            <a:off x="1143001" y="1543051"/>
            <a:ext cx="5404247" cy="514350"/>
          </a:xfrm>
          <a:noFill/>
          <a:ln/>
        </p:spPr>
        <p:txBody>
          <a:bodyPr/>
          <a:lstStyle/>
          <a:p>
            <a:r>
              <a:rPr lang="zh-CN" altLang="en-US" sz="2700" b="1" dirty="0">
                <a:ea typeface="宋体" panose="02010600030101010101" pitchFamily="2" charset="-122"/>
              </a:rPr>
              <a:t>二元振幅滤波器，透射率是</a:t>
            </a:r>
            <a:r>
              <a:rPr lang="en-US" altLang="zh-CN" sz="2700" b="1" dirty="0">
                <a:latin typeface="宋体" panose="02010600030101010101" pitchFamily="2" charset="-122"/>
                <a:ea typeface="宋体" panose="02010600030101010101" pitchFamily="2" charset="-122"/>
              </a:rPr>
              <a:t>0</a:t>
            </a:r>
            <a:r>
              <a:rPr lang="zh-CN" altLang="en-US" sz="2700" b="1" dirty="0">
                <a:ea typeface="宋体" panose="02010600030101010101" pitchFamily="2" charset="-122"/>
              </a:rPr>
              <a:t>或</a:t>
            </a:r>
            <a:r>
              <a:rPr lang="en-US" altLang="zh-CN" sz="2700" b="1" dirty="0">
                <a:latin typeface="宋体" panose="02010600030101010101" pitchFamily="2" charset="-122"/>
                <a:ea typeface="宋体" panose="02010600030101010101" pitchFamily="2" charset="-122"/>
              </a:rPr>
              <a:t>1</a:t>
            </a:r>
          </a:p>
        </p:txBody>
      </p:sp>
      <p:grpSp>
        <p:nvGrpSpPr>
          <p:cNvPr id="208900" name="Group 4"/>
          <p:cNvGrpSpPr>
            <a:grpSpLocks/>
          </p:cNvGrpSpPr>
          <p:nvPr/>
        </p:nvGrpSpPr>
        <p:grpSpPr bwMode="auto">
          <a:xfrm>
            <a:off x="2171700" y="3600451"/>
            <a:ext cx="3771900" cy="1671638"/>
            <a:chOff x="864" y="2304"/>
            <a:chExt cx="2880" cy="1404"/>
          </a:xfrm>
        </p:grpSpPr>
        <p:sp>
          <p:nvSpPr>
            <p:cNvPr id="208901" name="Rectangle 5"/>
            <p:cNvSpPr>
              <a:spLocks noChangeArrowheads="1"/>
            </p:cNvSpPr>
            <p:nvPr/>
          </p:nvSpPr>
          <p:spPr bwMode="auto">
            <a:xfrm>
              <a:off x="1824" y="2304"/>
              <a:ext cx="1920" cy="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ts val="0"/>
                </a:spcBef>
                <a:spcAft>
                  <a:spcPts val="0"/>
                </a:spcAft>
              </a:pPr>
              <a:r>
                <a:rPr lang="zh-CN" altLang="en-US" sz="2400" b="1">
                  <a:solidFill>
                    <a:srgbClr val="A50021"/>
                  </a:solidFill>
                  <a:latin typeface="Calibri" panose="020F0502020204030204"/>
                </a:rPr>
                <a:t>二元振幅滤波器 </a:t>
              </a:r>
              <a:endParaRPr lang="zh-CN" altLang="en-US" sz="2400" b="1">
                <a:solidFill>
                  <a:prstClr val="black"/>
                </a:solidFill>
                <a:latin typeface="Calibri" panose="020F0502020204030204"/>
              </a:endParaRPr>
            </a:p>
          </p:txBody>
        </p:sp>
        <p:sp>
          <p:nvSpPr>
            <p:cNvPr id="208902" name="Rectangle 6"/>
            <p:cNvSpPr>
              <a:spLocks noChangeArrowheads="1"/>
            </p:cNvSpPr>
            <p:nvPr/>
          </p:nvSpPr>
          <p:spPr bwMode="auto">
            <a:xfrm>
              <a:off x="2016" y="2840"/>
              <a:ext cx="1570"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pPr>
              <a:r>
                <a:rPr lang="zh-CN" altLang="en-US" sz="2400" b="1" dirty="0">
                  <a:solidFill>
                    <a:prstClr val="black"/>
                  </a:solidFill>
                  <a:latin typeface="Calibri" panose="020F0502020204030204"/>
                </a:rPr>
                <a:t>相位滤波器  </a:t>
              </a:r>
            </a:p>
          </p:txBody>
        </p:sp>
        <p:sp>
          <p:nvSpPr>
            <p:cNvPr id="208903" name="Rectangle 7"/>
            <p:cNvSpPr>
              <a:spLocks noChangeArrowheads="1"/>
            </p:cNvSpPr>
            <p:nvPr/>
          </p:nvSpPr>
          <p:spPr bwMode="auto">
            <a:xfrm>
              <a:off x="2016" y="3320"/>
              <a:ext cx="1570"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pPr>
              <a:r>
                <a:rPr lang="zh-CN" altLang="en-US" sz="2400" b="1">
                  <a:solidFill>
                    <a:prstClr val="black"/>
                  </a:solidFill>
                  <a:latin typeface="Calibri" panose="020F0502020204030204"/>
                </a:rPr>
                <a:t>复数滤波器  </a:t>
              </a:r>
            </a:p>
          </p:txBody>
        </p:sp>
        <p:sp>
          <p:nvSpPr>
            <p:cNvPr id="208904" name="AutoShape 8"/>
            <p:cNvSpPr>
              <a:spLocks/>
            </p:cNvSpPr>
            <p:nvPr/>
          </p:nvSpPr>
          <p:spPr bwMode="auto">
            <a:xfrm>
              <a:off x="1584" y="2448"/>
              <a:ext cx="288" cy="1152"/>
            </a:xfrm>
            <a:prstGeom prst="leftBrace">
              <a:avLst>
                <a:gd name="adj1" fmla="val 33333"/>
                <a:gd name="adj2" fmla="val 50000"/>
              </a:avLst>
            </a:prstGeom>
            <a:noFill/>
            <a:ln w="38100">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2400">
                <a:solidFill>
                  <a:prstClr val="black"/>
                </a:solidFill>
                <a:latin typeface="Calibri" panose="020F0502020204030204"/>
              </a:endParaRPr>
            </a:p>
          </p:txBody>
        </p:sp>
        <p:sp>
          <p:nvSpPr>
            <p:cNvPr id="208905" name="Text Box 9"/>
            <p:cNvSpPr txBox="1">
              <a:spLocks noChangeArrowheads="1"/>
            </p:cNvSpPr>
            <p:nvPr/>
          </p:nvSpPr>
          <p:spPr bwMode="auto">
            <a:xfrm>
              <a:off x="864" y="2840"/>
              <a:ext cx="848"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pPr>
              <a:r>
                <a:rPr lang="zh-CN" altLang="en-US" sz="2400" b="1">
                  <a:solidFill>
                    <a:prstClr val="black"/>
                  </a:solidFill>
                  <a:latin typeface="Calibri" panose="020F0502020204030204"/>
                </a:rPr>
                <a:t>种类   </a:t>
              </a:r>
            </a:p>
          </p:txBody>
        </p:sp>
      </p:grpSp>
      <p:sp>
        <p:nvSpPr>
          <p:cNvPr id="11" name="Rectangle 2"/>
          <p:cNvSpPr txBox="1">
            <a:spLocks noChangeArrowheads="1"/>
          </p:cNvSpPr>
          <p:nvPr/>
        </p:nvSpPr>
        <p:spPr>
          <a:xfrm>
            <a:off x="0" y="0"/>
            <a:ext cx="9144000" cy="593525"/>
          </a:xfrm>
          <a:prstGeom prst="rect">
            <a:avLst/>
          </a:prstGeom>
          <a:solidFill>
            <a:schemeClr val="accent6"/>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zh-CN" altLang="en-US" sz="3000" b="1" dirty="0" smtClean="0">
                <a:solidFill>
                  <a:prstClr val="white"/>
                </a:solidFill>
              </a:rPr>
              <a:t>空间滤波</a:t>
            </a:r>
            <a:endParaRPr lang="zh-CN" altLang="en-US" sz="3000" b="1" dirty="0">
              <a:solidFill>
                <a:prstClr val="white"/>
              </a:solidFill>
            </a:endParaRPr>
          </a:p>
        </p:txBody>
      </p:sp>
    </p:spTree>
    <p:extLst>
      <p:ext uri="{BB962C8B-B14F-4D97-AF65-F5344CB8AC3E}">
        <p14:creationId xmlns:p14="http://schemas.microsoft.com/office/powerpoint/2010/main" val="4033434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8898"/>
                                        </p:tgtEl>
                                        <p:attrNameLst>
                                          <p:attrName>style.visibility</p:attrName>
                                        </p:attrNameLst>
                                      </p:cBhvr>
                                      <p:to>
                                        <p:strVal val="visible"/>
                                      </p:to>
                                    </p:set>
                                    <p:anim calcmode="lin" valueType="num">
                                      <p:cBhvr additive="base">
                                        <p:cTn id="7" dur="500" fill="hold"/>
                                        <p:tgtEl>
                                          <p:spTgt spid="208898"/>
                                        </p:tgtEl>
                                        <p:attrNameLst>
                                          <p:attrName>ppt_x</p:attrName>
                                        </p:attrNameLst>
                                      </p:cBhvr>
                                      <p:tavLst>
                                        <p:tav tm="0">
                                          <p:val>
                                            <p:strVal val="0-#ppt_w/2"/>
                                          </p:val>
                                        </p:tav>
                                        <p:tav tm="100000">
                                          <p:val>
                                            <p:strVal val="#ppt_x"/>
                                          </p:val>
                                        </p:tav>
                                      </p:tavLst>
                                    </p:anim>
                                    <p:anim calcmode="lin" valueType="num">
                                      <p:cBhvr additive="base">
                                        <p:cTn id="8" dur="500" fill="hold"/>
                                        <p:tgtEl>
                                          <p:spTgt spid="20889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nodeType="clickEffect">
                                  <p:stCondLst>
                                    <p:cond delay="0"/>
                                  </p:stCondLst>
                                  <p:childTnLst>
                                    <p:set>
                                      <p:cBhvr>
                                        <p:cTn id="12" dur="1" fill="hold">
                                          <p:stCondLst>
                                            <p:cond delay="0"/>
                                          </p:stCondLst>
                                        </p:cTn>
                                        <p:tgtEl>
                                          <p:spTgt spid="208900"/>
                                        </p:tgtEl>
                                        <p:attrNameLst>
                                          <p:attrName>style.visibility</p:attrName>
                                        </p:attrNameLst>
                                      </p:cBhvr>
                                      <p:to>
                                        <p:strVal val="visible"/>
                                      </p:to>
                                    </p:set>
                                    <p:animEffect transition="in" filter="dissolve">
                                      <p:cBhvr>
                                        <p:cTn id="13" dur="500"/>
                                        <p:tgtEl>
                                          <p:spTgt spid="2089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89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a:xfrm>
            <a:off x="1898451" y="882550"/>
            <a:ext cx="5404247" cy="514350"/>
          </a:xfrm>
          <a:noFill/>
          <a:ln/>
        </p:spPr>
        <p:txBody>
          <a:bodyPr/>
          <a:lstStyle/>
          <a:p>
            <a:r>
              <a:rPr lang="zh-CN" altLang="en-US" sz="2700" b="1">
                <a:ea typeface="宋体" panose="02010600030101010101" pitchFamily="2" charset="-122"/>
              </a:rPr>
              <a:t>二元振幅滤波器，透射率是</a:t>
            </a:r>
            <a:r>
              <a:rPr lang="en-US" altLang="zh-CN" sz="2700" b="1">
                <a:latin typeface="宋体" panose="02010600030101010101" pitchFamily="2" charset="-122"/>
                <a:ea typeface="宋体" panose="02010600030101010101" pitchFamily="2" charset="-122"/>
              </a:rPr>
              <a:t>0</a:t>
            </a:r>
            <a:r>
              <a:rPr lang="zh-CN" altLang="en-US" sz="2700" b="1">
                <a:ea typeface="宋体" panose="02010600030101010101" pitchFamily="2" charset="-122"/>
              </a:rPr>
              <a:t>或</a:t>
            </a:r>
            <a:r>
              <a:rPr lang="en-US" altLang="zh-CN" sz="2700" b="1">
                <a:latin typeface="宋体" panose="02010600030101010101" pitchFamily="2" charset="-122"/>
                <a:ea typeface="宋体" panose="02010600030101010101" pitchFamily="2" charset="-122"/>
              </a:rPr>
              <a:t>1</a:t>
            </a:r>
          </a:p>
        </p:txBody>
      </p:sp>
      <p:sp>
        <p:nvSpPr>
          <p:cNvPr id="209923" name="Rectangle 3"/>
          <p:cNvSpPr>
            <a:spLocks noChangeArrowheads="1"/>
          </p:cNvSpPr>
          <p:nvPr/>
        </p:nvSpPr>
        <p:spPr bwMode="auto">
          <a:xfrm>
            <a:off x="1347279" y="1510874"/>
            <a:ext cx="63436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ts val="0"/>
              </a:spcBef>
              <a:spcAft>
                <a:spcPts val="0"/>
              </a:spcAft>
            </a:pPr>
            <a:r>
              <a:rPr lang="en-US" altLang="zh-CN" sz="2400" b="1" dirty="0">
                <a:solidFill>
                  <a:prstClr val="black"/>
                </a:solidFill>
                <a:latin typeface="宋体" panose="02010600030101010101" pitchFamily="2" charset="-122"/>
              </a:rPr>
              <a:t>1</a:t>
            </a:r>
            <a:r>
              <a:rPr lang="zh-CN" altLang="en-US" sz="2400" b="1" dirty="0">
                <a:solidFill>
                  <a:prstClr val="black"/>
                </a:solidFill>
                <a:latin typeface="宋体" panose="02010600030101010101" pitchFamily="2" charset="-122"/>
              </a:rPr>
              <a:t>．</a:t>
            </a:r>
            <a:r>
              <a:rPr lang="zh-CN" altLang="en-US" sz="2400" b="1" dirty="0">
                <a:solidFill>
                  <a:prstClr val="black"/>
                </a:solidFill>
                <a:latin typeface="Calibri" panose="020F0502020204030204"/>
              </a:rPr>
              <a:t>低通滤波：只允许位于频谱面中心及附近的低频分量通过，可以滤掉高频噪音。</a:t>
            </a:r>
          </a:p>
        </p:txBody>
      </p:sp>
      <p:sp>
        <p:nvSpPr>
          <p:cNvPr id="209924" name="Rectangle 4"/>
          <p:cNvSpPr>
            <a:spLocks noChangeArrowheads="1"/>
          </p:cNvSpPr>
          <p:nvPr/>
        </p:nvSpPr>
        <p:spPr bwMode="auto">
          <a:xfrm>
            <a:off x="1232979" y="2335703"/>
            <a:ext cx="64579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ts val="0"/>
              </a:spcBef>
              <a:spcAft>
                <a:spcPts val="0"/>
              </a:spcAft>
            </a:pPr>
            <a:r>
              <a:rPr lang="zh-CN" altLang="en-US" sz="2400" b="1" dirty="0">
                <a:solidFill>
                  <a:prstClr val="black"/>
                </a:solidFill>
                <a:latin typeface="宋体" panose="02010600030101010101" pitchFamily="2" charset="-122"/>
              </a:rPr>
              <a:t> </a:t>
            </a:r>
            <a:r>
              <a:rPr lang="en-US" altLang="zh-CN" sz="2400" b="1" dirty="0">
                <a:solidFill>
                  <a:prstClr val="black"/>
                </a:solidFill>
                <a:latin typeface="宋体" panose="02010600030101010101" pitchFamily="2" charset="-122"/>
              </a:rPr>
              <a:t>2</a:t>
            </a:r>
            <a:r>
              <a:rPr lang="zh-CN" altLang="en-US" sz="2400" b="1" dirty="0">
                <a:solidFill>
                  <a:prstClr val="black"/>
                </a:solidFill>
                <a:latin typeface="宋体" panose="02010600030101010101" pitchFamily="2" charset="-122"/>
              </a:rPr>
              <a:t>．</a:t>
            </a:r>
            <a:r>
              <a:rPr lang="zh-CN" altLang="en-US" sz="2400" b="1" dirty="0">
                <a:solidFill>
                  <a:prstClr val="black"/>
                </a:solidFill>
                <a:latin typeface="Calibri" panose="020F0502020204030204"/>
              </a:rPr>
              <a:t>高通滤波：它阻挡低频分量而让高频分量通过，可以实现图像的衬度反转或边缘增强。</a:t>
            </a:r>
          </a:p>
        </p:txBody>
      </p:sp>
      <p:sp>
        <p:nvSpPr>
          <p:cNvPr id="209925" name="Rectangle 5"/>
          <p:cNvSpPr>
            <a:spLocks noChangeArrowheads="1"/>
          </p:cNvSpPr>
          <p:nvPr/>
        </p:nvSpPr>
        <p:spPr bwMode="auto">
          <a:xfrm>
            <a:off x="1253092" y="3259220"/>
            <a:ext cx="65151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ts val="0"/>
              </a:spcBef>
              <a:spcAft>
                <a:spcPts val="0"/>
              </a:spcAft>
            </a:pPr>
            <a:r>
              <a:rPr lang="zh-CN" altLang="en-US" sz="2400" b="1" dirty="0">
                <a:solidFill>
                  <a:prstClr val="black"/>
                </a:solidFill>
                <a:latin typeface="宋体" panose="02010600030101010101" pitchFamily="2" charset="-122"/>
              </a:rPr>
              <a:t> </a:t>
            </a:r>
            <a:r>
              <a:rPr lang="en-US" altLang="zh-CN" sz="2400" b="1" dirty="0">
                <a:solidFill>
                  <a:prstClr val="black"/>
                </a:solidFill>
                <a:latin typeface="宋体" panose="02010600030101010101" pitchFamily="2" charset="-122"/>
              </a:rPr>
              <a:t>3</a:t>
            </a:r>
            <a:r>
              <a:rPr lang="zh-CN" altLang="en-US" sz="2400" b="1" dirty="0">
                <a:solidFill>
                  <a:prstClr val="black"/>
                </a:solidFill>
                <a:latin typeface="宋体" panose="02010600030101010101" pitchFamily="2" charset="-122"/>
              </a:rPr>
              <a:t>．</a:t>
            </a:r>
            <a:r>
              <a:rPr lang="zh-CN" altLang="en-US" sz="2400" b="1" dirty="0">
                <a:solidFill>
                  <a:prstClr val="black"/>
                </a:solidFill>
                <a:latin typeface="Calibri" panose="020F0502020204030204"/>
              </a:rPr>
              <a:t>带通滤波：它只允许特定区域的频谱通过，可以去除随机噪音。</a:t>
            </a:r>
          </a:p>
        </p:txBody>
      </p:sp>
      <p:pic>
        <p:nvPicPr>
          <p:cNvPr id="209926" name="Picture 6" descr="stop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5273788"/>
            <a:ext cx="4803788" cy="1426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9927" name="Rectangle 7"/>
          <p:cNvSpPr>
            <a:spLocks noChangeArrowheads="1"/>
          </p:cNvSpPr>
          <p:nvPr/>
        </p:nvSpPr>
        <p:spPr bwMode="auto">
          <a:xfrm>
            <a:off x="1400175" y="4238626"/>
            <a:ext cx="6400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ts val="0"/>
              </a:spcBef>
              <a:spcAft>
                <a:spcPts val="0"/>
              </a:spcAft>
            </a:pPr>
            <a:r>
              <a:rPr lang="en-US" altLang="zh-CN" sz="2400" b="1" dirty="0">
                <a:solidFill>
                  <a:prstClr val="black"/>
                </a:solidFill>
                <a:latin typeface="宋体" panose="02010600030101010101" pitchFamily="2" charset="-122"/>
              </a:rPr>
              <a:t>4</a:t>
            </a:r>
            <a:r>
              <a:rPr lang="zh-CN" altLang="en-US" sz="2400" b="1" dirty="0">
                <a:solidFill>
                  <a:prstClr val="black"/>
                </a:solidFill>
                <a:latin typeface="宋体" panose="02010600030101010101" pitchFamily="2" charset="-122"/>
              </a:rPr>
              <a:t>．</a:t>
            </a:r>
            <a:r>
              <a:rPr lang="zh-CN" altLang="en-US" sz="2400" b="1" dirty="0">
                <a:solidFill>
                  <a:prstClr val="black"/>
                </a:solidFill>
                <a:latin typeface="Calibri" panose="020F0502020204030204"/>
              </a:rPr>
              <a:t>方向滤波：它阻挡或允许特定方向上的频谱分量通过，可以突出图像的方向特征。</a:t>
            </a:r>
          </a:p>
        </p:txBody>
      </p:sp>
      <p:sp>
        <p:nvSpPr>
          <p:cNvPr id="9" name="Rectangle 2"/>
          <p:cNvSpPr txBox="1">
            <a:spLocks noChangeArrowheads="1"/>
          </p:cNvSpPr>
          <p:nvPr/>
        </p:nvSpPr>
        <p:spPr>
          <a:xfrm>
            <a:off x="0" y="0"/>
            <a:ext cx="9144000" cy="593525"/>
          </a:xfrm>
          <a:prstGeom prst="rect">
            <a:avLst/>
          </a:prstGeom>
          <a:solidFill>
            <a:schemeClr val="accent6"/>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zh-CN" altLang="en-US" sz="3000" b="1" dirty="0" smtClean="0">
                <a:solidFill>
                  <a:prstClr val="white"/>
                </a:solidFill>
              </a:rPr>
              <a:t>空间滤波</a:t>
            </a:r>
            <a:endParaRPr lang="zh-CN" altLang="en-US" sz="3000" b="1" dirty="0">
              <a:solidFill>
                <a:prstClr val="white"/>
              </a:solidFill>
            </a:endParaRPr>
          </a:p>
        </p:txBody>
      </p:sp>
    </p:spTree>
    <p:extLst>
      <p:ext uri="{BB962C8B-B14F-4D97-AF65-F5344CB8AC3E}">
        <p14:creationId xmlns:p14="http://schemas.microsoft.com/office/powerpoint/2010/main" val="33579092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09923"/>
                                        </p:tgtEl>
                                        <p:attrNameLst>
                                          <p:attrName>style.visibility</p:attrName>
                                        </p:attrNameLst>
                                      </p:cBhvr>
                                      <p:to>
                                        <p:strVal val="visible"/>
                                      </p:to>
                                    </p:set>
                                    <p:animEffect transition="in" filter="checkerboard(across)">
                                      <p:cBhvr>
                                        <p:cTn id="7" dur="500"/>
                                        <p:tgtEl>
                                          <p:spTgt spid="2099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9924"/>
                                        </p:tgtEl>
                                        <p:attrNameLst>
                                          <p:attrName>style.visibility</p:attrName>
                                        </p:attrNameLst>
                                      </p:cBhvr>
                                      <p:to>
                                        <p:strVal val="visible"/>
                                      </p:to>
                                    </p:set>
                                    <p:animEffect transition="in" filter="dissolve">
                                      <p:cBhvr>
                                        <p:cTn id="12" dur="500"/>
                                        <p:tgtEl>
                                          <p:spTgt spid="2099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09925"/>
                                        </p:tgtEl>
                                        <p:attrNameLst>
                                          <p:attrName>style.visibility</p:attrName>
                                        </p:attrNameLst>
                                      </p:cBhvr>
                                      <p:to>
                                        <p:strVal val="visible"/>
                                      </p:to>
                                    </p:set>
                                    <p:animEffect transition="in" filter="checkerboard(across)">
                                      <p:cBhvr>
                                        <p:cTn id="17" dur="500"/>
                                        <p:tgtEl>
                                          <p:spTgt spid="20992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209927"/>
                                        </p:tgtEl>
                                        <p:attrNameLst>
                                          <p:attrName>style.visibility</p:attrName>
                                        </p:attrNameLst>
                                      </p:cBhvr>
                                      <p:to>
                                        <p:strVal val="visible"/>
                                      </p:to>
                                    </p:set>
                                    <p:animEffect transition="in" filter="checkerboard(across)">
                                      <p:cBhvr>
                                        <p:cTn id="22" dur="500"/>
                                        <p:tgtEl>
                                          <p:spTgt spid="20992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209926"/>
                                        </p:tgtEl>
                                        <p:attrNameLst>
                                          <p:attrName>style.visibility</p:attrName>
                                        </p:attrNameLst>
                                      </p:cBhvr>
                                      <p:to>
                                        <p:strVal val="visible"/>
                                      </p:to>
                                    </p:set>
                                    <p:animEffect transition="in" filter="checkerboard(across)">
                                      <p:cBhvr>
                                        <p:cTn id="27" dur="500"/>
                                        <p:tgtEl>
                                          <p:spTgt spid="2099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p:bldP spid="209924" grpId="0"/>
      <p:bldP spid="209925" grpId="0"/>
      <p:bldP spid="20992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a:xfrm>
            <a:off x="774633" y="1381367"/>
            <a:ext cx="2882503" cy="514350"/>
          </a:xfrm>
        </p:spPr>
        <p:txBody>
          <a:bodyPr/>
          <a:lstStyle/>
          <a:p>
            <a:r>
              <a:rPr lang="zh-CN" altLang="en-US" sz="2700" b="1" dirty="0">
                <a:ea typeface="宋体" panose="02010600030101010101" pitchFamily="2" charset="-122"/>
              </a:rPr>
              <a:t>空间滤波实验</a:t>
            </a:r>
          </a:p>
        </p:txBody>
      </p:sp>
      <p:sp>
        <p:nvSpPr>
          <p:cNvPr id="210947" name="Rectangle 3"/>
          <p:cNvSpPr>
            <a:spLocks noChangeArrowheads="1"/>
          </p:cNvSpPr>
          <p:nvPr/>
        </p:nvSpPr>
        <p:spPr bwMode="auto">
          <a:xfrm>
            <a:off x="3078758" y="1381367"/>
            <a:ext cx="4198585" cy="461665"/>
          </a:xfrm>
          <a:prstGeom prst="rect">
            <a:avLst/>
          </a:prstGeom>
          <a:ln/>
          <a:extLst/>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fontAlgn="auto">
              <a:spcBef>
                <a:spcPts val="0"/>
              </a:spcBef>
              <a:spcAft>
                <a:spcPts val="0"/>
              </a:spcAft>
            </a:pPr>
            <a:r>
              <a:rPr lang="zh-CN" altLang="en-US" sz="2400" b="1" dirty="0">
                <a:solidFill>
                  <a:prstClr val="black"/>
                </a:solidFill>
                <a:latin typeface="Calibri" panose="020F0502020204030204"/>
              </a:rPr>
              <a:t>阿贝</a:t>
            </a:r>
            <a:r>
              <a:rPr lang="zh-CN" altLang="en-US" sz="2400" b="1" dirty="0">
                <a:solidFill>
                  <a:prstClr val="black"/>
                </a:solidFill>
                <a:latin typeface="Times New Roman" panose="02020603050405020304" pitchFamily="18" charset="0"/>
              </a:rPr>
              <a:t>（</a:t>
            </a:r>
            <a:r>
              <a:rPr lang="en-US" altLang="zh-CN" sz="2400" b="1" dirty="0">
                <a:solidFill>
                  <a:prstClr val="black"/>
                </a:solidFill>
                <a:latin typeface="Times New Roman" panose="02020603050405020304" pitchFamily="18" charset="0"/>
              </a:rPr>
              <a:t>1874</a:t>
            </a:r>
            <a:r>
              <a:rPr lang="zh-CN" altLang="en-US" sz="2400" b="1" dirty="0">
                <a:solidFill>
                  <a:prstClr val="black"/>
                </a:solidFill>
                <a:latin typeface="Times New Roman" panose="02020603050405020304" pitchFamily="18" charset="0"/>
              </a:rPr>
              <a:t>）</a:t>
            </a:r>
            <a:r>
              <a:rPr lang="en-US" altLang="zh-CN" sz="2400" b="1" dirty="0">
                <a:solidFill>
                  <a:prstClr val="black"/>
                </a:solidFill>
                <a:latin typeface="Times New Roman" panose="02020603050405020304" pitchFamily="18" charset="0"/>
              </a:rPr>
              <a:t>—</a:t>
            </a:r>
            <a:r>
              <a:rPr lang="zh-CN" altLang="en-US" sz="2400" b="1" dirty="0">
                <a:solidFill>
                  <a:prstClr val="black"/>
                </a:solidFill>
                <a:latin typeface="Calibri" panose="020F0502020204030204"/>
              </a:rPr>
              <a:t>波特</a:t>
            </a:r>
            <a:r>
              <a:rPr lang="zh-CN" altLang="en-US" sz="2400" b="1" dirty="0">
                <a:solidFill>
                  <a:prstClr val="black"/>
                </a:solidFill>
                <a:latin typeface="Times New Roman" panose="02020603050405020304" pitchFamily="18" charset="0"/>
              </a:rPr>
              <a:t>（</a:t>
            </a:r>
            <a:r>
              <a:rPr lang="en-US" altLang="zh-CN" sz="2400" b="1" dirty="0">
                <a:solidFill>
                  <a:prstClr val="black"/>
                </a:solidFill>
                <a:latin typeface="Times New Roman" panose="02020603050405020304" pitchFamily="18" charset="0"/>
              </a:rPr>
              <a:t>1906</a:t>
            </a:r>
            <a:r>
              <a:rPr lang="zh-CN" altLang="en-US" sz="2400" b="1" dirty="0">
                <a:solidFill>
                  <a:prstClr val="black"/>
                </a:solidFill>
                <a:latin typeface="Times New Roman" panose="02020603050405020304" pitchFamily="18" charset="0"/>
              </a:rPr>
              <a:t>）</a:t>
            </a:r>
          </a:p>
        </p:txBody>
      </p:sp>
      <p:sp>
        <p:nvSpPr>
          <p:cNvPr id="210948" name="Rectangle 4"/>
          <p:cNvSpPr>
            <a:spLocks noRot="1" noChangeArrowheads="1"/>
          </p:cNvSpPr>
          <p:nvPr/>
        </p:nvSpPr>
        <p:spPr bwMode="auto">
          <a:xfrm>
            <a:off x="1314450" y="2171701"/>
            <a:ext cx="6405563" cy="992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Font typeface="Wingdings" panose="05000000000000000000" pitchFamily="2" charset="2"/>
              <a:buChar char="v"/>
              <a:defRPr sz="2800">
                <a:solidFill>
                  <a:schemeClr val="accent2"/>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2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fontAlgn="auto">
              <a:spcAft>
                <a:spcPts val="0"/>
              </a:spcAft>
              <a:buClr>
                <a:srgbClr val="0563C1"/>
              </a:buClr>
            </a:pPr>
            <a:r>
              <a:rPr lang="zh-CN" altLang="en-US" sz="2250" b="1">
                <a:solidFill>
                  <a:srgbClr val="000066"/>
                </a:solidFill>
              </a:rPr>
              <a:t>以黑白光栅为物，单色平行光照射 </a:t>
            </a:r>
          </a:p>
          <a:p>
            <a:pPr fontAlgn="auto">
              <a:spcAft>
                <a:spcPts val="0"/>
              </a:spcAft>
              <a:buClr>
                <a:srgbClr val="0563C1"/>
              </a:buClr>
            </a:pPr>
            <a:r>
              <a:rPr lang="zh-CN" altLang="en-US" sz="2250" b="1">
                <a:solidFill>
                  <a:srgbClr val="000066"/>
                </a:solidFill>
              </a:rPr>
              <a:t>在傅氏面上加一可调狭缝，观察像的变化</a:t>
            </a:r>
          </a:p>
        </p:txBody>
      </p:sp>
      <p:grpSp>
        <p:nvGrpSpPr>
          <p:cNvPr id="210949" name="Group 5"/>
          <p:cNvGrpSpPr>
            <a:grpSpLocks/>
          </p:cNvGrpSpPr>
          <p:nvPr/>
        </p:nvGrpSpPr>
        <p:grpSpPr bwMode="auto">
          <a:xfrm>
            <a:off x="1600200" y="3200401"/>
            <a:ext cx="5829300" cy="1707356"/>
            <a:chOff x="1292" y="1706"/>
            <a:chExt cx="2586" cy="1770"/>
          </a:xfrm>
        </p:grpSpPr>
        <p:sp>
          <p:nvSpPr>
            <p:cNvPr id="210950" name="Line 6"/>
            <p:cNvSpPr>
              <a:spLocks noChangeShapeType="1"/>
            </p:cNvSpPr>
            <p:nvPr/>
          </p:nvSpPr>
          <p:spPr bwMode="auto">
            <a:xfrm flipV="1">
              <a:off x="2653" y="1706"/>
              <a:ext cx="0" cy="726"/>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0951" name="Line 7"/>
            <p:cNvSpPr>
              <a:spLocks noChangeShapeType="1"/>
            </p:cNvSpPr>
            <p:nvPr/>
          </p:nvSpPr>
          <p:spPr bwMode="auto">
            <a:xfrm flipV="1">
              <a:off x="2653" y="2749"/>
              <a:ext cx="0" cy="726"/>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0952" name="Rectangle 8"/>
            <p:cNvSpPr>
              <a:spLocks noChangeArrowheads="1"/>
            </p:cNvSpPr>
            <p:nvPr/>
          </p:nvSpPr>
          <p:spPr bwMode="auto">
            <a:xfrm>
              <a:off x="1834" y="2040"/>
              <a:ext cx="28" cy="111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0953" name="Rectangle 9"/>
            <p:cNvSpPr>
              <a:spLocks noChangeArrowheads="1"/>
            </p:cNvSpPr>
            <p:nvPr/>
          </p:nvSpPr>
          <p:spPr bwMode="auto">
            <a:xfrm>
              <a:off x="1834" y="2391"/>
              <a:ext cx="28" cy="159"/>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0954" name="Rectangle 10"/>
            <p:cNvSpPr>
              <a:spLocks noChangeArrowheads="1"/>
            </p:cNvSpPr>
            <p:nvPr/>
          </p:nvSpPr>
          <p:spPr bwMode="auto">
            <a:xfrm>
              <a:off x="1834" y="2136"/>
              <a:ext cx="28" cy="159"/>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0955" name="Rectangle 11"/>
            <p:cNvSpPr>
              <a:spLocks noChangeArrowheads="1"/>
            </p:cNvSpPr>
            <p:nvPr/>
          </p:nvSpPr>
          <p:spPr bwMode="auto">
            <a:xfrm>
              <a:off x="1834" y="2902"/>
              <a:ext cx="28" cy="159"/>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0956" name="Rectangle 12"/>
            <p:cNvSpPr>
              <a:spLocks noChangeArrowheads="1"/>
            </p:cNvSpPr>
            <p:nvPr/>
          </p:nvSpPr>
          <p:spPr bwMode="auto">
            <a:xfrm>
              <a:off x="1834" y="2647"/>
              <a:ext cx="28" cy="159"/>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0957" name="Oval 13"/>
            <p:cNvSpPr>
              <a:spLocks noChangeArrowheads="1"/>
            </p:cNvSpPr>
            <p:nvPr/>
          </p:nvSpPr>
          <p:spPr bwMode="auto">
            <a:xfrm>
              <a:off x="2176" y="1848"/>
              <a:ext cx="57" cy="1501"/>
            </a:xfrm>
            <a:prstGeom prst="ellipse">
              <a:avLst/>
            </a:prstGeom>
            <a:solidFill>
              <a:srgbClr val="C0C0C0"/>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0958" name="Line 14"/>
            <p:cNvSpPr>
              <a:spLocks noChangeShapeType="1"/>
            </p:cNvSpPr>
            <p:nvPr/>
          </p:nvSpPr>
          <p:spPr bwMode="auto">
            <a:xfrm>
              <a:off x="1378" y="2135"/>
              <a:ext cx="399"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0959" name="Line 15"/>
            <p:cNvSpPr>
              <a:spLocks noChangeShapeType="1"/>
            </p:cNvSpPr>
            <p:nvPr/>
          </p:nvSpPr>
          <p:spPr bwMode="auto">
            <a:xfrm>
              <a:off x="1378" y="2295"/>
              <a:ext cx="399"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0960" name="Line 16"/>
            <p:cNvSpPr>
              <a:spLocks noChangeShapeType="1"/>
            </p:cNvSpPr>
            <p:nvPr/>
          </p:nvSpPr>
          <p:spPr bwMode="auto">
            <a:xfrm>
              <a:off x="1378" y="2455"/>
              <a:ext cx="399"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0961" name="Line 17"/>
            <p:cNvSpPr>
              <a:spLocks noChangeShapeType="1"/>
            </p:cNvSpPr>
            <p:nvPr/>
          </p:nvSpPr>
          <p:spPr bwMode="auto">
            <a:xfrm>
              <a:off x="1378" y="2614"/>
              <a:ext cx="399"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0962" name="Line 18"/>
            <p:cNvSpPr>
              <a:spLocks noChangeShapeType="1"/>
            </p:cNvSpPr>
            <p:nvPr/>
          </p:nvSpPr>
          <p:spPr bwMode="auto">
            <a:xfrm>
              <a:off x="1378" y="2774"/>
              <a:ext cx="399"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0963" name="Line 19"/>
            <p:cNvSpPr>
              <a:spLocks noChangeShapeType="1"/>
            </p:cNvSpPr>
            <p:nvPr/>
          </p:nvSpPr>
          <p:spPr bwMode="auto">
            <a:xfrm>
              <a:off x="1378" y="2934"/>
              <a:ext cx="399"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0964" name="Line 20"/>
            <p:cNvSpPr>
              <a:spLocks noChangeShapeType="1"/>
            </p:cNvSpPr>
            <p:nvPr/>
          </p:nvSpPr>
          <p:spPr bwMode="auto">
            <a:xfrm>
              <a:off x="1378" y="3094"/>
              <a:ext cx="399"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0965" name="Line 21"/>
            <p:cNvSpPr>
              <a:spLocks noChangeShapeType="1"/>
            </p:cNvSpPr>
            <p:nvPr/>
          </p:nvSpPr>
          <p:spPr bwMode="auto">
            <a:xfrm>
              <a:off x="1292" y="2608"/>
              <a:ext cx="245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0966" name="Line 22"/>
            <p:cNvSpPr>
              <a:spLocks noChangeShapeType="1"/>
            </p:cNvSpPr>
            <p:nvPr/>
          </p:nvSpPr>
          <p:spPr bwMode="auto">
            <a:xfrm>
              <a:off x="3344" y="1752"/>
              <a:ext cx="0" cy="1724"/>
            </a:xfrm>
            <a:prstGeom prst="line">
              <a:avLst/>
            </a:prstGeom>
            <a:noFill/>
            <a:ln w="19050">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0967" name="Line 23"/>
            <p:cNvSpPr>
              <a:spLocks noChangeShapeType="1"/>
            </p:cNvSpPr>
            <p:nvPr/>
          </p:nvSpPr>
          <p:spPr bwMode="auto">
            <a:xfrm flipH="1">
              <a:off x="2653" y="1947"/>
              <a:ext cx="14" cy="130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graphicFrame>
          <p:nvGraphicFramePr>
            <p:cNvPr id="210968" name="Object 24"/>
            <p:cNvGraphicFramePr>
              <a:graphicFrameLocks noChangeAspect="1"/>
            </p:cNvGraphicFramePr>
            <p:nvPr/>
          </p:nvGraphicFramePr>
          <p:xfrm>
            <a:off x="3743" y="2519"/>
            <a:ext cx="135" cy="164"/>
          </p:xfrm>
          <a:graphic>
            <a:graphicData uri="http://schemas.openxmlformats.org/presentationml/2006/ole">
              <mc:AlternateContent xmlns:mc="http://schemas.openxmlformats.org/markup-compatibility/2006">
                <mc:Choice xmlns:v="urn:schemas-microsoft-com:vml" Requires="v">
                  <p:oleObj spid="_x0000_s131094" name="Equation" r:id="rId3" imgW="152280" imgH="164880" progId="Equation.DSMT4">
                    <p:embed/>
                  </p:oleObj>
                </mc:Choice>
                <mc:Fallback>
                  <p:oleObj name="Equation" r:id="rId3" imgW="152280" imgH="1648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3" y="2519"/>
                          <a:ext cx="135" cy="1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10969" name="Text Box 25"/>
          <p:cNvSpPr txBox="1">
            <a:spLocks noChangeArrowheads="1"/>
          </p:cNvSpPr>
          <p:nvPr/>
        </p:nvSpPr>
        <p:spPr bwMode="auto">
          <a:xfrm>
            <a:off x="6066266" y="4972050"/>
            <a:ext cx="415498"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fontAlgn="auto">
              <a:spcBef>
                <a:spcPts val="0"/>
              </a:spcBef>
              <a:spcAft>
                <a:spcPts val="0"/>
              </a:spcAft>
            </a:pPr>
            <a:r>
              <a:rPr lang="zh-CN" altLang="en-US" sz="1500" b="1">
                <a:solidFill>
                  <a:prstClr val="black"/>
                </a:solidFill>
                <a:latin typeface="Arial" panose="020B0604020202020204" pitchFamily="34" charset="0"/>
              </a:rPr>
              <a:t>像平面</a:t>
            </a:r>
          </a:p>
        </p:txBody>
      </p:sp>
      <p:sp>
        <p:nvSpPr>
          <p:cNvPr id="210970" name="Text Box 26"/>
          <p:cNvSpPr txBox="1">
            <a:spLocks noChangeArrowheads="1"/>
          </p:cNvSpPr>
          <p:nvPr/>
        </p:nvSpPr>
        <p:spPr bwMode="auto">
          <a:xfrm>
            <a:off x="4294616" y="4914900"/>
            <a:ext cx="415498"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fontAlgn="auto">
              <a:spcBef>
                <a:spcPts val="0"/>
              </a:spcBef>
              <a:spcAft>
                <a:spcPts val="0"/>
              </a:spcAft>
            </a:pPr>
            <a:r>
              <a:rPr lang="zh-CN" altLang="en-US" sz="1500" b="1">
                <a:solidFill>
                  <a:prstClr val="black"/>
                </a:solidFill>
                <a:latin typeface="Arial" panose="020B0604020202020204" pitchFamily="34" charset="0"/>
              </a:rPr>
              <a:t>傅氏面</a:t>
            </a:r>
          </a:p>
        </p:txBody>
      </p:sp>
      <p:sp>
        <p:nvSpPr>
          <p:cNvPr id="210971" name="Text Box 27"/>
          <p:cNvSpPr txBox="1">
            <a:spLocks noChangeArrowheads="1"/>
          </p:cNvSpPr>
          <p:nvPr/>
        </p:nvSpPr>
        <p:spPr bwMode="auto">
          <a:xfrm>
            <a:off x="2694416" y="4800600"/>
            <a:ext cx="415498"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fontAlgn="auto">
              <a:spcBef>
                <a:spcPts val="0"/>
              </a:spcBef>
              <a:spcAft>
                <a:spcPts val="0"/>
              </a:spcAft>
            </a:pPr>
            <a:r>
              <a:rPr lang="zh-CN" altLang="en-US" sz="1500" b="1">
                <a:solidFill>
                  <a:prstClr val="black"/>
                </a:solidFill>
                <a:latin typeface="Arial" panose="020B0604020202020204" pitchFamily="34" charset="0"/>
              </a:rPr>
              <a:t>黑白光栅</a:t>
            </a:r>
          </a:p>
        </p:txBody>
      </p:sp>
      <p:sp>
        <p:nvSpPr>
          <p:cNvPr id="210972" name="Text Box 28"/>
          <p:cNvSpPr txBox="1">
            <a:spLocks noChangeArrowheads="1"/>
          </p:cNvSpPr>
          <p:nvPr/>
        </p:nvSpPr>
        <p:spPr bwMode="auto">
          <a:xfrm>
            <a:off x="4694666" y="4800600"/>
            <a:ext cx="415498"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fontAlgn="auto">
              <a:spcBef>
                <a:spcPts val="0"/>
              </a:spcBef>
              <a:spcAft>
                <a:spcPts val="0"/>
              </a:spcAft>
            </a:pPr>
            <a:r>
              <a:rPr lang="zh-CN" altLang="en-US" sz="1500" b="1">
                <a:solidFill>
                  <a:prstClr val="black"/>
                </a:solidFill>
                <a:latin typeface="Arial" panose="020B0604020202020204" pitchFamily="34" charset="0"/>
              </a:rPr>
              <a:t>可调光阑</a:t>
            </a:r>
          </a:p>
        </p:txBody>
      </p:sp>
      <p:sp>
        <p:nvSpPr>
          <p:cNvPr id="31" name="Rectangle 2"/>
          <p:cNvSpPr txBox="1">
            <a:spLocks noChangeArrowheads="1"/>
          </p:cNvSpPr>
          <p:nvPr/>
        </p:nvSpPr>
        <p:spPr>
          <a:xfrm>
            <a:off x="0" y="0"/>
            <a:ext cx="9144000" cy="593525"/>
          </a:xfrm>
          <a:prstGeom prst="rect">
            <a:avLst/>
          </a:prstGeom>
          <a:solidFill>
            <a:schemeClr val="accent6"/>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zh-CN" altLang="en-US" sz="3000" b="1" dirty="0" smtClean="0">
                <a:solidFill>
                  <a:prstClr val="white"/>
                </a:solidFill>
              </a:rPr>
              <a:t>空间滤波</a:t>
            </a:r>
            <a:endParaRPr lang="zh-CN" altLang="en-US" sz="3000" b="1" dirty="0">
              <a:solidFill>
                <a:prstClr val="white"/>
              </a:solidFill>
            </a:endParaRPr>
          </a:p>
        </p:txBody>
      </p:sp>
    </p:spTree>
    <p:extLst>
      <p:ext uri="{BB962C8B-B14F-4D97-AF65-F5344CB8AC3E}">
        <p14:creationId xmlns:p14="http://schemas.microsoft.com/office/powerpoint/2010/main" val="7584185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Text Box 2"/>
          <p:cNvSpPr txBox="1">
            <a:spLocks noChangeArrowheads="1"/>
          </p:cNvSpPr>
          <p:nvPr/>
        </p:nvSpPr>
        <p:spPr bwMode="auto">
          <a:xfrm>
            <a:off x="1143000" y="1528226"/>
            <a:ext cx="6781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fontAlgn="base">
              <a:spcBef>
                <a:spcPct val="0"/>
              </a:spcBef>
              <a:spcAft>
                <a:spcPct val="0"/>
              </a:spcAft>
              <a:defRPr>
                <a:solidFill>
                  <a:schemeClr val="tx1"/>
                </a:solidFill>
                <a:latin typeface="Arial" panose="020B0604020202020204" pitchFamily="34" charset="0"/>
              </a:defRPr>
            </a:lvl6pPr>
            <a:lvl7pPr marL="3086100" indent="-342900" fontAlgn="base">
              <a:spcBef>
                <a:spcPct val="0"/>
              </a:spcBef>
              <a:spcAft>
                <a:spcPct val="0"/>
              </a:spcAft>
              <a:defRPr>
                <a:solidFill>
                  <a:schemeClr val="tx1"/>
                </a:solidFill>
                <a:latin typeface="Arial" panose="020B0604020202020204" pitchFamily="34" charset="0"/>
              </a:defRPr>
            </a:lvl7pPr>
            <a:lvl8pPr marL="3543300" indent="-342900" fontAlgn="base">
              <a:spcBef>
                <a:spcPct val="0"/>
              </a:spcBef>
              <a:spcAft>
                <a:spcPct val="0"/>
              </a:spcAft>
              <a:defRPr>
                <a:solidFill>
                  <a:schemeClr val="tx1"/>
                </a:solidFill>
                <a:latin typeface="Arial" panose="020B0604020202020204" pitchFamily="34" charset="0"/>
              </a:defRPr>
            </a:lvl8pPr>
            <a:lvl9pPr marL="4000500" indent="-342900" fontAlgn="base">
              <a:spcBef>
                <a:spcPct val="0"/>
              </a:spcBef>
              <a:spcAft>
                <a:spcPct val="0"/>
              </a:spcAft>
              <a:defRPr>
                <a:solidFill>
                  <a:schemeClr val="tx1"/>
                </a:solidFill>
                <a:latin typeface="Arial" panose="020B0604020202020204" pitchFamily="34" charset="0"/>
              </a:defRPr>
            </a:lvl9pPr>
          </a:lstStyle>
          <a:p>
            <a:pPr algn="just" fontAlgn="auto">
              <a:spcBef>
                <a:spcPts val="0"/>
              </a:spcBef>
              <a:spcAft>
                <a:spcPts val="0"/>
              </a:spcAft>
            </a:pPr>
            <a:r>
              <a:rPr lang="zh-CN" altLang="en-US" sz="2400" b="1" dirty="0">
                <a:solidFill>
                  <a:srgbClr val="000066"/>
                </a:solidFill>
              </a:rPr>
              <a:t>只让</a:t>
            </a:r>
            <a:r>
              <a:rPr lang="en-US" altLang="zh-CN" sz="2400" b="1" dirty="0">
                <a:solidFill>
                  <a:srgbClr val="000066"/>
                </a:solidFill>
              </a:rPr>
              <a:t>0</a:t>
            </a:r>
            <a:r>
              <a:rPr lang="zh-CN" altLang="en-US" sz="2400" b="1" dirty="0">
                <a:solidFill>
                  <a:srgbClr val="000066"/>
                </a:solidFill>
              </a:rPr>
              <a:t>级，即直流成分通过，则像平面被</a:t>
            </a:r>
            <a:r>
              <a:rPr lang="en-US" altLang="zh-CN" sz="2400" b="1" dirty="0">
                <a:solidFill>
                  <a:srgbClr val="000066"/>
                </a:solidFill>
              </a:rPr>
              <a:t>0</a:t>
            </a:r>
            <a:r>
              <a:rPr lang="zh-CN" altLang="en-US" sz="2400" b="1" dirty="0">
                <a:solidFill>
                  <a:srgbClr val="000066"/>
                </a:solidFill>
              </a:rPr>
              <a:t>级斑发出的球面波照明。</a:t>
            </a:r>
            <a:r>
              <a:rPr lang="zh-CN" altLang="en-US" sz="2400" b="1" dirty="0">
                <a:solidFill>
                  <a:srgbClr val="000066"/>
                </a:solidFill>
                <a:latin typeface="Verdana" panose="020B0604030504040204" pitchFamily="34" charset="0"/>
              </a:rPr>
              <a:t>近轴条件下，被均匀照明</a:t>
            </a:r>
          </a:p>
        </p:txBody>
      </p:sp>
      <p:sp>
        <p:nvSpPr>
          <p:cNvPr id="211971" name="Line 3"/>
          <p:cNvSpPr>
            <a:spLocks noChangeShapeType="1"/>
          </p:cNvSpPr>
          <p:nvPr/>
        </p:nvSpPr>
        <p:spPr bwMode="auto">
          <a:xfrm>
            <a:off x="1553766" y="4285060"/>
            <a:ext cx="644723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1972" name="Line 4"/>
          <p:cNvSpPr>
            <a:spLocks noChangeShapeType="1"/>
          </p:cNvSpPr>
          <p:nvPr/>
        </p:nvSpPr>
        <p:spPr bwMode="auto">
          <a:xfrm>
            <a:off x="5788819" y="2745581"/>
            <a:ext cx="0" cy="311586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grpSp>
        <p:nvGrpSpPr>
          <p:cNvPr id="211973" name="Group 5"/>
          <p:cNvGrpSpPr>
            <a:grpSpLocks/>
          </p:cNvGrpSpPr>
          <p:nvPr/>
        </p:nvGrpSpPr>
        <p:grpSpPr bwMode="auto">
          <a:xfrm>
            <a:off x="1428750" y="2981325"/>
            <a:ext cx="2906316" cy="2601516"/>
            <a:chOff x="240" y="1784"/>
            <a:chExt cx="2441" cy="2185"/>
          </a:xfrm>
        </p:grpSpPr>
        <p:sp>
          <p:nvSpPr>
            <p:cNvPr id="211974" name="Rectangle 6"/>
            <p:cNvSpPr>
              <a:spLocks noChangeArrowheads="1"/>
            </p:cNvSpPr>
            <p:nvPr/>
          </p:nvSpPr>
          <p:spPr bwMode="auto">
            <a:xfrm>
              <a:off x="1088" y="2257"/>
              <a:ext cx="54" cy="123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1975" name="Rectangle 7"/>
            <p:cNvSpPr>
              <a:spLocks noChangeArrowheads="1"/>
            </p:cNvSpPr>
            <p:nvPr/>
          </p:nvSpPr>
          <p:spPr bwMode="auto">
            <a:xfrm>
              <a:off x="1088" y="2646"/>
              <a:ext cx="54" cy="17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1976" name="Rectangle 8"/>
            <p:cNvSpPr>
              <a:spLocks noChangeArrowheads="1"/>
            </p:cNvSpPr>
            <p:nvPr/>
          </p:nvSpPr>
          <p:spPr bwMode="auto">
            <a:xfrm>
              <a:off x="1088" y="2363"/>
              <a:ext cx="54" cy="17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1977" name="Rectangle 9"/>
            <p:cNvSpPr>
              <a:spLocks noChangeArrowheads="1"/>
            </p:cNvSpPr>
            <p:nvPr/>
          </p:nvSpPr>
          <p:spPr bwMode="auto">
            <a:xfrm>
              <a:off x="1088" y="3212"/>
              <a:ext cx="54" cy="17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1978" name="Rectangle 10"/>
            <p:cNvSpPr>
              <a:spLocks noChangeArrowheads="1"/>
            </p:cNvSpPr>
            <p:nvPr/>
          </p:nvSpPr>
          <p:spPr bwMode="auto">
            <a:xfrm>
              <a:off x="1088" y="2929"/>
              <a:ext cx="54" cy="17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1979" name="Oval 11"/>
            <p:cNvSpPr>
              <a:spLocks noChangeArrowheads="1"/>
            </p:cNvSpPr>
            <p:nvPr/>
          </p:nvSpPr>
          <p:spPr bwMode="auto">
            <a:xfrm>
              <a:off x="1726" y="2045"/>
              <a:ext cx="107" cy="1662"/>
            </a:xfrm>
            <a:prstGeom prst="ellipse">
              <a:avLst/>
            </a:prstGeom>
            <a:solidFill>
              <a:srgbClr val="C0C0C0"/>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1980" name="Line 12"/>
            <p:cNvSpPr>
              <a:spLocks noChangeShapeType="1"/>
            </p:cNvSpPr>
            <p:nvPr/>
          </p:nvSpPr>
          <p:spPr bwMode="auto">
            <a:xfrm>
              <a:off x="2628" y="1868"/>
              <a:ext cx="0" cy="208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1981" name="Oval 13"/>
            <p:cNvSpPr>
              <a:spLocks noChangeArrowheads="1"/>
            </p:cNvSpPr>
            <p:nvPr/>
          </p:nvSpPr>
          <p:spPr bwMode="auto">
            <a:xfrm>
              <a:off x="2575" y="2830"/>
              <a:ext cx="106" cy="9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1982" name="Oval 14"/>
            <p:cNvSpPr>
              <a:spLocks noChangeArrowheads="1"/>
            </p:cNvSpPr>
            <p:nvPr/>
          </p:nvSpPr>
          <p:spPr bwMode="auto">
            <a:xfrm>
              <a:off x="2575" y="2964"/>
              <a:ext cx="106" cy="71"/>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1983" name="Oval 15"/>
            <p:cNvSpPr>
              <a:spLocks noChangeArrowheads="1"/>
            </p:cNvSpPr>
            <p:nvPr/>
          </p:nvSpPr>
          <p:spPr bwMode="auto">
            <a:xfrm>
              <a:off x="2575" y="2716"/>
              <a:ext cx="106" cy="7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1984" name="Oval 16"/>
            <p:cNvSpPr>
              <a:spLocks noChangeArrowheads="1"/>
            </p:cNvSpPr>
            <p:nvPr/>
          </p:nvSpPr>
          <p:spPr bwMode="auto">
            <a:xfrm>
              <a:off x="2575" y="3233"/>
              <a:ext cx="106" cy="7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1985" name="Oval 17"/>
            <p:cNvSpPr>
              <a:spLocks noChangeArrowheads="1"/>
            </p:cNvSpPr>
            <p:nvPr/>
          </p:nvSpPr>
          <p:spPr bwMode="auto">
            <a:xfrm>
              <a:off x="2575" y="3353"/>
              <a:ext cx="106" cy="7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1986" name="Oval 18"/>
            <p:cNvSpPr>
              <a:spLocks noChangeArrowheads="1"/>
            </p:cNvSpPr>
            <p:nvPr/>
          </p:nvSpPr>
          <p:spPr bwMode="auto">
            <a:xfrm>
              <a:off x="2575" y="3106"/>
              <a:ext cx="106" cy="71"/>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1987" name="Oval 19"/>
            <p:cNvSpPr>
              <a:spLocks noChangeArrowheads="1"/>
            </p:cNvSpPr>
            <p:nvPr/>
          </p:nvSpPr>
          <p:spPr bwMode="auto">
            <a:xfrm>
              <a:off x="2575" y="2454"/>
              <a:ext cx="106" cy="7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1988" name="Oval 20"/>
            <p:cNvSpPr>
              <a:spLocks noChangeArrowheads="1"/>
            </p:cNvSpPr>
            <p:nvPr/>
          </p:nvSpPr>
          <p:spPr bwMode="auto">
            <a:xfrm>
              <a:off x="2575" y="2575"/>
              <a:ext cx="106" cy="71"/>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1989" name="Oval 21"/>
            <p:cNvSpPr>
              <a:spLocks noChangeArrowheads="1"/>
            </p:cNvSpPr>
            <p:nvPr/>
          </p:nvSpPr>
          <p:spPr bwMode="auto">
            <a:xfrm>
              <a:off x="2575" y="2327"/>
              <a:ext cx="106" cy="7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1990" name="Line 22"/>
            <p:cNvSpPr>
              <a:spLocks noChangeShapeType="1"/>
            </p:cNvSpPr>
            <p:nvPr/>
          </p:nvSpPr>
          <p:spPr bwMode="auto">
            <a:xfrm flipV="1">
              <a:off x="2628" y="1784"/>
              <a:ext cx="0" cy="1025"/>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1991" name="Line 23"/>
            <p:cNvSpPr>
              <a:spLocks noChangeShapeType="1"/>
            </p:cNvSpPr>
            <p:nvPr/>
          </p:nvSpPr>
          <p:spPr bwMode="auto">
            <a:xfrm flipV="1">
              <a:off x="2628" y="2943"/>
              <a:ext cx="0" cy="1026"/>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1992" name="Line 24"/>
            <p:cNvSpPr>
              <a:spLocks noChangeShapeType="1"/>
            </p:cNvSpPr>
            <p:nvPr/>
          </p:nvSpPr>
          <p:spPr bwMode="auto">
            <a:xfrm>
              <a:off x="240" y="2362"/>
              <a:ext cx="743"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1993" name="Line 25"/>
            <p:cNvSpPr>
              <a:spLocks noChangeShapeType="1"/>
            </p:cNvSpPr>
            <p:nvPr/>
          </p:nvSpPr>
          <p:spPr bwMode="auto">
            <a:xfrm>
              <a:off x="240" y="2539"/>
              <a:ext cx="743"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1994" name="Line 26"/>
            <p:cNvSpPr>
              <a:spLocks noChangeShapeType="1"/>
            </p:cNvSpPr>
            <p:nvPr/>
          </p:nvSpPr>
          <p:spPr bwMode="auto">
            <a:xfrm>
              <a:off x="240" y="2716"/>
              <a:ext cx="743"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1995" name="Line 27"/>
            <p:cNvSpPr>
              <a:spLocks noChangeShapeType="1"/>
            </p:cNvSpPr>
            <p:nvPr/>
          </p:nvSpPr>
          <p:spPr bwMode="auto">
            <a:xfrm>
              <a:off x="240" y="2894"/>
              <a:ext cx="743"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1996" name="Line 28"/>
            <p:cNvSpPr>
              <a:spLocks noChangeShapeType="1"/>
            </p:cNvSpPr>
            <p:nvPr/>
          </p:nvSpPr>
          <p:spPr bwMode="auto">
            <a:xfrm>
              <a:off x="240" y="3071"/>
              <a:ext cx="743"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1997" name="Line 29"/>
            <p:cNvSpPr>
              <a:spLocks noChangeShapeType="1"/>
            </p:cNvSpPr>
            <p:nvPr/>
          </p:nvSpPr>
          <p:spPr bwMode="auto">
            <a:xfrm>
              <a:off x="240" y="3248"/>
              <a:ext cx="743"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1998" name="Line 30"/>
            <p:cNvSpPr>
              <a:spLocks noChangeShapeType="1"/>
            </p:cNvSpPr>
            <p:nvPr/>
          </p:nvSpPr>
          <p:spPr bwMode="auto">
            <a:xfrm>
              <a:off x="240" y="3425"/>
              <a:ext cx="743"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grpSp>
      <p:sp>
        <p:nvSpPr>
          <p:cNvPr id="211999" name="Rectangle 31"/>
          <p:cNvSpPr>
            <a:spLocks noChangeArrowheads="1"/>
          </p:cNvSpPr>
          <p:nvPr/>
        </p:nvSpPr>
        <p:spPr bwMode="auto">
          <a:xfrm>
            <a:off x="5788819" y="2743201"/>
            <a:ext cx="442913" cy="3075385"/>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2000" name="Rectangle 32"/>
          <p:cNvSpPr>
            <a:spLocks noGrp="1" noChangeArrowheads="1"/>
          </p:cNvSpPr>
          <p:nvPr>
            <p:ph type="title"/>
          </p:nvPr>
        </p:nvSpPr>
        <p:spPr>
          <a:noFill/>
          <a:ln/>
        </p:spPr>
        <p:txBody>
          <a:bodyPr/>
          <a:lstStyle/>
          <a:p>
            <a:r>
              <a:rPr lang="zh-CN" altLang="en-US" sz="2700" b="1">
                <a:ea typeface="宋体" panose="02010600030101010101" pitchFamily="2" charset="-122"/>
              </a:rPr>
              <a:t>只有直流成分通过</a:t>
            </a:r>
          </a:p>
        </p:txBody>
      </p:sp>
      <p:sp>
        <p:nvSpPr>
          <p:cNvPr id="34" name="Rectangle 2"/>
          <p:cNvSpPr txBox="1">
            <a:spLocks noChangeArrowheads="1"/>
          </p:cNvSpPr>
          <p:nvPr/>
        </p:nvSpPr>
        <p:spPr>
          <a:xfrm>
            <a:off x="0" y="0"/>
            <a:ext cx="9144000" cy="593525"/>
          </a:xfrm>
          <a:prstGeom prst="rect">
            <a:avLst/>
          </a:prstGeom>
          <a:solidFill>
            <a:schemeClr val="accent6"/>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zh-CN" altLang="en-US" sz="3000" b="1" dirty="0" smtClean="0">
                <a:solidFill>
                  <a:prstClr val="white"/>
                </a:solidFill>
              </a:rPr>
              <a:t>空间滤波</a:t>
            </a:r>
            <a:endParaRPr lang="zh-CN" altLang="en-US" sz="3000" b="1" dirty="0">
              <a:solidFill>
                <a:prstClr val="white"/>
              </a:solidFill>
            </a:endParaRPr>
          </a:p>
        </p:txBody>
      </p:sp>
    </p:spTree>
    <p:extLst>
      <p:ext uri="{BB962C8B-B14F-4D97-AF65-F5344CB8AC3E}">
        <p14:creationId xmlns:p14="http://schemas.microsoft.com/office/powerpoint/2010/main" val="15004243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19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211999"/>
                                        </p:tgtEl>
                                        <p:attrNameLst>
                                          <p:attrName>style.visibility</p:attrName>
                                        </p:attrNameLst>
                                      </p:cBhvr>
                                      <p:to>
                                        <p:strVal val="visible"/>
                                      </p:to>
                                    </p:set>
                                    <p:animEffect transition="in" filter="blinds(horizontal)">
                                      <p:cBhvr>
                                        <p:cTn id="11" dur="500"/>
                                        <p:tgtEl>
                                          <p:spTgt spid="2119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70" grpId="0"/>
      <p:bldP spid="21199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p:txBody>
          <a:bodyPr/>
          <a:lstStyle/>
          <a:p>
            <a:r>
              <a:rPr lang="en-US" altLang="zh-CN" sz="2700" b="1">
                <a:ea typeface="宋体" panose="02010600030101010101" pitchFamily="2" charset="-122"/>
              </a:rPr>
              <a:t>0</a:t>
            </a:r>
            <a:r>
              <a:rPr lang="zh-CN" altLang="en-US" sz="2700" b="1">
                <a:ea typeface="宋体" panose="02010600030101010101" pitchFamily="2" charset="-122"/>
              </a:rPr>
              <a:t>级和</a:t>
            </a:r>
            <a:r>
              <a:rPr lang="en-US" altLang="zh-CN" sz="2700" b="1">
                <a:ea typeface="宋体" panose="02010600030101010101" pitchFamily="2" charset="-122"/>
              </a:rPr>
              <a:t>±1</a:t>
            </a:r>
            <a:r>
              <a:rPr lang="zh-CN" altLang="en-US" sz="2700" b="1">
                <a:ea typeface="宋体" panose="02010600030101010101" pitchFamily="2" charset="-122"/>
              </a:rPr>
              <a:t>级通过</a:t>
            </a:r>
            <a:endParaRPr lang="en-US" altLang="zh-CN" sz="2700" b="1">
              <a:ea typeface="宋体" panose="02010600030101010101" pitchFamily="2" charset="-122"/>
            </a:endParaRPr>
          </a:p>
        </p:txBody>
      </p:sp>
      <p:sp>
        <p:nvSpPr>
          <p:cNvPr id="212995" name="Text Box 3"/>
          <p:cNvSpPr txBox="1">
            <a:spLocks noChangeArrowheads="1"/>
          </p:cNvSpPr>
          <p:nvPr/>
        </p:nvSpPr>
        <p:spPr bwMode="auto">
          <a:xfrm>
            <a:off x="1257300" y="1382354"/>
            <a:ext cx="6629400" cy="98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lnSpc>
                <a:spcPct val="150000"/>
              </a:lnSpc>
              <a:spcBef>
                <a:spcPts val="0"/>
              </a:spcBef>
              <a:spcAft>
                <a:spcPts val="0"/>
              </a:spcAft>
            </a:pPr>
            <a:r>
              <a:rPr lang="zh-CN" altLang="en-US" sz="2100" b="1" dirty="0">
                <a:solidFill>
                  <a:prstClr val="black"/>
                </a:solidFill>
                <a:latin typeface="Arial" panose="020B0604020202020204" pitchFamily="34" charset="0"/>
              </a:rPr>
              <a:t>让</a:t>
            </a:r>
            <a:r>
              <a:rPr lang="en-US" altLang="zh-CN" sz="2100" b="1" dirty="0">
                <a:solidFill>
                  <a:prstClr val="black"/>
                </a:solidFill>
                <a:latin typeface="Arial" panose="020B0604020202020204" pitchFamily="34" charset="0"/>
              </a:rPr>
              <a:t>0</a:t>
            </a:r>
            <a:r>
              <a:rPr lang="zh-CN" altLang="en-US" sz="2100" b="1" dirty="0">
                <a:solidFill>
                  <a:prstClr val="black"/>
                </a:solidFill>
                <a:latin typeface="Arial" panose="020B0604020202020204" pitchFamily="34" charset="0"/>
              </a:rPr>
              <a:t>级和</a:t>
            </a:r>
            <a:r>
              <a:rPr lang="en-US" altLang="zh-CN" sz="2100" b="1" dirty="0">
                <a:solidFill>
                  <a:prstClr val="black"/>
                </a:solidFill>
                <a:latin typeface="Arial" panose="020B0604020202020204" pitchFamily="34" charset="0"/>
              </a:rPr>
              <a:t>±1</a:t>
            </a:r>
            <a:r>
              <a:rPr lang="zh-CN" altLang="en-US" sz="2100" b="1" dirty="0">
                <a:solidFill>
                  <a:prstClr val="black"/>
                </a:solidFill>
                <a:latin typeface="Arial" panose="020B0604020202020204" pitchFamily="34" charset="0"/>
              </a:rPr>
              <a:t>级通过，则像平面上是</a:t>
            </a:r>
            <a:r>
              <a:rPr lang="en-US" altLang="zh-CN" sz="2100" b="1" dirty="0">
                <a:solidFill>
                  <a:prstClr val="black"/>
                </a:solidFill>
                <a:latin typeface="Arial" panose="020B0604020202020204" pitchFamily="34" charset="0"/>
              </a:rPr>
              <a:t>0</a:t>
            </a:r>
            <a:r>
              <a:rPr lang="zh-CN" altLang="en-US" sz="2100" b="1" dirty="0">
                <a:solidFill>
                  <a:prstClr val="black"/>
                </a:solidFill>
                <a:latin typeface="Arial" panose="020B0604020202020204" pitchFamily="34" charset="0"/>
              </a:rPr>
              <a:t>和</a:t>
            </a:r>
            <a:r>
              <a:rPr lang="en-US" altLang="zh-CN" sz="2100" b="1" dirty="0">
                <a:solidFill>
                  <a:prstClr val="black"/>
                </a:solidFill>
                <a:latin typeface="Arial" panose="020B0604020202020204" pitchFamily="34" charset="0"/>
              </a:rPr>
              <a:t>±1</a:t>
            </a:r>
            <a:r>
              <a:rPr lang="zh-CN" altLang="en-US" sz="2100" b="1" dirty="0">
                <a:solidFill>
                  <a:prstClr val="black"/>
                </a:solidFill>
                <a:latin typeface="Arial" panose="020B0604020202020204" pitchFamily="34" charset="0"/>
              </a:rPr>
              <a:t>三个衍射斑发出的次波的相干叠加</a:t>
            </a:r>
            <a:r>
              <a:rPr lang="zh-CN" altLang="en-US" sz="1350" dirty="0">
                <a:solidFill>
                  <a:prstClr val="black"/>
                </a:solidFill>
                <a:latin typeface="Arial" panose="020B0604020202020204" pitchFamily="34" charset="0"/>
              </a:rPr>
              <a:t> </a:t>
            </a:r>
          </a:p>
        </p:txBody>
      </p:sp>
      <p:sp>
        <p:nvSpPr>
          <p:cNvPr id="212996" name="Line 4"/>
          <p:cNvSpPr>
            <a:spLocks noChangeShapeType="1"/>
          </p:cNvSpPr>
          <p:nvPr/>
        </p:nvSpPr>
        <p:spPr bwMode="auto">
          <a:xfrm>
            <a:off x="1428750" y="4335066"/>
            <a:ext cx="63436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2997" name="Line 5"/>
          <p:cNvSpPr>
            <a:spLocks noChangeShapeType="1"/>
          </p:cNvSpPr>
          <p:nvPr/>
        </p:nvSpPr>
        <p:spPr bwMode="auto">
          <a:xfrm>
            <a:off x="6694885" y="2749155"/>
            <a:ext cx="0" cy="313491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2998" name="Line 6"/>
          <p:cNvSpPr>
            <a:spLocks noChangeShapeType="1"/>
          </p:cNvSpPr>
          <p:nvPr/>
        </p:nvSpPr>
        <p:spPr bwMode="auto">
          <a:xfrm>
            <a:off x="5594747" y="2826545"/>
            <a:ext cx="0" cy="305038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grpSp>
        <p:nvGrpSpPr>
          <p:cNvPr id="212999" name="Group 7"/>
          <p:cNvGrpSpPr>
            <a:grpSpLocks/>
          </p:cNvGrpSpPr>
          <p:nvPr/>
        </p:nvGrpSpPr>
        <p:grpSpPr bwMode="auto">
          <a:xfrm>
            <a:off x="1428751" y="2908698"/>
            <a:ext cx="2736056" cy="2844403"/>
            <a:chOff x="240" y="1723"/>
            <a:chExt cx="2298" cy="2389"/>
          </a:xfrm>
        </p:grpSpPr>
        <p:sp>
          <p:nvSpPr>
            <p:cNvPr id="213000" name="Rectangle 8"/>
            <p:cNvSpPr>
              <a:spLocks noChangeArrowheads="1"/>
            </p:cNvSpPr>
            <p:nvPr/>
          </p:nvSpPr>
          <p:spPr bwMode="auto">
            <a:xfrm>
              <a:off x="971" y="2312"/>
              <a:ext cx="53" cy="121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3001" name="Rectangle 9"/>
            <p:cNvSpPr>
              <a:spLocks noChangeArrowheads="1"/>
            </p:cNvSpPr>
            <p:nvPr/>
          </p:nvSpPr>
          <p:spPr bwMode="auto">
            <a:xfrm>
              <a:off x="971" y="2693"/>
              <a:ext cx="53" cy="17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3002" name="Rectangle 10"/>
            <p:cNvSpPr>
              <a:spLocks noChangeArrowheads="1"/>
            </p:cNvSpPr>
            <p:nvPr/>
          </p:nvSpPr>
          <p:spPr bwMode="auto">
            <a:xfrm>
              <a:off x="971" y="2416"/>
              <a:ext cx="53" cy="17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3003" name="Rectangle 11"/>
            <p:cNvSpPr>
              <a:spLocks noChangeArrowheads="1"/>
            </p:cNvSpPr>
            <p:nvPr/>
          </p:nvSpPr>
          <p:spPr bwMode="auto">
            <a:xfrm>
              <a:off x="971" y="3247"/>
              <a:ext cx="53" cy="17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3004" name="Rectangle 12"/>
            <p:cNvSpPr>
              <a:spLocks noChangeArrowheads="1"/>
            </p:cNvSpPr>
            <p:nvPr/>
          </p:nvSpPr>
          <p:spPr bwMode="auto">
            <a:xfrm>
              <a:off x="971" y="2970"/>
              <a:ext cx="53" cy="17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3005" name="Oval 13"/>
            <p:cNvSpPr>
              <a:spLocks noChangeArrowheads="1"/>
            </p:cNvSpPr>
            <p:nvPr/>
          </p:nvSpPr>
          <p:spPr bwMode="auto">
            <a:xfrm>
              <a:off x="1599" y="2104"/>
              <a:ext cx="105" cy="1627"/>
            </a:xfrm>
            <a:prstGeom prst="ellipse">
              <a:avLst/>
            </a:prstGeom>
            <a:solidFill>
              <a:srgbClr val="C0C0C0"/>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3006" name="Line 14"/>
            <p:cNvSpPr>
              <a:spLocks noChangeShapeType="1"/>
            </p:cNvSpPr>
            <p:nvPr/>
          </p:nvSpPr>
          <p:spPr bwMode="auto">
            <a:xfrm>
              <a:off x="2487" y="1931"/>
              <a:ext cx="0" cy="204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3007" name="Oval 15"/>
            <p:cNvSpPr>
              <a:spLocks noChangeArrowheads="1"/>
            </p:cNvSpPr>
            <p:nvPr/>
          </p:nvSpPr>
          <p:spPr bwMode="auto">
            <a:xfrm>
              <a:off x="2434" y="2879"/>
              <a:ext cx="104" cy="91"/>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3008" name="Oval 16"/>
            <p:cNvSpPr>
              <a:spLocks noChangeArrowheads="1"/>
            </p:cNvSpPr>
            <p:nvPr/>
          </p:nvSpPr>
          <p:spPr bwMode="auto">
            <a:xfrm>
              <a:off x="2434" y="3004"/>
              <a:ext cx="104" cy="7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3009" name="Oval 17"/>
            <p:cNvSpPr>
              <a:spLocks noChangeArrowheads="1"/>
            </p:cNvSpPr>
            <p:nvPr/>
          </p:nvSpPr>
          <p:spPr bwMode="auto">
            <a:xfrm>
              <a:off x="2434" y="2762"/>
              <a:ext cx="104" cy="7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3010" name="Oval 18"/>
            <p:cNvSpPr>
              <a:spLocks noChangeArrowheads="1"/>
            </p:cNvSpPr>
            <p:nvPr/>
          </p:nvSpPr>
          <p:spPr bwMode="auto">
            <a:xfrm>
              <a:off x="2434" y="3267"/>
              <a:ext cx="104" cy="7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3011" name="Oval 19"/>
            <p:cNvSpPr>
              <a:spLocks noChangeArrowheads="1"/>
            </p:cNvSpPr>
            <p:nvPr/>
          </p:nvSpPr>
          <p:spPr bwMode="auto">
            <a:xfrm>
              <a:off x="2434" y="3385"/>
              <a:ext cx="104" cy="7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3012" name="Oval 20"/>
            <p:cNvSpPr>
              <a:spLocks noChangeArrowheads="1"/>
            </p:cNvSpPr>
            <p:nvPr/>
          </p:nvSpPr>
          <p:spPr bwMode="auto">
            <a:xfrm>
              <a:off x="2434" y="3143"/>
              <a:ext cx="104" cy="7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3013" name="Oval 21"/>
            <p:cNvSpPr>
              <a:spLocks noChangeArrowheads="1"/>
            </p:cNvSpPr>
            <p:nvPr/>
          </p:nvSpPr>
          <p:spPr bwMode="auto">
            <a:xfrm>
              <a:off x="2434" y="2505"/>
              <a:ext cx="104" cy="7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3014" name="Oval 22"/>
            <p:cNvSpPr>
              <a:spLocks noChangeArrowheads="1"/>
            </p:cNvSpPr>
            <p:nvPr/>
          </p:nvSpPr>
          <p:spPr bwMode="auto">
            <a:xfrm>
              <a:off x="2434" y="2623"/>
              <a:ext cx="104" cy="7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3015" name="Oval 23"/>
            <p:cNvSpPr>
              <a:spLocks noChangeArrowheads="1"/>
            </p:cNvSpPr>
            <p:nvPr/>
          </p:nvSpPr>
          <p:spPr bwMode="auto">
            <a:xfrm>
              <a:off x="2434" y="2381"/>
              <a:ext cx="104" cy="7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3016" name="Line 24"/>
            <p:cNvSpPr>
              <a:spLocks noChangeShapeType="1"/>
            </p:cNvSpPr>
            <p:nvPr/>
          </p:nvSpPr>
          <p:spPr bwMode="auto">
            <a:xfrm flipV="1">
              <a:off x="2487" y="1723"/>
              <a:ext cx="0" cy="1004"/>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3017" name="Line 25"/>
            <p:cNvSpPr>
              <a:spLocks noChangeShapeType="1"/>
            </p:cNvSpPr>
            <p:nvPr/>
          </p:nvSpPr>
          <p:spPr bwMode="auto">
            <a:xfrm flipV="1">
              <a:off x="2487" y="3108"/>
              <a:ext cx="0" cy="1004"/>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3018" name="Line 26"/>
            <p:cNvSpPr>
              <a:spLocks noChangeShapeType="1"/>
            </p:cNvSpPr>
            <p:nvPr/>
          </p:nvSpPr>
          <p:spPr bwMode="auto">
            <a:xfrm>
              <a:off x="240" y="2484"/>
              <a:ext cx="731"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3019" name="Line 27"/>
            <p:cNvSpPr>
              <a:spLocks noChangeShapeType="1"/>
            </p:cNvSpPr>
            <p:nvPr/>
          </p:nvSpPr>
          <p:spPr bwMode="auto">
            <a:xfrm>
              <a:off x="240" y="2658"/>
              <a:ext cx="731"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3020" name="Line 28"/>
            <p:cNvSpPr>
              <a:spLocks noChangeShapeType="1"/>
            </p:cNvSpPr>
            <p:nvPr/>
          </p:nvSpPr>
          <p:spPr bwMode="auto">
            <a:xfrm>
              <a:off x="240" y="2831"/>
              <a:ext cx="731"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3021" name="Line 29"/>
            <p:cNvSpPr>
              <a:spLocks noChangeShapeType="1"/>
            </p:cNvSpPr>
            <p:nvPr/>
          </p:nvSpPr>
          <p:spPr bwMode="auto">
            <a:xfrm>
              <a:off x="240" y="3004"/>
              <a:ext cx="731"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3022" name="Line 30"/>
            <p:cNvSpPr>
              <a:spLocks noChangeShapeType="1"/>
            </p:cNvSpPr>
            <p:nvPr/>
          </p:nvSpPr>
          <p:spPr bwMode="auto">
            <a:xfrm>
              <a:off x="240" y="3178"/>
              <a:ext cx="731"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3023" name="Line 31"/>
            <p:cNvSpPr>
              <a:spLocks noChangeShapeType="1"/>
            </p:cNvSpPr>
            <p:nvPr/>
          </p:nvSpPr>
          <p:spPr bwMode="auto">
            <a:xfrm>
              <a:off x="240" y="3351"/>
              <a:ext cx="731"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3024" name="Line 32"/>
            <p:cNvSpPr>
              <a:spLocks noChangeShapeType="1"/>
            </p:cNvSpPr>
            <p:nvPr/>
          </p:nvSpPr>
          <p:spPr bwMode="auto">
            <a:xfrm>
              <a:off x="240" y="3524"/>
              <a:ext cx="731"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grpSp>
      <p:pic>
        <p:nvPicPr>
          <p:cNvPr id="213025" name="Picture 33" descr="未命名"/>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5126" y="2826545"/>
            <a:ext cx="822722" cy="3026569"/>
          </a:xfrm>
          <a:prstGeom prst="rect">
            <a:avLst/>
          </a:prstGeom>
          <a:noFill/>
          <a:extLst>
            <a:ext uri="{909E8E84-426E-40DD-AFC4-6F175D3DCCD1}">
              <a14:hiddenFill xmlns:a14="http://schemas.microsoft.com/office/drawing/2010/main">
                <a:solidFill>
                  <a:srgbClr val="FFFFFF"/>
                </a:solidFill>
              </a14:hiddenFill>
            </a:ext>
          </a:extLst>
        </p:spPr>
      </p:pic>
      <p:pic>
        <p:nvPicPr>
          <p:cNvPr id="213026" name="Picture 34" descr="未命名"/>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2595" y="2634853"/>
            <a:ext cx="584597" cy="333851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13027" name="Object 35"/>
          <p:cNvGraphicFramePr>
            <a:graphicFrameLocks noChangeAspect="1"/>
          </p:cNvGraphicFramePr>
          <p:nvPr>
            <p:extLst>
              <p:ext uri="{D42A27DB-BD31-4B8C-83A1-F6EECF244321}">
                <p14:modId xmlns:p14="http://schemas.microsoft.com/office/powerpoint/2010/main" val="1270045173"/>
              </p:ext>
            </p:extLst>
          </p:nvPr>
        </p:nvGraphicFramePr>
        <p:xfrm>
          <a:off x="4171950" y="1840555"/>
          <a:ext cx="2686050" cy="694135"/>
        </p:xfrm>
        <a:graphic>
          <a:graphicData uri="http://schemas.openxmlformats.org/presentationml/2006/ole">
            <mc:AlternateContent xmlns:mc="http://schemas.openxmlformats.org/markup-compatibility/2006">
              <mc:Choice xmlns:v="urn:schemas-microsoft-com:vml" Requires="v">
                <p:oleObj spid="_x0000_s132118" name="Equation" r:id="rId5" imgW="1523880" imgH="393480" progId="Equation.DSMT4">
                  <p:embed/>
                </p:oleObj>
              </mc:Choice>
              <mc:Fallback>
                <p:oleObj name="Equation" r:id="rId5" imgW="1523880" imgH="3934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1950" y="1840555"/>
                        <a:ext cx="2686050" cy="6941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 name="Rectangle 2"/>
          <p:cNvSpPr txBox="1">
            <a:spLocks noChangeArrowheads="1"/>
          </p:cNvSpPr>
          <p:nvPr/>
        </p:nvSpPr>
        <p:spPr>
          <a:xfrm>
            <a:off x="0" y="0"/>
            <a:ext cx="9144000" cy="593525"/>
          </a:xfrm>
          <a:prstGeom prst="rect">
            <a:avLst/>
          </a:prstGeom>
          <a:solidFill>
            <a:schemeClr val="accent6"/>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zh-CN" altLang="en-US" sz="3000" b="1" dirty="0" smtClean="0">
                <a:solidFill>
                  <a:prstClr val="white"/>
                </a:solidFill>
              </a:rPr>
              <a:t>空间滤波</a:t>
            </a:r>
            <a:endParaRPr lang="zh-CN" altLang="en-US" sz="3000" b="1" dirty="0">
              <a:solidFill>
                <a:prstClr val="white"/>
              </a:solidFill>
            </a:endParaRPr>
          </a:p>
        </p:txBody>
      </p:sp>
    </p:spTree>
    <p:extLst>
      <p:ext uri="{BB962C8B-B14F-4D97-AF65-F5344CB8AC3E}">
        <p14:creationId xmlns:p14="http://schemas.microsoft.com/office/powerpoint/2010/main" val="31314790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299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1302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213026"/>
                                        </p:tgtEl>
                                        <p:attrNameLst>
                                          <p:attrName>style.visibility</p:attrName>
                                        </p:attrNameLst>
                                      </p:cBhvr>
                                      <p:to>
                                        <p:strVal val="visible"/>
                                      </p:to>
                                    </p:set>
                                    <p:animEffect transition="in" filter="blinds(horizontal)">
                                      <p:cBhvr>
                                        <p:cTn id="15" dur="500"/>
                                        <p:tgtEl>
                                          <p:spTgt spid="21302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213025"/>
                                        </p:tgtEl>
                                        <p:attrNameLst>
                                          <p:attrName>style.visibility</p:attrName>
                                        </p:attrNameLst>
                                      </p:cBhvr>
                                      <p:to>
                                        <p:strVal val="visible"/>
                                      </p:to>
                                    </p:set>
                                    <p:animEffect transition="in" filter="blinds(horizontal)">
                                      <p:cBhvr>
                                        <p:cTn id="20" dur="500"/>
                                        <p:tgtEl>
                                          <p:spTgt spid="2130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99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p:txBody>
          <a:bodyPr/>
          <a:lstStyle/>
          <a:p>
            <a:r>
              <a:rPr lang="en-US" altLang="zh-CN" sz="2700" b="1">
                <a:ea typeface="宋体" panose="02010600030101010101" pitchFamily="2" charset="-122"/>
              </a:rPr>
              <a:t>0</a:t>
            </a:r>
            <a:r>
              <a:rPr lang="zh-CN" altLang="en-US" sz="2700" b="1">
                <a:ea typeface="宋体" panose="02010600030101010101" pitchFamily="2" charset="-122"/>
              </a:rPr>
              <a:t>级、</a:t>
            </a:r>
            <a:r>
              <a:rPr lang="en-US" altLang="zh-CN" sz="2700" b="1">
                <a:ea typeface="宋体" panose="02010600030101010101" pitchFamily="2" charset="-122"/>
              </a:rPr>
              <a:t>±1</a:t>
            </a:r>
            <a:r>
              <a:rPr lang="zh-CN" altLang="en-US" sz="2700" b="1">
                <a:ea typeface="宋体" panose="02010600030101010101" pitchFamily="2" charset="-122"/>
              </a:rPr>
              <a:t>和</a:t>
            </a:r>
            <a:r>
              <a:rPr lang="en-US" altLang="zh-CN" sz="2700" b="1">
                <a:ea typeface="宋体" panose="02010600030101010101" pitchFamily="2" charset="-122"/>
              </a:rPr>
              <a:t>±2</a:t>
            </a:r>
            <a:r>
              <a:rPr lang="zh-CN" altLang="en-US" sz="2700" b="1">
                <a:ea typeface="宋体" panose="02010600030101010101" pitchFamily="2" charset="-122"/>
              </a:rPr>
              <a:t>级通过</a:t>
            </a:r>
            <a:endParaRPr lang="en-US" altLang="zh-CN" sz="2700" b="1">
              <a:ea typeface="宋体" panose="02010600030101010101" pitchFamily="2" charset="-122"/>
            </a:endParaRPr>
          </a:p>
        </p:txBody>
      </p:sp>
      <p:graphicFrame>
        <p:nvGraphicFramePr>
          <p:cNvPr id="214019" name="Object 3"/>
          <p:cNvGraphicFramePr>
            <a:graphicFrameLocks noChangeAspect="1"/>
          </p:cNvGraphicFramePr>
          <p:nvPr/>
        </p:nvGraphicFramePr>
        <p:xfrm>
          <a:off x="3829050" y="2171701"/>
          <a:ext cx="3943350" cy="607219"/>
        </p:xfrm>
        <a:graphic>
          <a:graphicData uri="http://schemas.openxmlformats.org/presentationml/2006/ole">
            <mc:AlternateContent xmlns:mc="http://schemas.openxmlformats.org/markup-compatibility/2006">
              <mc:Choice xmlns:v="urn:schemas-microsoft-com:vml" Requires="v">
                <p:oleObj spid="_x0000_s133142" name="Equation" r:id="rId3" imgW="2552400" imgH="393480" progId="Equation.DSMT4">
                  <p:embed/>
                </p:oleObj>
              </mc:Choice>
              <mc:Fallback>
                <p:oleObj name="Equation" r:id="rId3" imgW="2552400" imgH="393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171701"/>
                        <a:ext cx="3943350" cy="6072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4020" name="Text Box 4"/>
          <p:cNvSpPr txBox="1">
            <a:spLocks noChangeArrowheads="1"/>
          </p:cNvSpPr>
          <p:nvPr/>
        </p:nvSpPr>
        <p:spPr bwMode="auto">
          <a:xfrm>
            <a:off x="1257300" y="1885950"/>
            <a:ext cx="65151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ts val="0"/>
              </a:spcBef>
              <a:spcAft>
                <a:spcPts val="0"/>
              </a:spcAft>
            </a:pPr>
            <a:r>
              <a:rPr lang="zh-CN" altLang="en-US" sz="2100" b="1">
                <a:solidFill>
                  <a:prstClr val="black"/>
                </a:solidFill>
                <a:latin typeface="Arial" panose="020B0604020202020204" pitchFamily="34" charset="0"/>
              </a:rPr>
              <a:t>让</a:t>
            </a:r>
            <a:r>
              <a:rPr lang="en-US" altLang="zh-CN" sz="2100" b="1">
                <a:solidFill>
                  <a:prstClr val="black"/>
                </a:solidFill>
                <a:latin typeface="Arial" panose="020B0604020202020204" pitchFamily="34" charset="0"/>
              </a:rPr>
              <a:t>0</a:t>
            </a:r>
            <a:r>
              <a:rPr lang="zh-CN" altLang="en-US" sz="2100" b="1">
                <a:solidFill>
                  <a:prstClr val="black"/>
                </a:solidFill>
                <a:latin typeface="Arial" panose="020B0604020202020204" pitchFamily="34" charset="0"/>
              </a:rPr>
              <a:t>级、</a:t>
            </a:r>
            <a:r>
              <a:rPr lang="en-US" altLang="zh-CN" sz="2100" b="1">
                <a:solidFill>
                  <a:prstClr val="black"/>
                </a:solidFill>
                <a:latin typeface="Arial" panose="020B0604020202020204" pitchFamily="34" charset="0"/>
              </a:rPr>
              <a:t>±1</a:t>
            </a:r>
            <a:r>
              <a:rPr lang="zh-CN" altLang="en-US" sz="2100" b="1">
                <a:solidFill>
                  <a:prstClr val="black"/>
                </a:solidFill>
                <a:latin typeface="Arial" panose="020B0604020202020204" pitchFamily="34" charset="0"/>
              </a:rPr>
              <a:t>和</a:t>
            </a:r>
            <a:r>
              <a:rPr lang="en-US" altLang="zh-CN" sz="2100" b="1">
                <a:solidFill>
                  <a:prstClr val="black"/>
                </a:solidFill>
                <a:latin typeface="Arial" panose="020B0604020202020204" pitchFamily="34" charset="0"/>
              </a:rPr>
              <a:t>±2</a:t>
            </a:r>
            <a:r>
              <a:rPr lang="zh-CN" altLang="en-US" sz="2100" b="1">
                <a:solidFill>
                  <a:prstClr val="black"/>
                </a:solidFill>
                <a:latin typeface="Arial" panose="020B0604020202020204" pitchFamily="34" charset="0"/>
              </a:rPr>
              <a:t>级通过，则像平面上是</a:t>
            </a:r>
            <a:r>
              <a:rPr lang="en-US" altLang="zh-CN" sz="2100" b="1">
                <a:solidFill>
                  <a:prstClr val="black"/>
                </a:solidFill>
                <a:latin typeface="Arial" panose="020B0604020202020204" pitchFamily="34" charset="0"/>
              </a:rPr>
              <a:t>5</a:t>
            </a:r>
            <a:r>
              <a:rPr lang="zh-CN" altLang="en-US" sz="2100" b="1">
                <a:solidFill>
                  <a:prstClr val="black"/>
                </a:solidFill>
                <a:latin typeface="Arial" panose="020B0604020202020204" pitchFamily="34" charset="0"/>
              </a:rPr>
              <a:t>个衍射斑发出的次波的相干叠加</a:t>
            </a:r>
            <a:r>
              <a:rPr lang="zh-CN" altLang="en-US" sz="2100">
                <a:solidFill>
                  <a:prstClr val="black"/>
                </a:solidFill>
                <a:latin typeface="Arial" panose="020B0604020202020204" pitchFamily="34" charset="0"/>
              </a:rPr>
              <a:t> </a:t>
            </a:r>
          </a:p>
        </p:txBody>
      </p:sp>
      <p:sp>
        <p:nvSpPr>
          <p:cNvPr id="214021" name="Line 5"/>
          <p:cNvSpPr>
            <a:spLocks noChangeShapeType="1"/>
          </p:cNvSpPr>
          <p:nvPr/>
        </p:nvSpPr>
        <p:spPr bwMode="auto">
          <a:xfrm>
            <a:off x="5704285" y="3039666"/>
            <a:ext cx="0" cy="28956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4022" name="Line 6"/>
          <p:cNvSpPr>
            <a:spLocks noChangeShapeType="1"/>
          </p:cNvSpPr>
          <p:nvPr/>
        </p:nvSpPr>
        <p:spPr bwMode="auto">
          <a:xfrm>
            <a:off x="6877050" y="2878931"/>
            <a:ext cx="0" cy="30575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4023" name="Line 7"/>
          <p:cNvSpPr>
            <a:spLocks noChangeShapeType="1"/>
          </p:cNvSpPr>
          <p:nvPr/>
        </p:nvSpPr>
        <p:spPr bwMode="auto">
          <a:xfrm>
            <a:off x="1143001" y="4431506"/>
            <a:ext cx="664726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grpSp>
        <p:nvGrpSpPr>
          <p:cNvPr id="214024" name="Group 8"/>
          <p:cNvGrpSpPr>
            <a:grpSpLocks/>
          </p:cNvGrpSpPr>
          <p:nvPr/>
        </p:nvGrpSpPr>
        <p:grpSpPr bwMode="auto">
          <a:xfrm>
            <a:off x="1728788" y="2878931"/>
            <a:ext cx="2476500" cy="3096816"/>
            <a:chOff x="492" y="1698"/>
            <a:chExt cx="2080" cy="2601"/>
          </a:xfrm>
        </p:grpSpPr>
        <p:grpSp>
          <p:nvGrpSpPr>
            <p:cNvPr id="214025" name="Group 9"/>
            <p:cNvGrpSpPr>
              <a:grpSpLocks/>
            </p:cNvGrpSpPr>
            <p:nvPr/>
          </p:nvGrpSpPr>
          <p:grpSpPr bwMode="auto">
            <a:xfrm>
              <a:off x="492" y="2407"/>
              <a:ext cx="356" cy="1182"/>
              <a:chOff x="385" y="1706"/>
              <a:chExt cx="295" cy="1373"/>
            </a:xfrm>
          </p:grpSpPr>
          <p:sp>
            <p:nvSpPr>
              <p:cNvPr id="214026" name="Line 10"/>
              <p:cNvSpPr>
                <a:spLocks noChangeShapeType="1"/>
              </p:cNvSpPr>
              <p:nvPr/>
            </p:nvSpPr>
            <p:spPr bwMode="auto">
              <a:xfrm>
                <a:off x="385" y="1706"/>
                <a:ext cx="0" cy="12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4027" name="Line 11"/>
              <p:cNvSpPr>
                <a:spLocks noChangeShapeType="1"/>
              </p:cNvSpPr>
              <p:nvPr/>
            </p:nvSpPr>
            <p:spPr bwMode="auto">
              <a:xfrm>
                <a:off x="385" y="1831"/>
                <a:ext cx="29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4028" name="Line 12"/>
              <p:cNvSpPr>
                <a:spLocks noChangeShapeType="1"/>
              </p:cNvSpPr>
              <p:nvPr/>
            </p:nvSpPr>
            <p:spPr bwMode="auto">
              <a:xfrm>
                <a:off x="679" y="1831"/>
                <a:ext cx="0" cy="18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4029" name="Line 13"/>
              <p:cNvSpPr>
                <a:spLocks noChangeShapeType="1"/>
              </p:cNvSpPr>
              <p:nvPr/>
            </p:nvSpPr>
            <p:spPr bwMode="auto">
              <a:xfrm flipH="1">
                <a:off x="385" y="2018"/>
                <a:ext cx="29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4030" name="Line 14"/>
              <p:cNvSpPr>
                <a:spLocks noChangeShapeType="1"/>
              </p:cNvSpPr>
              <p:nvPr/>
            </p:nvSpPr>
            <p:spPr bwMode="auto">
              <a:xfrm>
                <a:off x="385" y="2018"/>
                <a:ext cx="0" cy="12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4031" name="Line 15"/>
              <p:cNvSpPr>
                <a:spLocks noChangeShapeType="1"/>
              </p:cNvSpPr>
              <p:nvPr/>
            </p:nvSpPr>
            <p:spPr bwMode="auto">
              <a:xfrm>
                <a:off x="385" y="2143"/>
                <a:ext cx="29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4032" name="Line 16"/>
              <p:cNvSpPr>
                <a:spLocks noChangeShapeType="1"/>
              </p:cNvSpPr>
              <p:nvPr/>
            </p:nvSpPr>
            <p:spPr bwMode="auto">
              <a:xfrm>
                <a:off x="679" y="2143"/>
                <a:ext cx="1" cy="18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4033" name="Line 17"/>
              <p:cNvSpPr>
                <a:spLocks noChangeShapeType="1"/>
              </p:cNvSpPr>
              <p:nvPr/>
            </p:nvSpPr>
            <p:spPr bwMode="auto">
              <a:xfrm flipH="1">
                <a:off x="385" y="2330"/>
                <a:ext cx="29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4034" name="Line 18"/>
              <p:cNvSpPr>
                <a:spLocks noChangeShapeType="1"/>
              </p:cNvSpPr>
              <p:nvPr/>
            </p:nvSpPr>
            <p:spPr bwMode="auto">
              <a:xfrm>
                <a:off x="385" y="2330"/>
                <a:ext cx="0" cy="12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4035" name="Line 19"/>
              <p:cNvSpPr>
                <a:spLocks noChangeShapeType="1"/>
              </p:cNvSpPr>
              <p:nvPr/>
            </p:nvSpPr>
            <p:spPr bwMode="auto">
              <a:xfrm>
                <a:off x="385" y="2455"/>
                <a:ext cx="29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4036" name="Line 20"/>
              <p:cNvSpPr>
                <a:spLocks noChangeShapeType="1"/>
              </p:cNvSpPr>
              <p:nvPr/>
            </p:nvSpPr>
            <p:spPr bwMode="auto">
              <a:xfrm>
                <a:off x="679" y="2455"/>
                <a:ext cx="0" cy="18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4037" name="Line 21"/>
              <p:cNvSpPr>
                <a:spLocks noChangeShapeType="1"/>
              </p:cNvSpPr>
              <p:nvPr/>
            </p:nvSpPr>
            <p:spPr bwMode="auto">
              <a:xfrm flipH="1">
                <a:off x="385" y="2642"/>
                <a:ext cx="29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4038" name="Line 22"/>
              <p:cNvSpPr>
                <a:spLocks noChangeShapeType="1"/>
              </p:cNvSpPr>
              <p:nvPr/>
            </p:nvSpPr>
            <p:spPr bwMode="auto">
              <a:xfrm>
                <a:off x="385" y="2642"/>
                <a:ext cx="0" cy="12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4039" name="Line 23"/>
              <p:cNvSpPr>
                <a:spLocks noChangeShapeType="1"/>
              </p:cNvSpPr>
              <p:nvPr/>
            </p:nvSpPr>
            <p:spPr bwMode="auto">
              <a:xfrm>
                <a:off x="385" y="2767"/>
                <a:ext cx="29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4040" name="Line 24"/>
              <p:cNvSpPr>
                <a:spLocks noChangeShapeType="1"/>
              </p:cNvSpPr>
              <p:nvPr/>
            </p:nvSpPr>
            <p:spPr bwMode="auto">
              <a:xfrm>
                <a:off x="679" y="2767"/>
                <a:ext cx="1" cy="18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4041" name="Line 25"/>
              <p:cNvSpPr>
                <a:spLocks noChangeShapeType="1"/>
              </p:cNvSpPr>
              <p:nvPr/>
            </p:nvSpPr>
            <p:spPr bwMode="auto">
              <a:xfrm flipH="1">
                <a:off x="385" y="2954"/>
                <a:ext cx="29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4042" name="Line 26"/>
              <p:cNvSpPr>
                <a:spLocks noChangeShapeType="1"/>
              </p:cNvSpPr>
              <p:nvPr/>
            </p:nvSpPr>
            <p:spPr bwMode="auto">
              <a:xfrm>
                <a:off x="385" y="2954"/>
                <a:ext cx="0" cy="12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grpSp>
        <p:sp>
          <p:nvSpPr>
            <p:cNvPr id="214043" name="Rectangle 27"/>
            <p:cNvSpPr>
              <a:spLocks noChangeArrowheads="1"/>
            </p:cNvSpPr>
            <p:nvPr/>
          </p:nvSpPr>
          <p:spPr bwMode="auto">
            <a:xfrm>
              <a:off x="930" y="2407"/>
              <a:ext cx="56" cy="118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4044" name="Rectangle 28"/>
            <p:cNvSpPr>
              <a:spLocks noChangeArrowheads="1"/>
            </p:cNvSpPr>
            <p:nvPr/>
          </p:nvSpPr>
          <p:spPr bwMode="auto">
            <a:xfrm>
              <a:off x="930" y="2779"/>
              <a:ext cx="56" cy="16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4045" name="Rectangle 29"/>
            <p:cNvSpPr>
              <a:spLocks noChangeArrowheads="1"/>
            </p:cNvSpPr>
            <p:nvPr/>
          </p:nvSpPr>
          <p:spPr bwMode="auto">
            <a:xfrm>
              <a:off x="930" y="2509"/>
              <a:ext cx="56" cy="16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4046" name="Rectangle 30"/>
            <p:cNvSpPr>
              <a:spLocks noChangeArrowheads="1"/>
            </p:cNvSpPr>
            <p:nvPr/>
          </p:nvSpPr>
          <p:spPr bwMode="auto">
            <a:xfrm>
              <a:off x="930" y="3320"/>
              <a:ext cx="56" cy="16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4047" name="Rectangle 31"/>
            <p:cNvSpPr>
              <a:spLocks noChangeArrowheads="1"/>
            </p:cNvSpPr>
            <p:nvPr/>
          </p:nvSpPr>
          <p:spPr bwMode="auto">
            <a:xfrm>
              <a:off x="930" y="3049"/>
              <a:ext cx="56" cy="169"/>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4048" name="Oval 32"/>
            <p:cNvSpPr>
              <a:spLocks noChangeArrowheads="1"/>
            </p:cNvSpPr>
            <p:nvPr/>
          </p:nvSpPr>
          <p:spPr bwMode="auto">
            <a:xfrm>
              <a:off x="1588" y="2205"/>
              <a:ext cx="110" cy="1587"/>
            </a:xfrm>
            <a:prstGeom prst="ellipse">
              <a:avLst/>
            </a:prstGeom>
            <a:solidFill>
              <a:srgbClr val="C0C0C0"/>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4049" name="Line 33"/>
            <p:cNvSpPr>
              <a:spLocks noChangeShapeType="1"/>
            </p:cNvSpPr>
            <p:nvPr/>
          </p:nvSpPr>
          <p:spPr bwMode="auto">
            <a:xfrm>
              <a:off x="2518" y="2036"/>
              <a:ext cx="0" cy="199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4050" name="Oval 34"/>
            <p:cNvSpPr>
              <a:spLocks noChangeArrowheads="1"/>
            </p:cNvSpPr>
            <p:nvPr/>
          </p:nvSpPr>
          <p:spPr bwMode="auto">
            <a:xfrm>
              <a:off x="2463" y="3082"/>
              <a:ext cx="109" cy="69"/>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4051" name="Oval 35"/>
            <p:cNvSpPr>
              <a:spLocks noChangeArrowheads="1"/>
            </p:cNvSpPr>
            <p:nvPr/>
          </p:nvSpPr>
          <p:spPr bwMode="auto">
            <a:xfrm>
              <a:off x="2463" y="2846"/>
              <a:ext cx="109" cy="69"/>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4052" name="Oval 36"/>
            <p:cNvSpPr>
              <a:spLocks noChangeArrowheads="1"/>
            </p:cNvSpPr>
            <p:nvPr/>
          </p:nvSpPr>
          <p:spPr bwMode="auto">
            <a:xfrm>
              <a:off x="2463" y="3339"/>
              <a:ext cx="109" cy="69"/>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4053" name="Oval 37"/>
            <p:cNvSpPr>
              <a:spLocks noChangeArrowheads="1"/>
            </p:cNvSpPr>
            <p:nvPr/>
          </p:nvSpPr>
          <p:spPr bwMode="auto">
            <a:xfrm>
              <a:off x="2463" y="3454"/>
              <a:ext cx="109" cy="6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4054" name="Oval 38"/>
            <p:cNvSpPr>
              <a:spLocks noChangeArrowheads="1"/>
            </p:cNvSpPr>
            <p:nvPr/>
          </p:nvSpPr>
          <p:spPr bwMode="auto">
            <a:xfrm>
              <a:off x="2463" y="3218"/>
              <a:ext cx="109" cy="6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4055" name="Oval 39"/>
            <p:cNvSpPr>
              <a:spLocks noChangeArrowheads="1"/>
            </p:cNvSpPr>
            <p:nvPr/>
          </p:nvSpPr>
          <p:spPr bwMode="auto">
            <a:xfrm>
              <a:off x="2463" y="2596"/>
              <a:ext cx="109" cy="6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4056" name="Oval 40"/>
            <p:cNvSpPr>
              <a:spLocks noChangeArrowheads="1"/>
            </p:cNvSpPr>
            <p:nvPr/>
          </p:nvSpPr>
          <p:spPr bwMode="auto">
            <a:xfrm>
              <a:off x="2463" y="2710"/>
              <a:ext cx="109" cy="69"/>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4057" name="Oval 41"/>
            <p:cNvSpPr>
              <a:spLocks noChangeArrowheads="1"/>
            </p:cNvSpPr>
            <p:nvPr/>
          </p:nvSpPr>
          <p:spPr bwMode="auto">
            <a:xfrm>
              <a:off x="2463" y="2474"/>
              <a:ext cx="109" cy="69"/>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4058" name="Line 42"/>
            <p:cNvSpPr>
              <a:spLocks noChangeShapeType="1"/>
            </p:cNvSpPr>
            <p:nvPr/>
          </p:nvSpPr>
          <p:spPr bwMode="auto">
            <a:xfrm flipV="1">
              <a:off x="2518" y="1698"/>
              <a:ext cx="0" cy="98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4059" name="Line 43"/>
            <p:cNvSpPr>
              <a:spLocks noChangeShapeType="1"/>
            </p:cNvSpPr>
            <p:nvPr/>
          </p:nvSpPr>
          <p:spPr bwMode="auto">
            <a:xfrm flipV="1">
              <a:off x="2518" y="3320"/>
              <a:ext cx="0" cy="979"/>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4060" name="Oval 44"/>
            <p:cNvSpPr>
              <a:spLocks noChangeArrowheads="1"/>
            </p:cNvSpPr>
            <p:nvPr/>
          </p:nvSpPr>
          <p:spPr bwMode="auto">
            <a:xfrm>
              <a:off x="2463" y="2955"/>
              <a:ext cx="109" cy="8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grpSp>
      <p:pic>
        <p:nvPicPr>
          <p:cNvPr id="214061" name="Picture 45" descr="未命名"/>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1566" y="2800350"/>
            <a:ext cx="1189434" cy="3200400"/>
          </a:xfrm>
          <a:prstGeom prst="rect">
            <a:avLst/>
          </a:prstGeom>
          <a:noFill/>
          <a:extLst>
            <a:ext uri="{909E8E84-426E-40DD-AFC4-6F175D3DCCD1}">
              <a14:hiddenFill xmlns:a14="http://schemas.microsoft.com/office/drawing/2010/main">
                <a:solidFill>
                  <a:srgbClr val="FFFFFF"/>
                </a:solidFill>
              </a14:hiddenFill>
            </a:ext>
          </a:extLst>
        </p:spPr>
      </p:pic>
      <p:pic>
        <p:nvPicPr>
          <p:cNvPr id="214062" name="Picture 46" descr="未命名"/>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04286" y="2800350"/>
            <a:ext cx="344090" cy="3200400"/>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2"/>
          <p:cNvSpPr txBox="1">
            <a:spLocks noChangeArrowheads="1"/>
          </p:cNvSpPr>
          <p:nvPr/>
        </p:nvSpPr>
        <p:spPr>
          <a:xfrm>
            <a:off x="0" y="0"/>
            <a:ext cx="9144000" cy="593525"/>
          </a:xfrm>
          <a:prstGeom prst="rect">
            <a:avLst/>
          </a:prstGeom>
          <a:solidFill>
            <a:schemeClr val="accent6"/>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zh-CN" altLang="en-US" sz="3000" b="1" dirty="0" smtClean="0">
                <a:solidFill>
                  <a:prstClr val="white"/>
                </a:solidFill>
              </a:rPr>
              <a:t>空间滤波</a:t>
            </a:r>
            <a:endParaRPr lang="zh-CN" altLang="en-US" sz="3000" b="1" dirty="0">
              <a:solidFill>
                <a:prstClr val="white"/>
              </a:solidFill>
            </a:endParaRPr>
          </a:p>
        </p:txBody>
      </p:sp>
    </p:spTree>
    <p:extLst>
      <p:ext uri="{BB962C8B-B14F-4D97-AF65-F5344CB8AC3E}">
        <p14:creationId xmlns:p14="http://schemas.microsoft.com/office/powerpoint/2010/main" val="1073688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402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1401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nodeType="clickEffect">
                                  <p:stCondLst>
                                    <p:cond delay="0"/>
                                  </p:stCondLst>
                                  <p:childTnLst>
                                    <p:set>
                                      <p:cBhvr>
                                        <p:cTn id="14" dur="1" fill="hold">
                                          <p:stCondLst>
                                            <p:cond delay="0"/>
                                          </p:stCondLst>
                                        </p:cTn>
                                        <p:tgtEl>
                                          <p:spTgt spid="214062"/>
                                        </p:tgtEl>
                                        <p:attrNameLst>
                                          <p:attrName>style.visibility</p:attrName>
                                        </p:attrNameLst>
                                      </p:cBhvr>
                                      <p:to>
                                        <p:strVal val="visible"/>
                                      </p:to>
                                    </p:set>
                                    <p:animEffect transition="in" filter="checkerboard(across)">
                                      <p:cBhvr>
                                        <p:cTn id="15" dur="500"/>
                                        <p:tgtEl>
                                          <p:spTgt spid="21406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5" presetClass="entr" presetSubtype="10" fill="hold" nodeType="clickEffect">
                                  <p:stCondLst>
                                    <p:cond delay="0"/>
                                  </p:stCondLst>
                                  <p:childTnLst>
                                    <p:set>
                                      <p:cBhvr>
                                        <p:cTn id="19" dur="1" fill="hold">
                                          <p:stCondLst>
                                            <p:cond delay="0"/>
                                          </p:stCondLst>
                                        </p:cTn>
                                        <p:tgtEl>
                                          <p:spTgt spid="214061"/>
                                        </p:tgtEl>
                                        <p:attrNameLst>
                                          <p:attrName>style.visibility</p:attrName>
                                        </p:attrNameLst>
                                      </p:cBhvr>
                                      <p:to>
                                        <p:strVal val="visible"/>
                                      </p:to>
                                    </p:set>
                                    <p:animEffect transition="in" filter="checkerboard(across)">
                                      <p:cBhvr>
                                        <p:cTn id="20" dur="500"/>
                                        <p:tgtEl>
                                          <p:spTgt spid="2140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2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5042" name="Object 2"/>
          <p:cNvGraphicFramePr>
            <a:graphicFrameLocks noChangeAspect="1"/>
          </p:cNvGraphicFramePr>
          <p:nvPr>
            <p:extLst>
              <p:ext uri="{D42A27DB-BD31-4B8C-83A1-F6EECF244321}">
                <p14:modId xmlns:p14="http://schemas.microsoft.com/office/powerpoint/2010/main" val="1565482480"/>
              </p:ext>
            </p:extLst>
          </p:nvPr>
        </p:nvGraphicFramePr>
        <p:xfrm>
          <a:off x="1343025" y="1885950"/>
          <a:ext cx="5884863" cy="585788"/>
        </p:xfrm>
        <a:graphic>
          <a:graphicData uri="http://schemas.openxmlformats.org/presentationml/2006/ole">
            <mc:AlternateContent xmlns:mc="http://schemas.openxmlformats.org/markup-compatibility/2006">
              <mc:Choice xmlns:v="urn:schemas-microsoft-com:vml" Requires="v">
                <p:oleObj spid="_x0000_s134166" name="Equation" r:id="rId3" imgW="3962160" imgH="393480" progId="Equation.DSMT4">
                  <p:embed/>
                </p:oleObj>
              </mc:Choice>
              <mc:Fallback>
                <p:oleObj name="Equation" r:id="rId3" imgW="3962160" imgH="393480" progId="Equation.DSMT4">
                  <p:embed/>
                  <p:pic>
                    <p:nvPicPr>
                      <p:cNvPr id="0" name=""/>
                      <p:cNvPicPr>
                        <a:picLocks noChangeAspect="1" noChangeArrowheads="1"/>
                      </p:cNvPicPr>
                      <p:nvPr/>
                    </p:nvPicPr>
                    <p:blipFill>
                      <a:blip r:embed="rId4"/>
                      <a:srcRect/>
                      <a:stretch>
                        <a:fillRect/>
                      </a:stretch>
                    </p:blipFill>
                    <p:spPr bwMode="auto">
                      <a:xfrm>
                        <a:off x="1343025" y="1885950"/>
                        <a:ext cx="5884863" cy="585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15043" name="Group 3"/>
          <p:cNvGrpSpPr>
            <a:grpSpLocks/>
          </p:cNvGrpSpPr>
          <p:nvPr/>
        </p:nvGrpSpPr>
        <p:grpSpPr bwMode="auto">
          <a:xfrm>
            <a:off x="1747839" y="2999186"/>
            <a:ext cx="2555081" cy="2682478"/>
            <a:chOff x="508" y="1799"/>
            <a:chExt cx="2146" cy="2253"/>
          </a:xfrm>
        </p:grpSpPr>
        <p:sp>
          <p:nvSpPr>
            <p:cNvPr id="215044" name="Oval 4"/>
            <p:cNvSpPr>
              <a:spLocks noChangeArrowheads="1"/>
            </p:cNvSpPr>
            <p:nvPr/>
          </p:nvSpPr>
          <p:spPr bwMode="auto">
            <a:xfrm>
              <a:off x="2541" y="2838"/>
              <a:ext cx="113" cy="1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grpSp>
          <p:nvGrpSpPr>
            <p:cNvPr id="215045" name="Group 5"/>
            <p:cNvGrpSpPr>
              <a:grpSpLocks/>
            </p:cNvGrpSpPr>
            <p:nvPr/>
          </p:nvGrpSpPr>
          <p:grpSpPr bwMode="auto">
            <a:xfrm>
              <a:off x="508" y="2219"/>
              <a:ext cx="367" cy="1337"/>
              <a:chOff x="385" y="1706"/>
              <a:chExt cx="295" cy="1373"/>
            </a:xfrm>
          </p:grpSpPr>
          <p:sp>
            <p:nvSpPr>
              <p:cNvPr id="215046" name="Line 6"/>
              <p:cNvSpPr>
                <a:spLocks noChangeShapeType="1"/>
              </p:cNvSpPr>
              <p:nvPr/>
            </p:nvSpPr>
            <p:spPr bwMode="auto">
              <a:xfrm>
                <a:off x="385" y="1706"/>
                <a:ext cx="0" cy="12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5047" name="Line 7"/>
              <p:cNvSpPr>
                <a:spLocks noChangeShapeType="1"/>
              </p:cNvSpPr>
              <p:nvPr/>
            </p:nvSpPr>
            <p:spPr bwMode="auto">
              <a:xfrm>
                <a:off x="385" y="1831"/>
                <a:ext cx="29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5048" name="Line 8"/>
              <p:cNvSpPr>
                <a:spLocks noChangeShapeType="1"/>
              </p:cNvSpPr>
              <p:nvPr/>
            </p:nvSpPr>
            <p:spPr bwMode="auto">
              <a:xfrm>
                <a:off x="679" y="1831"/>
                <a:ext cx="0" cy="18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5049" name="Line 9"/>
              <p:cNvSpPr>
                <a:spLocks noChangeShapeType="1"/>
              </p:cNvSpPr>
              <p:nvPr/>
            </p:nvSpPr>
            <p:spPr bwMode="auto">
              <a:xfrm flipH="1">
                <a:off x="385" y="2018"/>
                <a:ext cx="29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5050" name="Line 10"/>
              <p:cNvSpPr>
                <a:spLocks noChangeShapeType="1"/>
              </p:cNvSpPr>
              <p:nvPr/>
            </p:nvSpPr>
            <p:spPr bwMode="auto">
              <a:xfrm>
                <a:off x="385" y="2018"/>
                <a:ext cx="0" cy="12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5051" name="Line 11"/>
              <p:cNvSpPr>
                <a:spLocks noChangeShapeType="1"/>
              </p:cNvSpPr>
              <p:nvPr/>
            </p:nvSpPr>
            <p:spPr bwMode="auto">
              <a:xfrm>
                <a:off x="385" y="2143"/>
                <a:ext cx="29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5052" name="Line 12"/>
              <p:cNvSpPr>
                <a:spLocks noChangeShapeType="1"/>
              </p:cNvSpPr>
              <p:nvPr/>
            </p:nvSpPr>
            <p:spPr bwMode="auto">
              <a:xfrm>
                <a:off x="679" y="2143"/>
                <a:ext cx="1" cy="18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5053" name="Line 13"/>
              <p:cNvSpPr>
                <a:spLocks noChangeShapeType="1"/>
              </p:cNvSpPr>
              <p:nvPr/>
            </p:nvSpPr>
            <p:spPr bwMode="auto">
              <a:xfrm flipH="1">
                <a:off x="385" y="2330"/>
                <a:ext cx="29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5054" name="Line 14"/>
              <p:cNvSpPr>
                <a:spLocks noChangeShapeType="1"/>
              </p:cNvSpPr>
              <p:nvPr/>
            </p:nvSpPr>
            <p:spPr bwMode="auto">
              <a:xfrm>
                <a:off x="385" y="2330"/>
                <a:ext cx="0" cy="12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5055" name="Line 15"/>
              <p:cNvSpPr>
                <a:spLocks noChangeShapeType="1"/>
              </p:cNvSpPr>
              <p:nvPr/>
            </p:nvSpPr>
            <p:spPr bwMode="auto">
              <a:xfrm>
                <a:off x="385" y="2455"/>
                <a:ext cx="29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5056" name="Line 16"/>
              <p:cNvSpPr>
                <a:spLocks noChangeShapeType="1"/>
              </p:cNvSpPr>
              <p:nvPr/>
            </p:nvSpPr>
            <p:spPr bwMode="auto">
              <a:xfrm>
                <a:off x="679" y="2455"/>
                <a:ext cx="0" cy="18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5057" name="Line 17"/>
              <p:cNvSpPr>
                <a:spLocks noChangeShapeType="1"/>
              </p:cNvSpPr>
              <p:nvPr/>
            </p:nvSpPr>
            <p:spPr bwMode="auto">
              <a:xfrm flipH="1">
                <a:off x="385" y="2642"/>
                <a:ext cx="29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5058" name="Line 18"/>
              <p:cNvSpPr>
                <a:spLocks noChangeShapeType="1"/>
              </p:cNvSpPr>
              <p:nvPr/>
            </p:nvSpPr>
            <p:spPr bwMode="auto">
              <a:xfrm>
                <a:off x="385" y="2642"/>
                <a:ext cx="0" cy="12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5059" name="Line 19"/>
              <p:cNvSpPr>
                <a:spLocks noChangeShapeType="1"/>
              </p:cNvSpPr>
              <p:nvPr/>
            </p:nvSpPr>
            <p:spPr bwMode="auto">
              <a:xfrm>
                <a:off x="385" y="2767"/>
                <a:ext cx="29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5060" name="Line 20"/>
              <p:cNvSpPr>
                <a:spLocks noChangeShapeType="1"/>
              </p:cNvSpPr>
              <p:nvPr/>
            </p:nvSpPr>
            <p:spPr bwMode="auto">
              <a:xfrm>
                <a:off x="679" y="2767"/>
                <a:ext cx="1" cy="18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5061" name="Line 21"/>
              <p:cNvSpPr>
                <a:spLocks noChangeShapeType="1"/>
              </p:cNvSpPr>
              <p:nvPr/>
            </p:nvSpPr>
            <p:spPr bwMode="auto">
              <a:xfrm flipH="1">
                <a:off x="385" y="2954"/>
                <a:ext cx="29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5062" name="Line 22"/>
              <p:cNvSpPr>
                <a:spLocks noChangeShapeType="1"/>
              </p:cNvSpPr>
              <p:nvPr/>
            </p:nvSpPr>
            <p:spPr bwMode="auto">
              <a:xfrm>
                <a:off x="385" y="2954"/>
                <a:ext cx="0" cy="12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grpSp>
        <p:sp>
          <p:nvSpPr>
            <p:cNvPr id="215063" name="Rectangle 23"/>
            <p:cNvSpPr>
              <a:spLocks noChangeArrowheads="1"/>
            </p:cNvSpPr>
            <p:nvPr/>
          </p:nvSpPr>
          <p:spPr bwMode="auto">
            <a:xfrm>
              <a:off x="960" y="2219"/>
              <a:ext cx="57" cy="133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5064" name="Rectangle 24"/>
            <p:cNvSpPr>
              <a:spLocks noChangeArrowheads="1"/>
            </p:cNvSpPr>
            <p:nvPr/>
          </p:nvSpPr>
          <p:spPr bwMode="auto">
            <a:xfrm>
              <a:off x="960" y="2640"/>
              <a:ext cx="57" cy="1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5065" name="Rectangle 25"/>
            <p:cNvSpPr>
              <a:spLocks noChangeArrowheads="1"/>
            </p:cNvSpPr>
            <p:nvPr/>
          </p:nvSpPr>
          <p:spPr bwMode="auto">
            <a:xfrm>
              <a:off x="960" y="2334"/>
              <a:ext cx="57" cy="1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5066" name="Rectangle 26"/>
            <p:cNvSpPr>
              <a:spLocks noChangeArrowheads="1"/>
            </p:cNvSpPr>
            <p:nvPr/>
          </p:nvSpPr>
          <p:spPr bwMode="auto">
            <a:xfrm>
              <a:off x="960" y="3251"/>
              <a:ext cx="57" cy="1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5067" name="Rectangle 27"/>
            <p:cNvSpPr>
              <a:spLocks noChangeArrowheads="1"/>
            </p:cNvSpPr>
            <p:nvPr/>
          </p:nvSpPr>
          <p:spPr bwMode="auto">
            <a:xfrm>
              <a:off x="960" y="2945"/>
              <a:ext cx="57" cy="1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5068" name="Oval 28"/>
            <p:cNvSpPr>
              <a:spLocks noChangeArrowheads="1"/>
            </p:cNvSpPr>
            <p:nvPr/>
          </p:nvSpPr>
          <p:spPr bwMode="auto">
            <a:xfrm>
              <a:off x="1638" y="1990"/>
              <a:ext cx="114" cy="1795"/>
            </a:xfrm>
            <a:prstGeom prst="ellipse">
              <a:avLst/>
            </a:prstGeom>
            <a:solidFill>
              <a:srgbClr val="C0C0C0"/>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5069" name="Line 29"/>
            <p:cNvSpPr>
              <a:spLocks noChangeShapeType="1"/>
            </p:cNvSpPr>
            <p:nvPr/>
          </p:nvSpPr>
          <p:spPr bwMode="auto">
            <a:xfrm>
              <a:off x="2598" y="1799"/>
              <a:ext cx="0" cy="225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5070" name="Oval 30"/>
            <p:cNvSpPr>
              <a:spLocks noChangeArrowheads="1"/>
            </p:cNvSpPr>
            <p:nvPr/>
          </p:nvSpPr>
          <p:spPr bwMode="auto">
            <a:xfrm>
              <a:off x="2541" y="2982"/>
              <a:ext cx="113" cy="7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5071" name="Oval 31"/>
            <p:cNvSpPr>
              <a:spLocks noChangeArrowheads="1"/>
            </p:cNvSpPr>
            <p:nvPr/>
          </p:nvSpPr>
          <p:spPr bwMode="auto">
            <a:xfrm>
              <a:off x="2541" y="2715"/>
              <a:ext cx="113" cy="7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5072" name="Oval 32"/>
            <p:cNvSpPr>
              <a:spLocks noChangeArrowheads="1"/>
            </p:cNvSpPr>
            <p:nvPr/>
          </p:nvSpPr>
          <p:spPr bwMode="auto">
            <a:xfrm>
              <a:off x="2541" y="3273"/>
              <a:ext cx="113" cy="77"/>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5073" name="Oval 33"/>
            <p:cNvSpPr>
              <a:spLocks noChangeArrowheads="1"/>
            </p:cNvSpPr>
            <p:nvPr/>
          </p:nvSpPr>
          <p:spPr bwMode="auto">
            <a:xfrm>
              <a:off x="2541" y="3402"/>
              <a:ext cx="113" cy="7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5074" name="Oval 34"/>
            <p:cNvSpPr>
              <a:spLocks noChangeArrowheads="1"/>
            </p:cNvSpPr>
            <p:nvPr/>
          </p:nvSpPr>
          <p:spPr bwMode="auto">
            <a:xfrm>
              <a:off x="2541" y="3135"/>
              <a:ext cx="113" cy="7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5075" name="Oval 35"/>
            <p:cNvSpPr>
              <a:spLocks noChangeArrowheads="1"/>
            </p:cNvSpPr>
            <p:nvPr/>
          </p:nvSpPr>
          <p:spPr bwMode="auto">
            <a:xfrm>
              <a:off x="2541" y="2432"/>
              <a:ext cx="113" cy="7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5076" name="Oval 36"/>
            <p:cNvSpPr>
              <a:spLocks noChangeArrowheads="1"/>
            </p:cNvSpPr>
            <p:nvPr/>
          </p:nvSpPr>
          <p:spPr bwMode="auto">
            <a:xfrm>
              <a:off x="2541" y="2562"/>
              <a:ext cx="113" cy="7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5077" name="Oval 37"/>
            <p:cNvSpPr>
              <a:spLocks noChangeArrowheads="1"/>
            </p:cNvSpPr>
            <p:nvPr/>
          </p:nvSpPr>
          <p:spPr bwMode="auto">
            <a:xfrm>
              <a:off x="2541" y="2295"/>
              <a:ext cx="113" cy="7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5078" name="Line 38"/>
            <p:cNvSpPr>
              <a:spLocks noChangeShapeType="1"/>
            </p:cNvSpPr>
            <p:nvPr/>
          </p:nvSpPr>
          <p:spPr bwMode="auto">
            <a:xfrm flipV="1">
              <a:off x="2598" y="2807"/>
              <a:ext cx="0" cy="153"/>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grpSp>
      <p:sp>
        <p:nvSpPr>
          <p:cNvPr id="215079" name="Line 39"/>
          <p:cNvSpPr>
            <a:spLocks noChangeShapeType="1"/>
          </p:cNvSpPr>
          <p:nvPr/>
        </p:nvSpPr>
        <p:spPr bwMode="auto">
          <a:xfrm>
            <a:off x="5848350" y="2726531"/>
            <a:ext cx="0" cy="327302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5080" name="Line 40"/>
          <p:cNvSpPr>
            <a:spLocks noChangeShapeType="1"/>
          </p:cNvSpPr>
          <p:nvPr/>
        </p:nvSpPr>
        <p:spPr bwMode="auto">
          <a:xfrm>
            <a:off x="7060406" y="2545557"/>
            <a:ext cx="0" cy="345519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5081" name="Line 41"/>
          <p:cNvSpPr>
            <a:spLocks noChangeShapeType="1"/>
          </p:cNvSpPr>
          <p:nvPr/>
        </p:nvSpPr>
        <p:spPr bwMode="auto">
          <a:xfrm>
            <a:off x="1143000" y="4299347"/>
            <a:ext cx="6858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grpSp>
        <p:nvGrpSpPr>
          <p:cNvPr id="215082" name="Group 42"/>
          <p:cNvGrpSpPr>
            <a:grpSpLocks/>
          </p:cNvGrpSpPr>
          <p:nvPr/>
        </p:nvGrpSpPr>
        <p:grpSpPr bwMode="auto">
          <a:xfrm>
            <a:off x="6749655" y="2591992"/>
            <a:ext cx="445294" cy="3045619"/>
            <a:chOff x="4709" y="1457"/>
            <a:chExt cx="374" cy="2558"/>
          </a:xfrm>
        </p:grpSpPr>
        <p:grpSp>
          <p:nvGrpSpPr>
            <p:cNvPr id="215083" name="Group 43"/>
            <p:cNvGrpSpPr>
              <a:grpSpLocks/>
            </p:cNvGrpSpPr>
            <p:nvPr/>
          </p:nvGrpSpPr>
          <p:grpSpPr bwMode="auto">
            <a:xfrm>
              <a:off x="4709" y="2679"/>
              <a:ext cx="368" cy="1336"/>
              <a:chOff x="385" y="1706"/>
              <a:chExt cx="295" cy="1373"/>
            </a:xfrm>
          </p:grpSpPr>
          <p:sp>
            <p:nvSpPr>
              <p:cNvPr id="215084" name="Line 44"/>
              <p:cNvSpPr>
                <a:spLocks noChangeShapeType="1"/>
              </p:cNvSpPr>
              <p:nvPr/>
            </p:nvSpPr>
            <p:spPr bwMode="auto">
              <a:xfrm>
                <a:off x="385" y="1706"/>
                <a:ext cx="0" cy="12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5085" name="Line 45"/>
              <p:cNvSpPr>
                <a:spLocks noChangeShapeType="1"/>
              </p:cNvSpPr>
              <p:nvPr/>
            </p:nvSpPr>
            <p:spPr bwMode="auto">
              <a:xfrm>
                <a:off x="385" y="1831"/>
                <a:ext cx="294" cy="1"/>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5086" name="Line 46"/>
              <p:cNvSpPr>
                <a:spLocks noChangeShapeType="1"/>
              </p:cNvSpPr>
              <p:nvPr/>
            </p:nvSpPr>
            <p:spPr bwMode="auto">
              <a:xfrm>
                <a:off x="679" y="1831"/>
                <a:ext cx="0" cy="1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5087" name="Line 47"/>
              <p:cNvSpPr>
                <a:spLocks noChangeShapeType="1"/>
              </p:cNvSpPr>
              <p:nvPr/>
            </p:nvSpPr>
            <p:spPr bwMode="auto">
              <a:xfrm flipH="1">
                <a:off x="385" y="2018"/>
                <a:ext cx="294" cy="1"/>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5088" name="Line 48"/>
              <p:cNvSpPr>
                <a:spLocks noChangeShapeType="1"/>
              </p:cNvSpPr>
              <p:nvPr/>
            </p:nvSpPr>
            <p:spPr bwMode="auto">
              <a:xfrm>
                <a:off x="385" y="2018"/>
                <a:ext cx="0" cy="12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5089" name="Line 49"/>
              <p:cNvSpPr>
                <a:spLocks noChangeShapeType="1"/>
              </p:cNvSpPr>
              <p:nvPr/>
            </p:nvSpPr>
            <p:spPr bwMode="auto">
              <a:xfrm>
                <a:off x="385" y="2143"/>
                <a:ext cx="294" cy="1"/>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5090" name="Line 50"/>
              <p:cNvSpPr>
                <a:spLocks noChangeShapeType="1"/>
              </p:cNvSpPr>
              <p:nvPr/>
            </p:nvSpPr>
            <p:spPr bwMode="auto">
              <a:xfrm>
                <a:off x="679" y="2143"/>
                <a:ext cx="1" cy="1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5091" name="Line 51"/>
              <p:cNvSpPr>
                <a:spLocks noChangeShapeType="1"/>
              </p:cNvSpPr>
              <p:nvPr/>
            </p:nvSpPr>
            <p:spPr bwMode="auto">
              <a:xfrm flipH="1">
                <a:off x="385" y="2330"/>
                <a:ext cx="294" cy="1"/>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5092" name="Line 52"/>
              <p:cNvSpPr>
                <a:spLocks noChangeShapeType="1"/>
              </p:cNvSpPr>
              <p:nvPr/>
            </p:nvSpPr>
            <p:spPr bwMode="auto">
              <a:xfrm>
                <a:off x="385" y="2330"/>
                <a:ext cx="0" cy="12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5093" name="Line 53"/>
              <p:cNvSpPr>
                <a:spLocks noChangeShapeType="1"/>
              </p:cNvSpPr>
              <p:nvPr/>
            </p:nvSpPr>
            <p:spPr bwMode="auto">
              <a:xfrm>
                <a:off x="385" y="2455"/>
                <a:ext cx="294" cy="1"/>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5094" name="Line 54"/>
              <p:cNvSpPr>
                <a:spLocks noChangeShapeType="1"/>
              </p:cNvSpPr>
              <p:nvPr/>
            </p:nvSpPr>
            <p:spPr bwMode="auto">
              <a:xfrm>
                <a:off x="679" y="2455"/>
                <a:ext cx="0" cy="1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5095" name="Line 55"/>
              <p:cNvSpPr>
                <a:spLocks noChangeShapeType="1"/>
              </p:cNvSpPr>
              <p:nvPr/>
            </p:nvSpPr>
            <p:spPr bwMode="auto">
              <a:xfrm flipH="1">
                <a:off x="385" y="2642"/>
                <a:ext cx="294" cy="1"/>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5096" name="Line 56"/>
              <p:cNvSpPr>
                <a:spLocks noChangeShapeType="1"/>
              </p:cNvSpPr>
              <p:nvPr/>
            </p:nvSpPr>
            <p:spPr bwMode="auto">
              <a:xfrm>
                <a:off x="385" y="2642"/>
                <a:ext cx="0" cy="12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5097" name="Line 57"/>
              <p:cNvSpPr>
                <a:spLocks noChangeShapeType="1"/>
              </p:cNvSpPr>
              <p:nvPr/>
            </p:nvSpPr>
            <p:spPr bwMode="auto">
              <a:xfrm>
                <a:off x="385" y="2767"/>
                <a:ext cx="294" cy="1"/>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5098" name="Line 58"/>
              <p:cNvSpPr>
                <a:spLocks noChangeShapeType="1"/>
              </p:cNvSpPr>
              <p:nvPr/>
            </p:nvSpPr>
            <p:spPr bwMode="auto">
              <a:xfrm>
                <a:off x="679" y="2767"/>
                <a:ext cx="1" cy="1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5099" name="Line 59"/>
              <p:cNvSpPr>
                <a:spLocks noChangeShapeType="1"/>
              </p:cNvSpPr>
              <p:nvPr/>
            </p:nvSpPr>
            <p:spPr bwMode="auto">
              <a:xfrm flipH="1">
                <a:off x="385" y="2954"/>
                <a:ext cx="294" cy="1"/>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5100" name="Line 60"/>
              <p:cNvSpPr>
                <a:spLocks noChangeShapeType="1"/>
              </p:cNvSpPr>
              <p:nvPr/>
            </p:nvSpPr>
            <p:spPr bwMode="auto">
              <a:xfrm>
                <a:off x="385" y="2954"/>
                <a:ext cx="0" cy="12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grpSp>
        <p:grpSp>
          <p:nvGrpSpPr>
            <p:cNvPr id="215101" name="Group 61"/>
            <p:cNvGrpSpPr>
              <a:grpSpLocks/>
            </p:cNvGrpSpPr>
            <p:nvPr/>
          </p:nvGrpSpPr>
          <p:grpSpPr bwMode="auto">
            <a:xfrm>
              <a:off x="4716" y="1457"/>
              <a:ext cx="367" cy="1336"/>
              <a:chOff x="385" y="1706"/>
              <a:chExt cx="295" cy="1373"/>
            </a:xfrm>
          </p:grpSpPr>
          <p:sp>
            <p:nvSpPr>
              <p:cNvPr id="215102" name="Line 62"/>
              <p:cNvSpPr>
                <a:spLocks noChangeShapeType="1"/>
              </p:cNvSpPr>
              <p:nvPr/>
            </p:nvSpPr>
            <p:spPr bwMode="auto">
              <a:xfrm>
                <a:off x="385" y="1706"/>
                <a:ext cx="0" cy="12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5103" name="Line 63"/>
              <p:cNvSpPr>
                <a:spLocks noChangeShapeType="1"/>
              </p:cNvSpPr>
              <p:nvPr/>
            </p:nvSpPr>
            <p:spPr bwMode="auto">
              <a:xfrm>
                <a:off x="385" y="1831"/>
                <a:ext cx="294" cy="1"/>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5104" name="Line 64"/>
              <p:cNvSpPr>
                <a:spLocks noChangeShapeType="1"/>
              </p:cNvSpPr>
              <p:nvPr/>
            </p:nvSpPr>
            <p:spPr bwMode="auto">
              <a:xfrm>
                <a:off x="679" y="1831"/>
                <a:ext cx="0" cy="1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5105" name="Line 65"/>
              <p:cNvSpPr>
                <a:spLocks noChangeShapeType="1"/>
              </p:cNvSpPr>
              <p:nvPr/>
            </p:nvSpPr>
            <p:spPr bwMode="auto">
              <a:xfrm flipH="1">
                <a:off x="385" y="2018"/>
                <a:ext cx="294" cy="1"/>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5106" name="Line 66"/>
              <p:cNvSpPr>
                <a:spLocks noChangeShapeType="1"/>
              </p:cNvSpPr>
              <p:nvPr/>
            </p:nvSpPr>
            <p:spPr bwMode="auto">
              <a:xfrm>
                <a:off x="385" y="2018"/>
                <a:ext cx="0" cy="12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5107" name="Line 67"/>
              <p:cNvSpPr>
                <a:spLocks noChangeShapeType="1"/>
              </p:cNvSpPr>
              <p:nvPr/>
            </p:nvSpPr>
            <p:spPr bwMode="auto">
              <a:xfrm>
                <a:off x="385" y="2143"/>
                <a:ext cx="294" cy="1"/>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5108" name="Line 68"/>
              <p:cNvSpPr>
                <a:spLocks noChangeShapeType="1"/>
              </p:cNvSpPr>
              <p:nvPr/>
            </p:nvSpPr>
            <p:spPr bwMode="auto">
              <a:xfrm>
                <a:off x="679" y="2143"/>
                <a:ext cx="1" cy="1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5109" name="Line 69"/>
              <p:cNvSpPr>
                <a:spLocks noChangeShapeType="1"/>
              </p:cNvSpPr>
              <p:nvPr/>
            </p:nvSpPr>
            <p:spPr bwMode="auto">
              <a:xfrm flipH="1">
                <a:off x="385" y="2330"/>
                <a:ext cx="294" cy="1"/>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5110" name="Line 70"/>
              <p:cNvSpPr>
                <a:spLocks noChangeShapeType="1"/>
              </p:cNvSpPr>
              <p:nvPr/>
            </p:nvSpPr>
            <p:spPr bwMode="auto">
              <a:xfrm>
                <a:off x="385" y="2330"/>
                <a:ext cx="0" cy="12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5111" name="Line 71"/>
              <p:cNvSpPr>
                <a:spLocks noChangeShapeType="1"/>
              </p:cNvSpPr>
              <p:nvPr/>
            </p:nvSpPr>
            <p:spPr bwMode="auto">
              <a:xfrm>
                <a:off x="385" y="2455"/>
                <a:ext cx="294" cy="1"/>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5112" name="Line 72"/>
              <p:cNvSpPr>
                <a:spLocks noChangeShapeType="1"/>
              </p:cNvSpPr>
              <p:nvPr/>
            </p:nvSpPr>
            <p:spPr bwMode="auto">
              <a:xfrm>
                <a:off x="679" y="2455"/>
                <a:ext cx="0" cy="1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5113" name="Line 73"/>
              <p:cNvSpPr>
                <a:spLocks noChangeShapeType="1"/>
              </p:cNvSpPr>
              <p:nvPr/>
            </p:nvSpPr>
            <p:spPr bwMode="auto">
              <a:xfrm flipH="1">
                <a:off x="385" y="2642"/>
                <a:ext cx="294" cy="1"/>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5114" name="Line 74"/>
              <p:cNvSpPr>
                <a:spLocks noChangeShapeType="1"/>
              </p:cNvSpPr>
              <p:nvPr/>
            </p:nvSpPr>
            <p:spPr bwMode="auto">
              <a:xfrm>
                <a:off x="385" y="2642"/>
                <a:ext cx="0" cy="12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5115" name="Line 75"/>
              <p:cNvSpPr>
                <a:spLocks noChangeShapeType="1"/>
              </p:cNvSpPr>
              <p:nvPr/>
            </p:nvSpPr>
            <p:spPr bwMode="auto">
              <a:xfrm>
                <a:off x="385" y="2767"/>
                <a:ext cx="294" cy="1"/>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5116" name="Line 76"/>
              <p:cNvSpPr>
                <a:spLocks noChangeShapeType="1"/>
              </p:cNvSpPr>
              <p:nvPr/>
            </p:nvSpPr>
            <p:spPr bwMode="auto">
              <a:xfrm>
                <a:off x="679" y="2767"/>
                <a:ext cx="1" cy="18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5117" name="Line 77"/>
              <p:cNvSpPr>
                <a:spLocks noChangeShapeType="1"/>
              </p:cNvSpPr>
              <p:nvPr/>
            </p:nvSpPr>
            <p:spPr bwMode="auto">
              <a:xfrm flipH="1">
                <a:off x="385" y="2954"/>
                <a:ext cx="294" cy="1"/>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15118" name="Line 78"/>
              <p:cNvSpPr>
                <a:spLocks noChangeShapeType="1"/>
              </p:cNvSpPr>
              <p:nvPr/>
            </p:nvSpPr>
            <p:spPr bwMode="auto">
              <a:xfrm>
                <a:off x="385" y="2954"/>
                <a:ext cx="0" cy="12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grpSp>
      </p:grpSp>
      <p:pic>
        <p:nvPicPr>
          <p:cNvPr id="215119" name="Picture 79" descr="未命名"/>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1675" y="3295651"/>
            <a:ext cx="471488" cy="1978819"/>
          </a:xfrm>
          <a:prstGeom prst="rect">
            <a:avLst/>
          </a:prstGeom>
          <a:noFill/>
          <a:extLst>
            <a:ext uri="{909E8E84-426E-40DD-AFC4-6F175D3DCCD1}">
              <a14:hiddenFill xmlns:a14="http://schemas.microsoft.com/office/drawing/2010/main">
                <a:solidFill>
                  <a:srgbClr val="FFFFFF"/>
                </a:solidFill>
              </a14:hiddenFill>
            </a:ext>
          </a:extLst>
        </p:spPr>
      </p:pic>
      <p:sp>
        <p:nvSpPr>
          <p:cNvPr id="215120" name="Rectangle 80"/>
          <p:cNvSpPr>
            <a:spLocks noGrp="1" noChangeArrowheads="1"/>
          </p:cNvSpPr>
          <p:nvPr>
            <p:ph type="title"/>
          </p:nvPr>
        </p:nvSpPr>
        <p:spPr>
          <a:noFill/>
          <a:ln/>
        </p:spPr>
        <p:txBody>
          <a:bodyPr/>
          <a:lstStyle/>
          <a:p>
            <a:r>
              <a:rPr lang="zh-CN" altLang="en-US" sz="2700" b="1">
                <a:ea typeface="宋体" panose="02010600030101010101" pitchFamily="2" charset="-122"/>
              </a:rPr>
              <a:t>除</a:t>
            </a:r>
            <a:r>
              <a:rPr lang="en-US" altLang="zh-CN" sz="2700" b="1">
                <a:ea typeface="宋体" panose="02010600030101010101" pitchFamily="2" charset="-122"/>
              </a:rPr>
              <a:t>0</a:t>
            </a:r>
            <a:r>
              <a:rPr lang="zh-CN" altLang="en-US" sz="2700" b="1">
                <a:ea typeface="宋体" panose="02010600030101010101" pitchFamily="2" charset="-122"/>
              </a:rPr>
              <a:t>级外，全部开放</a:t>
            </a:r>
            <a:endParaRPr lang="en-US" altLang="zh-CN" sz="2700" b="1">
              <a:ea typeface="宋体" panose="02010600030101010101" pitchFamily="2" charset="-122"/>
            </a:endParaRPr>
          </a:p>
        </p:txBody>
      </p:sp>
      <p:sp>
        <p:nvSpPr>
          <p:cNvPr id="82" name="Rectangle 2"/>
          <p:cNvSpPr txBox="1">
            <a:spLocks noChangeArrowheads="1"/>
          </p:cNvSpPr>
          <p:nvPr/>
        </p:nvSpPr>
        <p:spPr>
          <a:xfrm>
            <a:off x="0" y="0"/>
            <a:ext cx="9144000" cy="593525"/>
          </a:xfrm>
          <a:prstGeom prst="rect">
            <a:avLst/>
          </a:prstGeom>
          <a:solidFill>
            <a:schemeClr val="accent6"/>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zh-CN" altLang="en-US" sz="3000" b="1" dirty="0" smtClean="0">
                <a:solidFill>
                  <a:prstClr val="white"/>
                </a:solidFill>
              </a:rPr>
              <a:t>空间滤波</a:t>
            </a:r>
            <a:endParaRPr lang="zh-CN" altLang="en-US" sz="3000" b="1" dirty="0">
              <a:solidFill>
                <a:prstClr val="white"/>
              </a:solidFill>
            </a:endParaRPr>
          </a:p>
        </p:txBody>
      </p:sp>
    </p:spTree>
    <p:extLst>
      <p:ext uri="{BB962C8B-B14F-4D97-AF65-F5344CB8AC3E}">
        <p14:creationId xmlns:p14="http://schemas.microsoft.com/office/powerpoint/2010/main" val="2365214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504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nodeType="clickEffect">
                                  <p:stCondLst>
                                    <p:cond delay="0"/>
                                  </p:stCondLst>
                                  <p:childTnLst>
                                    <p:set>
                                      <p:cBhvr>
                                        <p:cTn id="10" dur="1" fill="hold">
                                          <p:stCondLst>
                                            <p:cond delay="0"/>
                                          </p:stCondLst>
                                        </p:cTn>
                                        <p:tgtEl>
                                          <p:spTgt spid="215119"/>
                                        </p:tgtEl>
                                        <p:attrNameLst>
                                          <p:attrName>style.visibility</p:attrName>
                                        </p:attrNameLst>
                                      </p:cBhvr>
                                      <p:to>
                                        <p:strVal val="visible"/>
                                      </p:to>
                                    </p:set>
                                    <p:animEffect transition="in" filter="blinds(horizontal)">
                                      <p:cBhvr>
                                        <p:cTn id="11" dur="500"/>
                                        <p:tgtEl>
                                          <p:spTgt spid="21511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nodeType="clickEffect">
                                  <p:stCondLst>
                                    <p:cond delay="0"/>
                                  </p:stCondLst>
                                  <p:childTnLst>
                                    <p:set>
                                      <p:cBhvr>
                                        <p:cTn id="15" dur="1" fill="hold">
                                          <p:stCondLst>
                                            <p:cond delay="0"/>
                                          </p:stCondLst>
                                        </p:cTn>
                                        <p:tgtEl>
                                          <p:spTgt spid="215082"/>
                                        </p:tgtEl>
                                        <p:attrNameLst>
                                          <p:attrName>style.visibility</p:attrName>
                                        </p:attrNameLst>
                                      </p:cBhvr>
                                      <p:to>
                                        <p:strVal val="visible"/>
                                      </p:to>
                                    </p:set>
                                    <p:animEffect transition="in" filter="blinds(horizontal)">
                                      <p:cBhvr>
                                        <p:cTn id="16" dur="500"/>
                                        <p:tgtEl>
                                          <p:spTgt spid="215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4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800" y="1223963"/>
            <a:ext cx="6553200" cy="3770312"/>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2700000" scaled="1"/>
          </a:gra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7941" name="Rectangle 5"/>
          <p:cNvSpPr>
            <a:spLocks noGrp="1" noChangeArrowheads="1"/>
          </p:cNvSpPr>
          <p:nvPr>
            <p:ph type="title"/>
          </p:nvPr>
        </p:nvSpPr>
        <p:spPr>
          <a:noFill/>
          <a:ln/>
        </p:spPr>
        <p:txBody>
          <a:bodyPr/>
          <a:lstStyle/>
          <a:p>
            <a:pPr algn="l"/>
            <a:r>
              <a:rPr lang="zh-CN" altLang="en-US" b="1">
                <a:ea typeface="宋体" panose="02010600030101010101" pitchFamily="2" charset="-122"/>
              </a:rPr>
              <a:t>不同方位和倾角</a:t>
            </a:r>
            <a:r>
              <a:rPr lang="en-US" altLang="zh-CN" b="1">
                <a:ea typeface="宋体" panose="02010600030101010101" pitchFamily="2" charset="-122"/>
              </a:rPr>
              <a:t>---</a:t>
            </a:r>
            <a:r>
              <a:rPr lang="zh-CN" altLang="en-US" b="1">
                <a:ea typeface="宋体" panose="02010600030101010101" pitchFamily="2" charset="-122"/>
              </a:rPr>
              <a:t>角谱</a:t>
            </a:r>
          </a:p>
        </p:txBody>
      </p:sp>
      <p:graphicFrame>
        <p:nvGraphicFramePr>
          <p:cNvPr id="167942" name="Object 6"/>
          <p:cNvGraphicFramePr>
            <a:graphicFrameLocks noChangeAspect="1"/>
          </p:cNvGraphicFramePr>
          <p:nvPr/>
        </p:nvGraphicFramePr>
        <p:xfrm>
          <a:off x="527050" y="5105400"/>
          <a:ext cx="8159750" cy="430213"/>
        </p:xfrm>
        <a:graphic>
          <a:graphicData uri="http://schemas.openxmlformats.org/presentationml/2006/ole">
            <mc:AlternateContent xmlns:mc="http://schemas.openxmlformats.org/markup-compatibility/2006">
              <mc:Choice xmlns:v="urn:schemas-microsoft-com:vml" Requires="v">
                <p:oleObj spid="_x0000_s142368" name="Equation" r:id="rId4" imgW="3860640" imgH="203040" progId="Equation.DSMT4">
                  <p:embed/>
                </p:oleObj>
              </mc:Choice>
              <mc:Fallback>
                <p:oleObj name="Equation" r:id="rId4" imgW="3860640" imgH="20304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050" y="5105400"/>
                        <a:ext cx="8159750"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7943" name="Text Box 7"/>
          <p:cNvSpPr txBox="1">
            <a:spLocks noChangeArrowheads="1"/>
          </p:cNvSpPr>
          <p:nvPr/>
        </p:nvSpPr>
        <p:spPr bwMode="auto">
          <a:xfrm>
            <a:off x="76200" y="5562600"/>
            <a:ext cx="7620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a:solidFill>
                  <a:schemeClr val="accent2"/>
                </a:solidFill>
                <a:latin typeface="Times New Roman" panose="02020603050405020304" pitchFamily="18" charset="0"/>
                <a:ea typeface=""/>
              </a:rPr>
              <a:t>平面波的复振幅 </a:t>
            </a:r>
            <a:r>
              <a:rPr kumimoji="1" lang="en-US" altLang="zh-CN" sz="2800" b="1">
                <a:solidFill>
                  <a:schemeClr val="accent2"/>
                </a:solidFill>
                <a:latin typeface="Times New Roman" panose="02020603050405020304" pitchFamily="18" charset="0"/>
                <a:ea typeface=""/>
              </a:rPr>
              <a:t>(</a:t>
            </a:r>
            <a:r>
              <a:rPr kumimoji="1" lang="zh-CN" altLang="en-US" sz="2800" b="1">
                <a:solidFill>
                  <a:schemeClr val="accent2"/>
                </a:solidFill>
                <a:latin typeface="Times New Roman" panose="02020603050405020304" pitchFamily="18" charset="0"/>
                <a:ea typeface=""/>
              </a:rPr>
              <a:t>在与原点相距为 </a:t>
            </a:r>
            <a:r>
              <a:rPr kumimoji="1" lang="en-US" altLang="zh-CN" sz="2800" b="1" i="1">
                <a:solidFill>
                  <a:schemeClr val="accent2"/>
                </a:solidFill>
                <a:latin typeface="Times New Roman" panose="02020603050405020304" pitchFamily="18" charset="0"/>
                <a:ea typeface=""/>
              </a:rPr>
              <a:t>z</a:t>
            </a:r>
            <a:r>
              <a:rPr kumimoji="1" lang="en-US" altLang="zh-CN" sz="2800" b="1">
                <a:solidFill>
                  <a:schemeClr val="accent2"/>
                </a:solidFill>
                <a:latin typeface="Times New Roman" panose="02020603050405020304" pitchFamily="18" charset="0"/>
                <a:ea typeface=""/>
              </a:rPr>
              <a:t> </a:t>
            </a:r>
            <a:r>
              <a:rPr kumimoji="1" lang="zh-CN" altLang="en-US" sz="2800" b="1">
                <a:solidFill>
                  <a:schemeClr val="accent2"/>
                </a:solidFill>
                <a:latin typeface="Times New Roman" panose="02020603050405020304" pitchFamily="18" charset="0"/>
                <a:ea typeface=""/>
              </a:rPr>
              <a:t>的平面上</a:t>
            </a:r>
            <a:r>
              <a:rPr kumimoji="1" lang="en-US" altLang="zh-CN" sz="2800" b="1">
                <a:solidFill>
                  <a:schemeClr val="accent2"/>
                </a:solidFill>
                <a:latin typeface="Times New Roman" panose="02020603050405020304" pitchFamily="18" charset="0"/>
                <a:ea typeface=""/>
              </a:rPr>
              <a:t>):</a:t>
            </a:r>
          </a:p>
        </p:txBody>
      </p:sp>
      <p:graphicFrame>
        <p:nvGraphicFramePr>
          <p:cNvPr id="167944" name="Object 8"/>
          <p:cNvGraphicFramePr>
            <a:graphicFrameLocks noChangeAspect="1"/>
          </p:cNvGraphicFramePr>
          <p:nvPr/>
        </p:nvGraphicFramePr>
        <p:xfrm>
          <a:off x="533400" y="6170613"/>
          <a:ext cx="6340475" cy="534987"/>
        </p:xfrm>
        <a:graphic>
          <a:graphicData uri="http://schemas.openxmlformats.org/presentationml/2006/ole">
            <mc:AlternateContent xmlns:mc="http://schemas.openxmlformats.org/markup-compatibility/2006">
              <mc:Choice xmlns:v="urn:schemas-microsoft-com:vml" Requires="v">
                <p:oleObj spid="_x0000_s142369" name="Equation" r:id="rId6" imgW="2387520" imgH="203040" progId="Equation.DSMT4">
                  <p:embed/>
                </p:oleObj>
              </mc:Choice>
              <mc:Fallback>
                <p:oleObj name="Equation" r:id="rId6" imgW="2387520" imgH="20304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 y="6170613"/>
                        <a:ext cx="6340475" cy="53498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2"/>
          <p:cNvSpPr txBox="1">
            <a:spLocks noChangeArrowheads="1"/>
          </p:cNvSpPr>
          <p:nvPr/>
        </p:nvSpPr>
        <p:spPr bwMode="white">
          <a:xfrm>
            <a:off x="0" y="304800"/>
            <a:ext cx="4876800" cy="685800"/>
          </a:xfrm>
          <a:prstGeom prst="rect">
            <a:avLst/>
          </a:prstGeom>
          <a:extLst>
            <a:ext uri="{AF507438-7753-43E0-B8FC-AC1667EBCBE1}">
              <a14:hiddenEffects xmlns:a14="http://schemas.microsoft.com/office/drawing/2010/main">
                <a:effectLst>
                  <a:outerShdw dist="45791" dir="2021404" algn="ctr" rotWithShape="0">
                    <a:schemeClr val="tx1"/>
                  </a:outerShdw>
                </a:effectLst>
              </a14:hiddenEffects>
            </a:ext>
          </a:extLst>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200" kern="1200">
                <a:solidFill>
                  <a:schemeClr val="lt1"/>
                </a:solidFill>
                <a:latin typeface="+mn-lt"/>
                <a:ea typeface="+mn-ea"/>
                <a:cs typeface="+mn-cs"/>
              </a:defRPr>
            </a:lvl1pPr>
            <a:lvl2pPr algn="r" rtl="0" fontAlgn="base">
              <a:spcBef>
                <a:spcPct val="0"/>
              </a:spcBef>
              <a:spcAft>
                <a:spcPct val="0"/>
              </a:spcAft>
              <a:defRPr sz="3200">
                <a:solidFill>
                  <a:schemeClr val="lt1"/>
                </a:solidFill>
                <a:latin typeface="+mn-lt"/>
                <a:ea typeface="+mn-ea"/>
                <a:cs typeface="+mn-cs"/>
              </a:defRPr>
            </a:lvl2pPr>
            <a:lvl3pPr algn="r" rtl="0" fontAlgn="base">
              <a:spcBef>
                <a:spcPct val="0"/>
              </a:spcBef>
              <a:spcAft>
                <a:spcPct val="0"/>
              </a:spcAft>
              <a:defRPr sz="3200">
                <a:solidFill>
                  <a:schemeClr val="lt1"/>
                </a:solidFill>
                <a:latin typeface="+mn-lt"/>
                <a:ea typeface="+mn-ea"/>
                <a:cs typeface="+mn-cs"/>
              </a:defRPr>
            </a:lvl3pPr>
            <a:lvl4pPr algn="r" rtl="0" fontAlgn="base">
              <a:spcBef>
                <a:spcPct val="0"/>
              </a:spcBef>
              <a:spcAft>
                <a:spcPct val="0"/>
              </a:spcAft>
              <a:defRPr sz="3200">
                <a:solidFill>
                  <a:schemeClr val="lt1"/>
                </a:solidFill>
                <a:latin typeface="+mn-lt"/>
                <a:ea typeface="+mn-ea"/>
                <a:cs typeface="+mn-cs"/>
              </a:defRPr>
            </a:lvl4pPr>
            <a:lvl5pPr algn="r" rtl="0" fontAlgn="base">
              <a:spcBef>
                <a:spcPct val="0"/>
              </a:spcBef>
              <a:spcAft>
                <a:spcPct val="0"/>
              </a:spcAft>
              <a:defRPr sz="3200">
                <a:solidFill>
                  <a:schemeClr val="lt1"/>
                </a:solidFill>
                <a:latin typeface="+mn-lt"/>
                <a:ea typeface="+mn-ea"/>
                <a:cs typeface="+mn-cs"/>
              </a:defRPr>
            </a:lvl5pPr>
            <a:lvl6pPr marL="457200" algn="r" rtl="0" fontAlgn="base">
              <a:spcBef>
                <a:spcPct val="0"/>
              </a:spcBef>
              <a:spcAft>
                <a:spcPct val="0"/>
              </a:spcAft>
              <a:defRPr sz="3200">
                <a:solidFill>
                  <a:schemeClr val="lt1"/>
                </a:solidFill>
                <a:latin typeface="+mn-lt"/>
                <a:ea typeface="+mn-ea"/>
                <a:cs typeface="+mn-cs"/>
              </a:defRPr>
            </a:lvl6pPr>
            <a:lvl7pPr marL="914400" algn="r" rtl="0" fontAlgn="base">
              <a:spcBef>
                <a:spcPct val="0"/>
              </a:spcBef>
              <a:spcAft>
                <a:spcPct val="0"/>
              </a:spcAft>
              <a:defRPr sz="3200">
                <a:solidFill>
                  <a:schemeClr val="lt1"/>
                </a:solidFill>
                <a:latin typeface="+mn-lt"/>
                <a:ea typeface="+mn-ea"/>
                <a:cs typeface="+mn-cs"/>
              </a:defRPr>
            </a:lvl7pPr>
            <a:lvl8pPr marL="1371600" algn="r" rtl="0" fontAlgn="base">
              <a:spcBef>
                <a:spcPct val="0"/>
              </a:spcBef>
              <a:spcAft>
                <a:spcPct val="0"/>
              </a:spcAft>
              <a:defRPr sz="3200">
                <a:solidFill>
                  <a:schemeClr val="lt1"/>
                </a:solidFill>
                <a:latin typeface="+mn-lt"/>
                <a:ea typeface="+mn-ea"/>
                <a:cs typeface="+mn-cs"/>
              </a:defRPr>
            </a:lvl8pPr>
            <a:lvl9pPr marL="1828800" algn="r" rtl="0" fontAlgn="base">
              <a:spcBef>
                <a:spcPct val="0"/>
              </a:spcBef>
              <a:spcAft>
                <a:spcPct val="0"/>
              </a:spcAft>
              <a:defRPr sz="3200">
                <a:solidFill>
                  <a:schemeClr val="lt1"/>
                </a:solidFill>
                <a:latin typeface="+mn-lt"/>
                <a:ea typeface="+mn-ea"/>
                <a:cs typeface="+mn-cs"/>
              </a:defRPr>
            </a:lvl9pPr>
          </a:lstStyle>
          <a:p>
            <a:r>
              <a:rPr lang="zh-CN" altLang="en-US" sz="3600" b="1" smtClean="0">
                <a:ea typeface="宋体" panose="02010600030101010101" pitchFamily="2" charset="-122"/>
              </a:rPr>
              <a:t>不同方位和倾角：角谱</a:t>
            </a:r>
            <a:endParaRPr lang="zh-CN" altLang="en-US" sz="3600" b="1" dirty="0">
              <a:ea typeface="宋体" panose="02010600030101010101" pitchFamily="2" charset="-122"/>
            </a:endParaRPr>
          </a:p>
        </p:txBody>
      </p:sp>
    </p:spTree>
    <p:extLst>
      <p:ext uri="{BB962C8B-B14F-4D97-AF65-F5344CB8AC3E}">
        <p14:creationId xmlns:p14="http://schemas.microsoft.com/office/powerpoint/2010/main" val="3451988366"/>
      </p:ext>
    </p:extLst>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67940"/>
                                        </p:tgtEl>
                                        <p:attrNameLst>
                                          <p:attrName>style.visibility</p:attrName>
                                        </p:attrNameLst>
                                      </p:cBhvr>
                                      <p:to>
                                        <p:strVal val="visible"/>
                                      </p:to>
                                    </p:set>
                                    <p:animEffect transition="in" filter="blinds(horizontal)">
                                      <p:cBhvr>
                                        <p:cTn id="7" dur="500"/>
                                        <p:tgtEl>
                                          <p:spTgt spid="16794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7943"/>
                                        </p:tgtEl>
                                        <p:attrNameLst>
                                          <p:attrName>style.visibility</p:attrName>
                                        </p:attrNameLst>
                                      </p:cBhvr>
                                      <p:to>
                                        <p:strVal val="visible"/>
                                      </p:to>
                                    </p:set>
                                    <p:animEffect transition="in" filter="wipe(left)">
                                      <p:cBhvr>
                                        <p:cTn id="12" dur="500"/>
                                        <p:tgtEl>
                                          <p:spTgt spid="16794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67944"/>
                                        </p:tgtEl>
                                        <p:attrNameLst>
                                          <p:attrName>style.visibility</p:attrName>
                                        </p:attrNameLst>
                                      </p:cBhvr>
                                      <p:to>
                                        <p:strVal val="visible"/>
                                      </p:to>
                                    </p:set>
                                    <p:animEffect transition="in" filter="wipe(left)">
                                      <p:cBhvr>
                                        <p:cTn id="17" dur="500"/>
                                        <p:tgtEl>
                                          <p:spTgt spid="1679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43" grpId="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067" name="Picture 3" descr="Opt_0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3248" y="3302795"/>
            <a:ext cx="6702028" cy="2183606"/>
          </a:xfrm>
          <a:prstGeom prst="rect">
            <a:avLst/>
          </a:prstGeom>
          <a:noFill/>
          <a:extLst>
            <a:ext uri="{909E8E84-426E-40DD-AFC4-6F175D3DCCD1}">
              <a14:hiddenFill xmlns:a14="http://schemas.microsoft.com/office/drawing/2010/main">
                <a:solidFill>
                  <a:srgbClr val="FFFFFF"/>
                </a:solidFill>
              </a14:hiddenFill>
            </a:ext>
          </a:extLst>
        </p:spPr>
      </p:pic>
      <p:sp>
        <p:nvSpPr>
          <p:cNvPr id="216068" name="Text Box 4"/>
          <p:cNvSpPr txBox="1">
            <a:spLocks noChangeArrowheads="1"/>
          </p:cNvSpPr>
          <p:nvPr/>
        </p:nvSpPr>
        <p:spPr bwMode="auto">
          <a:xfrm>
            <a:off x="1486495" y="1358352"/>
            <a:ext cx="617101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auto" hangingPunct="0">
              <a:spcBef>
                <a:spcPct val="50000"/>
              </a:spcBef>
              <a:spcAft>
                <a:spcPts val="0"/>
              </a:spcAft>
            </a:pPr>
            <a:r>
              <a:rPr kumimoji="1" lang="zh-CN" altLang="en-US" sz="2400" b="1">
                <a:solidFill>
                  <a:prstClr val="black"/>
                </a:solidFill>
                <a:latin typeface="Times New Roman" panose="02020603050405020304" pitchFamily="18" charset="0"/>
              </a:rPr>
              <a:t>实际应用中，通过分析频谱图，便可得出原图像的信息。下列图形是在单色光照射下几种特殊图像的傅里叶变换频谱。</a:t>
            </a:r>
          </a:p>
        </p:txBody>
      </p:sp>
      <p:sp>
        <p:nvSpPr>
          <p:cNvPr id="6" name="Rectangle 2"/>
          <p:cNvSpPr txBox="1">
            <a:spLocks noChangeArrowheads="1"/>
          </p:cNvSpPr>
          <p:nvPr/>
        </p:nvSpPr>
        <p:spPr>
          <a:xfrm>
            <a:off x="0" y="0"/>
            <a:ext cx="9144000" cy="593525"/>
          </a:xfrm>
          <a:prstGeom prst="rect">
            <a:avLst/>
          </a:prstGeom>
          <a:solidFill>
            <a:schemeClr val="accent6"/>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zh-CN" altLang="en-US" sz="3000" b="1" dirty="0" smtClean="0">
                <a:solidFill>
                  <a:prstClr val="white"/>
                </a:solidFill>
              </a:rPr>
              <a:t>空间滤波</a:t>
            </a:r>
            <a:endParaRPr lang="zh-CN" altLang="en-US" sz="3000" b="1" dirty="0">
              <a:solidFill>
                <a:prstClr val="white"/>
              </a:solidFill>
            </a:endParaRPr>
          </a:p>
        </p:txBody>
      </p:sp>
    </p:spTree>
    <p:extLst>
      <p:ext uri="{BB962C8B-B14F-4D97-AF65-F5344CB8AC3E}">
        <p14:creationId xmlns:p14="http://schemas.microsoft.com/office/powerpoint/2010/main" val="21481471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16067"/>
                                        </p:tgtEl>
                                        <p:attrNameLst>
                                          <p:attrName>style.visibility</p:attrName>
                                        </p:attrNameLst>
                                      </p:cBhvr>
                                      <p:to>
                                        <p:strVal val="visible"/>
                                      </p:to>
                                    </p:set>
                                    <p:animEffect transition="in" filter="dissolve">
                                      <p:cBhvr>
                                        <p:cTn id="7" dur="500"/>
                                        <p:tgtEl>
                                          <p:spTgt spid="2160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Text Box 2"/>
          <p:cNvSpPr txBox="1">
            <a:spLocks noChangeArrowheads="1"/>
          </p:cNvSpPr>
          <p:nvPr/>
        </p:nvSpPr>
        <p:spPr bwMode="auto">
          <a:xfrm>
            <a:off x="1270398" y="1843088"/>
            <a:ext cx="647342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zh-CN" altLang="en-US" sz="2400" b="1">
                <a:solidFill>
                  <a:prstClr val="black"/>
                </a:solidFill>
                <a:latin typeface="Times New Roman" panose="02020603050405020304" pitchFamily="18" charset="0"/>
              </a:rPr>
              <a:t>▲ 轮廓突出和低对比度图形的识别（边缘增强）</a:t>
            </a:r>
            <a:endParaRPr kumimoji="1" lang="zh-CN" altLang="en-US" sz="2400" b="1">
              <a:solidFill>
                <a:srgbClr val="0000FF"/>
              </a:solidFill>
              <a:latin typeface="Times New Roman" panose="02020603050405020304" pitchFamily="18" charset="0"/>
            </a:endParaRPr>
          </a:p>
        </p:txBody>
      </p:sp>
      <p:grpSp>
        <p:nvGrpSpPr>
          <p:cNvPr id="217091" name="Group 3"/>
          <p:cNvGrpSpPr>
            <a:grpSpLocks/>
          </p:cNvGrpSpPr>
          <p:nvPr/>
        </p:nvGrpSpPr>
        <p:grpSpPr bwMode="auto">
          <a:xfrm>
            <a:off x="1666876" y="2902744"/>
            <a:ext cx="2661047" cy="1821656"/>
            <a:chOff x="501" y="1126"/>
            <a:chExt cx="2235" cy="1530"/>
          </a:xfrm>
        </p:grpSpPr>
        <p:sp>
          <p:nvSpPr>
            <p:cNvPr id="217092" name="Line 4"/>
            <p:cNvSpPr>
              <a:spLocks noChangeShapeType="1"/>
            </p:cNvSpPr>
            <p:nvPr/>
          </p:nvSpPr>
          <p:spPr bwMode="auto">
            <a:xfrm flipV="1">
              <a:off x="720" y="1203"/>
              <a:ext cx="0" cy="1104"/>
            </a:xfrm>
            <a:prstGeom prst="line">
              <a:avLst/>
            </a:prstGeom>
            <a:noFill/>
            <a:ln w="190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7093" name="Line 5"/>
            <p:cNvSpPr>
              <a:spLocks noChangeShapeType="1"/>
            </p:cNvSpPr>
            <p:nvPr/>
          </p:nvSpPr>
          <p:spPr bwMode="auto">
            <a:xfrm>
              <a:off x="720" y="2307"/>
              <a:ext cx="2016" cy="0"/>
            </a:xfrm>
            <a:prstGeom prst="line">
              <a:avLst/>
            </a:prstGeom>
            <a:noFill/>
            <a:ln w="190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7094" name="Text Box 6"/>
            <p:cNvSpPr txBox="1">
              <a:spLocks noChangeArrowheads="1"/>
            </p:cNvSpPr>
            <p:nvPr/>
          </p:nvSpPr>
          <p:spPr bwMode="auto">
            <a:xfrm>
              <a:off x="501" y="1126"/>
              <a:ext cx="240"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en-US" altLang="zh-CN" sz="1800" b="1" i="1">
                  <a:solidFill>
                    <a:prstClr val="black"/>
                  </a:solidFill>
                  <a:latin typeface="Times New Roman" panose="02020603050405020304" pitchFamily="18" charset="0"/>
                </a:rPr>
                <a:t>I</a:t>
              </a:r>
            </a:p>
          </p:txBody>
        </p:sp>
        <p:sp>
          <p:nvSpPr>
            <p:cNvPr id="217095" name="Line 7"/>
            <p:cNvSpPr>
              <a:spLocks noChangeShapeType="1"/>
            </p:cNvSpPr>
            <p:nvPr/>
          </p:nvSpPr>
          <p:spPr bwMode="auto">
            <a:xfrm>
              <a:off x="720" y="1971"/>
              <a:ext cx="62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7096" name="Line 8"/>
            <p:cNvSpPr>
              <a:spLocks noChangeShapeType="1"/>
            </p:cNvSpPr>
            <p:nvPr/>
          </p:nvSpPr>
          <p:spPr bwMode="auto">
            <a:xfrm>
              <a:off x="1776" y="1971"/>
              <a:ext cx="62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7097" name="Line 9"/>
            <p:cNvSpPr>
              <a:spLocks noChangeShapeType="1"/>
            </p:cNvSpPr>
            <p:nvPr/>
          </p:nvSpPr>
          <p:spPr bwMode="auto">
            <a:xfrm>
              <a:off x="1344" y="1347"/>
              <a:ext cx="0" cy="62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7098" name="Line 10"/>
            <p:cNvSpPr>
              <a:spLocks noChangeShapeType="1"/>
            </p:cNvSpPr>
            <p:nvPr/>
          </p:nvSpPr>
          <p:spPr bwMode="auto">
            <a:xfrm>
              <a:off x="1776" y="1340"/>
              <a:ext cx="0" cy="62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7099" name="Line 11"/>
            <p:cNvSpPr>
              <a:spLocks noChangeShapeType="1"/>
            </p:cNvSpPr>
            <p:nvPr/>
          </p:nvSpPr>
          <p:spPr bwMode="auto">
            <a:xfrm>
              <a:off x="1344" y="1347"/>
              <a:ext cx="43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7100" name="Text Box 12"/>
            <p:cNvSpPr txBox="1">
              <a:spLocks noChangeArrowheads="1"/>
            </p:cNvSpPr>
            <p:nvPr/>
          </p:nvSpPr>
          <p:spPr bwMode="auto">
            <a:xfrm>
              <a:off x="1840" y="1943"/>
              <a:ext cx="672"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zh-CN" altLang="en-US" sz="1800" b="1">
                  <a:solidFill>
                    <a:prstClr val="black"/>
                  </a:solidFill>
                  <a:latin typeface="Times New Roman" panose="02020603050405020304" pitchFamily="18" charset="0"/>
                </a:rPr>
                <a:t>背景</a:t>
              </a:r>
            </a:p>
          </p:txBody>
        </p:sp>
        <p:sp>
          <p:nvSpPr>
            <p:cNvPr id="217101" name="Text Box 13"/>
            <p:cNvSpPr txBox="1">
              <a:spLocks noChangeArrowheads="1"/>
            </p:cNvSpPr>
            <p:nvPr/>
          </p:nvSpPr>
          <p:spPr bwMode="auto">
            <a:xfrm>
              <a:off x="1307" y="1310"/>
              <a:ext cx="672"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zh-CN" altLang="en-US" sz="1800" b="1">
                  <a:solidFill>
                    <a:prstClr val="black"/>
                  </a:solidFill>
                  <a:latin typeface="Times New Roman" panose="02020603050405020304" pitchFamily="18" charset="0"/>
                </a:rPr>
                <a:t>信号</a:t>
              </a:r>
            </a:p>
          </p:txBody>
        </p:sp>
        <p:sp>
          <p:nvSpPr>
            <p:cNvPr id="217102" name="Text Box 14"/>
            <p:cNvSpPr txBox="1">
              <a:spLocks noChangeArrowheads="1"/>
            </p:cNvSpPr>
            <p:nvPr/>
          </p:nvSpPr>
          <p:spPr bwMode="auto">
            <a:xfrm>
              <a:off x="1123" y="2307"/>
              <a:ext cx="1226"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zh-CN" altLang="en-US" sz="2100" b="1">
                  <a:solidFill>
                    <a:srgbClr val="0000FF"/>
                  </a:solidFill>
                  <a:latin typeface="Times New Roman" panose="02020603050405020304" pitchFamily="18" charset="0"/>
                </a:rPr>
                <a:t>对比度高</a:t>
              </a:r>
            </a:p>
          </p:txBody>
        </p:sp>
        <p:sp>
          <p:nvSpPr>
            <p:cNvPr id="217103" name="Text Box 15"/>
            <p:cNvSpPr txBox="1">
              <a:spLocks noChangeArrowheads="1"/>
            </p:cNvSpPr>
            <p:nvPr/>
          </p:nvSpPr>
          <p:spPr bwMode="auto">
            <a:xfrm>
              <a:off x="815" y="1938"/>
              <a:ext cx="672"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zh-CN" altLang="en-US" sz="1800" b="1">
                  <a:solidFill>
                    <a:prstClr val="black"/>
                  </a:solidFill>
                  <a:latin typeface="Times New Roman" panose="02020603050405020304" pitchFamily="18" charset="0"/>
                </a:rPr>
                <a:t>背景</a:t>
              </a:r>
            </a:p>
          </p:txBody>
        </p:sp>
      </p:grpSp>
      <p:grpSp>
        <p:nvGrpSpPr>
          <p:cNvPr id="217104" name="Group 16"/>
          <p:cNvGrpSpPr>
            <a:grpSpLocks/>
          </p:cNvGrpSpPr>
          <p:nvPr/>
        </p:nvGrpSpPr>
        <p:grpSpPr bwMode="auto">
          <a:xfrm>
            <a:off x="4498183" y="2902744"/>
            <a:ext cx="2661047" cy="1821656"/>
            <a:chOff x="2879" y="1126"/>
            <a:chExt cx="2235" cy="1530"/>
          </a:xfrm>
        </p:grpSpPr>
        <p:sp>
          <p:nvSpPr>
            <p:cNvPr id="217105" name="Line 17"/>
            <p:cNvSpPr>
              <a:spLocks noChangeShapeType="1"/>
            </p:cNvSpPr>
            <p:nvPr/>
          </p:nvSpPr>
          <p:spPr bwMode="auto">
            <a:xfrm flipV="1">
              <a:off x="3098" y="1203"/>
              <a:ext cx="0" cy="1104"/>
            </a:xfrm>
            <a:prstGeom prst="line">
              <a:avLst/>
            </a:prstGeom>
            <a:noFill/>
            <a:ln w="190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7106" name="Line 18"/>
            <p:cNvSpPr>
              <a:spLocks noChangeShapeType="1"/>
            </p:cNvSpPr>
            <p:nvPr/>
          </p:nvSpPr>
          <p:spPr bwMode="auto">
            <a:xfrm>
              <a:off x="3098" y="2307"/>
              <a:ext cx="2016" cy="0"/>
            </a:xfrm>
            <a:prstGeom prst="line">
              <a:avLst/>
            </a:prstGeom>
            <a:noFill/>
            <a:ln w="190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7107" name="Text Box 19"/>
            <p:cNvSpPr txBox="1">
              <a:spLocks noChangeArrowheads="1"/>
            </p:cNvSpPr>
            <p:nvPr/>
          </p:nvSpPr>
          <p:spPr bwMode="auto">
            <a:xfrm>
              <a:off x="2879" y="1126"/>
              <a:ext cx="240"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en-US" altLang="zh-CN" sz="1800" b="1" i="1">
                  <a:solidFill>
                    <a:prstClr val="black"/>
                  </a:solidFill>
                  <a:latin typeface="Times New Roman" panose="02020603050405020304" pitchFamily="18" charset="0"/>
                </a:rPr>
                <a:t>I</a:t>
              </a:r>
            </a:p>
          </p:txBody>
        </p:sp>
        <p:sp>
          <p:nvSpPr>
            <p:cNvPr id="217108" name="Line 20"/>
            <p:cNvSpPr>
              <a:spLocks noChangeShapeType="1"/>
            </p:cNvSpPr>
            <p:nvPr/>
          </p:nvSpPr>
          <p:spPr bwMode="auto">
            <a:xfrm>
              <a:off x="3098" y="1971"/>
              <a:ext cx="62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7109" name="Line 21"/>
            <p:cNvSpPr>
              <a:spLocks noChangeShapeType="1"/>
            </p:cNvSpPr>
            <p:nvPr/>
          </p:nvSpPr>
          <p:spPr bwMode="auto">
            <a:xfrm>
              <a:off x="4154" y="1971"/>
              <a:ext cx="62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7110" name="Line 22"/>
            <p:cNvSpPr>
              <a:spLocks noChangeShapeType="1"/>
            </p:cNvSpPr>
            <p:nvPr/>
          </p:nvSpPr>
          <p:spPr bwMode="auto">
            <a:xfrm>
              <a:off x="3711" y="1881"/>
              <a:ext cx="43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7111" name="Text Box 23"/>
            <p:cNvSpPr txBox="1">
              <a:spLocks noChangeArrowheads="1"/>
            </p:cNvSpPr>
            <p:nvPr/>
          </p:nvSpPr>
          <p:spPr bwMode="auto">
            <a:xfrm>
              <a:off x="4218" y="1943"/>
              <a:ext cx="672"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zh-CN" altLang="en-US" sz="1800" b="1">
                  <a:solidFill>
                    <a:prstClr val="black"/>
                  </a:solidFill>
                  <a:latin typeface="Times New Roman" panose="02020603050405020304" pitchFamily="18" charset="0"/>
                </a:rPr>
                <a:t>背景</a:t>
              </a:r>
            </a:p>
          </p:txBody>
        </p:sp>
        <p:sp>
          <p:nvSpPr>
            <p:cNvPr id="217112" name="Text Box 24"/>
            <p:cNvSpPr txBox="1">
              <a:spLocks noChangeArrowheads="1"/>
            </p:cNvSpPr>
            <p:nvPr/>
          </p:nvSpPr>
          <p:spPr bwMode="auto">
            <a:xfrm>
              <a:off x="3692" y="1602"/>
              <a:ext cx="672"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zh-CN" altLang="en-US" sz="1800" b="1">
                  <a:solidFill>
                    <a:prstClr val="black"/>
                  </a:solidFill>
                  <a:latin typeface="Times New Roman" panose="02020603050405020304" pitchFamily="18" charset="0"/>
                </a:rPr>
                <a:t>信号</a:t>
              </a:r>
            </a:p>
          </p:txBody>
        </p:sp>
        <p:sp>
          <p:nvSpPr>
            <p:cNvPr id="217113" name="Text Box 25"/>
            <p:cNvSpPr txBox="1">
              <a:spLocks noChangeArrowheads="1"/>
            </p:cNvSpPr>
            <p:nvPr/>
          </p:nvSpPr>
          <p:spPr bwMode="auto">
            <a:xfrm>
              <a:off x="3534" y="2307"/>
              <a:ext cx="1248"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zh-CN" altLang="en-US" sz="2100" b="1">
                  <a:solidFill>
                    <a:srgbClr val="0000FF"/>
                  </a:solidFill>
                  <a:latin typeface="Times New Roman" panose="02020603050405020304" pitchFamily="18" charset="0"/>
                </a:rPr>
                <a:t>对比度低</a:t>
              </a:r>
              <a:endParaRPr kumimoji="1" lang="zh-CN" altLang="en-US" sz="2100" b="1">
                <a:solidFill>
                  <a:prstClr val="black"/>
                </a:solidFill>
                <a:latin typeface="Times New Roman" panose="02020603050405020304" pitchFamily="18" charset="0"/>
              </a:endParaRPr>
            </a:p>
          </p:txBody>
        </p:sp>
        <p:sp>
          <p:nvSpPr>
            <p:cNvPr id="217114" name="Text Box 26"/>
            <p:cNvSpPr txBox="1">
              <a:spLocks noChangeArrowheads="1"/>
            </p:cNvSpPr>
            <p:nvPr/>
          </p:nvSpPr>
          <p:spPr bwMode="auto">
            <a:xfrm>
              <a:off x="3193" y="1938"/>
              <a:ext cx="672"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zh-CN" altLang="en-US" sz="1800" b="1">
                  <a:solidFill>
                    <a:prstClr val="black"/>
                  </a:solidFill>
                  <a:latin typeface="Times New Roman" panose="02020603050405020304" pitchFamily="18" charset="0"/>
                </a:rPr>
                <a:t>背景</a:t>
              </a:r>
            </a:p>
          </p:txBody>
        </p:sp>
        <p:sp>
          <p:nvSpPr>
            <p:cNvPr id="217115" name="Line 27"/>
            <p:cNvSpPr>
              <a:spLocks noChangeShapeType="1"/>
            </p:cNvSpPr>
            <p:nvPr/>
          </p:nvSpPr>
          <p:spPr bwMode="auto">
            <a:xfrm>
              <a:off x="4150" y="1875"/>
              <a:ext cx="0" cy="9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7116" name="Line 28"/>
            <p:cNvSpPr>
              <a:spLocks noChangeShapeType="1"/>
            </p:cNvSpPr>
            <p:nvPr/>
          </p:nvSpPr>
          <p:spPr bwMode="auto">
            <a:xfrm>
              <a:off x="3707" y="1875"/>
              <a:ext cx="0" cy="9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grpSp>
      <p:sp>
        <p:nvSpPr>
          <p:cNvPr id="217117" name="Text Box 29"/>
          <p:cNvSpPr txBox="1">
            <a:spLocks noChangeArrowheads="1"/>
          </p:cNvSpPr>
          <p:nvPr/>
        </p:nvSpPr>
        <p:spPr bwMode="auto">
          <a:xfrm>
            <a:off x="1241822" y="5453063"/>
            <a:ext cx="3584972" cy="480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lnSpc>
                <a:spcPct val="120000"/>
              </a:lnSpc>
              <a:spcBef>
                <a:spcPts val="0"/>
              </a:spcBef>
              <a:spcAft>
                <a:spcPts val="0"/>
              </a:spcAft>
            </a:pPr>
            <a:r>
              <a:rPr kumimoji="1" lang="zh-CN" altLang="en-US" sz="2100" b="1">
                <a:solidFill>
                  <a:srgbClr val="FF0000"/>
                </a:solidFill>
                <a:latin typeface="Times New Roman" panose="02020603050405020304" pitchFamily="18" charset="0"/>
              </a:rPr>
              <a:t>以内及背景</a:t>
            </a:r>
            <a:r>
              <a:rPr kumimoji="1" lang="zh-CN" altLang="en-US" sz="2100" b="1">
                <a:solidFill>
                  <a:prstClr val="black"/>
                </a:solidFill>
                <a:latin typeface="Times New Roman" panose="02020603050405020304" pitchFamily="18" charset="0"/>
              </a:rPr>
              <a:t>光强变化较慢，</a:t>
            </a:r>
          </a:p>
        </p:txBody>
      </p:sp>
      <p:sp>
        <p:nvSpPr>
          <p:cNvPr id="217118" name="Rectangle 30"/>
          <p:cNvSpPr>
            <a:spLocks noChangeArrowheads="1"/>
          </p:cNvSpPr>
          <p:nvPr/>
        </p:nvSpPr>
        <p:spPr bwMode="auto">
          <a:xfrm>
            <a:off x="1660923" y="4862513"/>
            <a:ext cx="6187678"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ts val="0"/>
              </a:spcBef>
              <a:spcAft>
                <a:spcPts val="0"/>
              </a:spcAft>
            </a:pPr>
            <a:r>
              <a:rPr kumimoji="1" lang="zh-CN" altLang="en-US" sz="2100" b="1">
                <a:solidFill>
                  <a:srgbClr val="0000FF"/>
                </a:solidFill>
                <a:latin typeface="Times New Roman" panose="02020603050405020304" pitchFamily="18" charset="0"/>
              </a:rPr>
              <a:t>勾出物体轮廓，</a:t>
            </a:r>
            <a:r>
              <a:rPr kumimoji="1" lang="zh-CN" altLang="en-US" sz="2100" b="1">
                <a:solidFill>
                  <a:prstClr val="black"/>
                </a:solidFill>
                <a:latin typeface="Times New Roman" panose="02020603050405020304" pitchFamily="18" charset="0"/>
              </a:rPr>
              <a:t>是识别低对比度图形或物体的有效</a:t>
            </a:r>
          </a:p>
        </p:txBody>
      </p:sp>
      <p:sp>
        <p:nvSpPr>
          <p:cNvPr id="217119" name="Rectangle 31"/>
          <p:cNvSpPr>
            <a:spLocks noChangeArrowheads="1"/>
          </p:cNvSpPr>
          <p:nvPr/>
        </p:nvSpPr>
        <p:spPr bwMode="auto">
          <a:xfrm>
            <a:off x="1241822" y="5158978"/>
            <a:ext cx="251460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ts val="0"/>
              </a:spcBef>
              <a:spcAft>
                <a:spcPts val="0"/>
              </a:spcAft>
            </a:pPr>
            <a:r>
              <a:rPr kumimoji="1" lang="zh-CN" altLang="en-US" sz="2100" b="1">
                <a:solidFill>
                  <a:prstClr val="black"/>
                </a:solidFill>
                <a:latin typeface="Times New Roman" panose="02020603050405020304" pitchFamily="18" charset="0"/>
              </a:rPr>
              <a:t>方法。</a:t>
            </a:r>
          </a:p>
        </p:txBody>
      </p:sp>
      <p:sp>
        <p:nvSpPr>
          <p:cNvPr id="217120" name="Rectangle 32"/>
          <p:cNvSpPr>
            <a:spLocks noChangeArrowheads="1"/>
          </p:cNvSpPr>
          <p:nvPr/>
        </p:nvSpPr>
        <p:spPr bwMode="auto">
          <a:xfrm>
            <a:off x="2033587" y="5175647"/>
            <a:ext cx="5491163"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zh-CN" altLang="en-US" sz="2100" b="1">
                <a:solidFill>
                  <a:srgbClr val="FF0000"/>
                </a:solidFill>
                <a:latin typeface="Times New Roman" panose="02020603050405020304" pitchFamily="18" charset="0"/>
              </a:rPr>
              <a:t>边缘</a:t>
            </a:r>
            <a:r>
              <a:rPr kumimoji="1" lang="zh-CN" altLang="en-US" sz="2100" b="1">
                <a:solidFill>
                  <a:prstClr val="black"/>
                </a:solidFill>
                <a:latin typeface="Times New Roman" panose="02020603050405020304" pitchFamily="18" charset="0"/>
              </a:rPr>
              <a:t>亮度变化剧烈，</a:t>
            </a:r>
            <a:r>
              <a:rPr kumimoji="1" lang="zh-CN" altLang="en-US" sz="2100" b="1">
                <a:solidFill>
                  <a:srgbClr val="FF0000"/>
                </a:solidFill>
                <a:latin typeface="Times New Roman" panose="02020603050405020304" pitchFamily="18" charset="0"/>
              </a:rPr>
              <a:t>高频成分丰富。</a:t>
            </a:r>
            <a:endParaRPr kumimoji="1" lang="zh-CN" altLang="en-US" sz="2100" b="1">
              <a:solidFill>
                <a:prstClr val="black"/>
              </a:solidFill>
              <a:latin typeface="Times New Roman" panose="02020603050405020304" pitchFamily="18" charset="0"/>
            </a:endParaRPr>
          </a:p>
        </p:txBody>
      </p:sp>
      <p:sp>
        <p:nvSpPr>
          <p:cNvPr id="217121" name="Text Box 33"/>
          <p:cNvSpPr txBox="1">
            <a:spLocks noChangeArrowheads="1"/>
          </p:cNvSpPr>
          <p:nvPr/>
        </p:nvSpPr>
        <p:spPr bwMode="auto">
          <a:xfrm>
            <a:off x="1354932" y="2286000"/>
            <a:ext cx="664606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zh-CN" altLang="en-US" sz="2400" b="1">
                <a:solidFill>
                  <a:prstClr val="black"/>
                </a:solidFill>
                <a:latin typeface="Times New Roman" panose="02020603050405020304" pitchFamily="18" charset="0"/>
              </a:rPr>
              <a:t>对比度</a:t>
            </a:r>
            <a:r>
              <a:rPr kumimoji="1" lang="zh-CN" altLang="en-US" sz="2400" b="1">
                <a:solidFill>
                  <a:prstClr val="black"/>
                </a:solidFill>
                <a:latin typeface="Calibri" panose="020F0502020204030204"/>
              </a:rPr>
              <a:t>：</a:t>
            </a:r>
            <a:r>
              <a:rPr kumimoji="1" lang="zh-CN" altLang="en-US" sz="2400" b="1">
                <a:solidFill>
                  <a:prstClr val="black"/>
                </a:solidFill>
                <a:latin typeface="Times New Roman" panose="02020603050405020304" pitchFamily="18" charset="0"/>
              </a:rPr>
              <a:t>物体某部分的亮度与背景亮度之比。</a:t>
            </a:r>
          </a:p>
        </p:txBody>
      </p:sp>
      <p:sp>
        <p:nvSpPr>
          <p:cNvPr id="217122" name="Rectangle 34"/>
          <p:cNvSpPr>
            <a:spLocks noChangeArrowheads="1"/>
          </p:cNvSpPr>
          <p:nvPr/>
        </p:nvSpPr>
        <p:spPr bwMode="auto">
          <a:xfrm>
            <a:off x="4502944" y="5507832"/>
            <a:ext cx="337185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ts val="0"/>
              </a:spcBef>
              <a:spcAft>
                <a:spcPts val="0"/>
              </a:spcAft>
            </a:pPr>
            <a:r>
              <a:rPr kumimoji="1" lang="zh-CN" altLang="en-US" sz="2100" b="1">
                <a:solidFill>
                  <a:srgbClr val="FF0000"/>
                </a:solidFill>
                <a:latin typeface="Times New Roman" panose="02020603050405020304" pitchFamily="18" charset="0"/>
              </a:rPr>
              <a:t>主要是低频和直流成分。</a:t>
            </a:r>
          </a:p>
        </p:txBody>
      </p:sp>
      <p:sp>
        <p:nvSpPr>
          <p:cNvPr id="217123" name="Rectangle 35"/>
          <p:cNvSpPr>
            <a:spLocks noChangeArrowheads="1"/>
          </p:cNvSpPr>
          <p:nvPr/>
        </p:nvSpPr>
        <p:spPr bwMode="auto">
          <a:xfrm>
            <a:off x="6379370" y="5164932"/>
            <a:ext cx="1345406"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ts val="0"/>
              </a:spcBef>
              <a:spcAft>
                <a:spcPts val="0"/>
              </a:spcAft>
            </a:pPr>
            <a:r>
              <a:rPr kumimoji="1" lang="zh-CN" altLang="en-US" sz="2100" b="1">
                <a:solidFill>
                  <a:prstClr val="black"/>
                </a:solidFill>
                <a:latin typeface="Times New Roman" panose="02020603050405020304" pitchFamily="18" charset="0"/>
              </a:rPr>
              <a:t>物体</a:t>
            </a:r>
            <a:r>
              <a:rPr kumimoji="1" lang="zh-CN" altLang="en-US" sz="2100" b="1">
                <a:solidFill>
                  <a:srgbClr val="FF0000"/>
                </a:solidFill>
                <a:latin typeface="Times New Roman" panose="02020603050405020304" pitchFamily="18" charset="0"/>
              </a:rPr>
              <a:t>边缘</a:t>
            </a:r>
          </a:p>
        </p:txBody>
      </p:sp>
      <p:sp>
        <p:nvSpPr>
          <p:cNvPr id="217124" name="Rectangle 36"/>
          <p:cNvSpPr>
            <a:spLocks noGrp="1" noChangeArrowheads="1"/>
          </p:cNvSpPr>
          <p:nvPr>
            <p:ph type="title"/>
          </p:nvPr>
        </p:nvSpPr>
        <p:spPr>
          <a:noFill/>
          <a:ln/>
        </p:spPr>
        <p:txBody>
          <a:bodyPr/>
          <a:lstStyle/>
          <a:p>
            <a:r>
              <a:rPr lang="zh-CN" altLang="en-US" sz="2700" b="1">
                <a:ea typeface="宋体" panose="02010600030101010101" pitchFamily="2" charset="-122"/>
              </a:rPr>
              <a:t>光信息处理举例</a:t>
            </a:r>
          </a:p>
        </p:txBody>
      </p:sp>
      <p:sp>
        <p:nvSpPr>
          <p:cNvPr id="38" name="Rectangle 2"/>
          <p:cNvSpPr txBox="1">
            <a:spLocks noChangeArrowheads="1"/>
          </p:cNvSpPr>
          <p:nvPr/>
        </p:nvSpPr>
        <p:spPr>
          <a:xfrm>
            <a:off x="0" y="0"/>
            <a:ext cx="9144000" cy="593525"/>
          </a:xfrm>
          <a:prstGeom prst="rect">
            <a:avLst/>
          </a:prstGeom>
          <a:solidFill>
            <a:schemeClr val="accent6"/>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zh-CN" altLang="en-US" sz="3000" b="1" dirty="0" smtClean="0">
                <a:solidFill>
                  <a:prstClr val="white"/>
                </a:solidFill>
              </a:rPr>
              <a:t>空间滤波</a:t>
            </a:r>
            <a:endParaRPr lang="zh-CN" altLang="en-US" sz="3000" b="1" dirty="0">
              <a:solidFill>
                <a:prstClr val="white"/>
              </a:solidFill>
            </a:endParaRPr>
          </a:p>
        </p:txBody>
      </p:sp>
    </p:spTree>
    <p:extLst>
      <p:ext uri="{BB962C8B-B14F-4D97-AF65-F5344CB8AC3E}">
        <p14:creationId xmlns:p14="http://schemas.microsoft.com/office/powerpoint/2010/main" val="2004702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7090"/>
                                        </p:tgtEl>
                                        <p:attrNameLst>
                                          <p:attrName>style.visibility</p:attrName>
                                        </p:attrNameLst>
                                      </p:cBhvr>
                                      <p:to>
                                        <p:strVal val="visible"/>
                                      </p:to>
                                    </p:set>
                                    <p:animEffect transition="in" filter="wipe(left)">
                                      <p:cBhvr>
                                        <p:cTn id="7" dur="500"/>
                                        <p:tgtEl>
                                          <p:spTgt spid="2170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7121"/>
                                        </p:tgtEl>
                                        <p:attrNameLst>
                                          <p:attrName>style.visibility</p:attrName>
                                        </p:attrNameLst>
                                      </p:cBhvr>
                                      <p:to>
                                        <p:strVal val="visible"/>
                                      </p:to>
                                    </p:set>
                                    <p:animEffect transition="in" filter="wipe(left)">
                                      <p:cBhvr>
                                        <p:cTn id="12" dur="500"/>
                                        <p:tgtEl>
                                          <p:spTgt spid="21712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17091"/>
                                        </p:tgtEl>
                                        <p:attrNameLst>
                                          <p:attrName>style.visibility</p:attrName>
                                        </p:attrNameLst>
                                      </p:cBhvr>
                                      <p:to>
                                        <p:strVal val="visible"/>
                                      </p:to>
                                    </p:set>
                                    <p:animEffect transition="in" filter="wipe(left)">
                                      <p:cBhvr>
                                        <p:cTn id="17" dur="500"/>
                                        <p:tgtEl>
                                          <p:spTgt spid="21709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17104"/>
                                        </p:tgtEl>
                                        <p:attrNameLst>
                                          <p:attrName>style.visibility</p:attrName>
                                        </p:attrNameLst>
                                      </p:cBhvr>
                                      <p:to>
                                        <p:strVal val="visible"/>
                                      </p:to>
                                    </p:set>
                                    <p:animEffect transition="in" filter="wipe(left)">
                                      <p:cBhvr>
                                        <p:cTn id="22" dur="500"/>
                                        <p:tgtEl>
                                          <p:spTgt spid="21710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17118"/>
                                        </p:tgtEl>
                                        <p:attrNameLst>
                                          <p:attrName>style.visibility</p:attrName>
                                        </p:attrNameLst>
                                      </p:cBhvr>
                                      <p:to>
                                        <p:strVal val="visible"/>
                                      </p:to>
                                    </p:set>
                                    <p:animEffect transition="in" filter="wipe(left)">
                                      <p:cBhvr>
                                        <p:cTn id="27" dur="500"/>
                                        <p:tgtEl>
                                          <p:spTgt spid="217118"/>
                                        </p:tgtEl>
                                      </p:cBhvr>
                                    </p:animEffect>
                                  </p:childTnLst>
                                </p:cTn>
                              </p:par>
                            </p:childTnLst>
                          </p:cTn>
                        </p:par>
                        <p:par>
                          <p:cTn id="28" fill="hold" nodeType="afterGroup">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217119"/>
                                        </p:tgtEl>
                                        <p:attrNameLst>
                                          <p:attrName>style.visibility</p:attrName>
                                        </p:attrNameLst>
                                      </p:cBhvr>
                                      <p:to>
                                        <p:strVal val="visible"/>
                                      </p:to>
                                    </p:set>
                                    <p:animEffect transition="in" filter="wipe(left)">
                                      <p:cBhvr>
                                        <p:cTn id="31" dur="500"/>
                                        <p:tgtEl>
                                          <p:spTgt spid="21711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17120"/>
                                        </p:tgtEl>
                                        <p:attrNameLst>
                                          <p:attrName>style.visibility</p:attrName>
                                        </p:attrNameLst>
                                      </p:cBhvr>
                                      <p:to>
                                        <p:strVal val="visible"/>
                                      </p:to>
                                    </p:set>
                                    <p:animEffect transition="in" filter="wipe(left)">
                                      <p:cBhvr>
                                        <p:cTn id="36" dur="500"/>
                                        <p:tgtEl>
                                          <p:spTgt spid="217120"/>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217123"/>
                                        </p:tgtEl>
                                        <p:attrNameLst>
                                          <p:attrName>style.visibility</p:attrName>
                                        </p:attrNameLst>
                                      </p:cBhvr>
                                      <p:to>
                                        <p:strVal val="visible"/>
                                      </p:to>
                                    </p:set>
                                    <p:animEffect transition="in" filter="wipe(left)">
                                      <p:cBhvr>
                                        <p:cTn id="41" dur="500"/>
                                        <p:tgtEl>
                                          <p:spTgt spid="217123"/>
                                        </p:tgtEl>
                                      </p:cBhvr>
                                    </p:animEffect>
                                  </p:childTnLst>
                                </p:cTn>
                              </p:par>
                            </p:childTnLst>
                          </p:cTn>
                        </p:par>
                        <p:par>
                          <p:cTn id="42" fill="hold" nodeType="afterGroup">
                            <p:stCondLst>
                              <p:cond delay="500"/>
                            </p:stCondLst>
                            <p:childTnLst>
                              <p:par>
                                <p:cTn id="43" presetID="22" presetClass="entr" presetSubtype="8" fill="hold" grpId="0" nodeType="afterEffect">
                                  <p:stCondLst>
                                    <p:cond delay="0"/>
                                  </p:stCondLst>
                                  <p:childTnLst>
                                    <p:set>
                                      <p:cBhvr>
                                        <p:cTn id="44" dur="1" fill="hold">
                                          <p:stCondLst>
                                            <p:cond delay="0"/>
                                          </p:stCondLst>
                                        </p:cTn>
                                        <p:tgtEl>
                                          <p:spTgt spid="217117"/>
                                        </p:tgtEl>
                                        <p:attrNameLst>
                                          <p:attrName>style.visibility</p:attrName>
                                        </p:attrNameLst>
                                      </p:cBhvr>
                                      <p:to>
                                        <p:strVal val="visible"/>
                                      </p:to>
                                    </p:set>
                                    <p:animEffect transition="in" filter="wipe(left)">
                                      <p:cBhvr>
                                        <p:cTn id="45" dur="500"/>
                                        <p:tgtEl>
                                          <p:spTgt spid="217117"/>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17122"/>
                                        </p:tgtEl>
                                        <p:attrNameLst>
                                          <p:attrName>style.visibility</p:attrName>
                                        </p:attrNameLst>
                                      </p:cBhvr>
                                      <p:to>
                                        <p:strVal val="visible"/>
                                      </p:to>
                                    </p:set>
                                    <p:animEffect transition="in" filter="wipe(left)">
                                      <p:cBhvr>
                                        <p:cTn id="50" dur="500"/>
                                        <p:tgtEl>
                                          <p:spTgt spid="217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090" grpId="0" autoUpdateAnimBg="0"/>
      <p:bldP spid="217117" grpId="0" autoUpdateAnimBg="0"/>
      <p:bldP spid="217118" grpId="0" autoUpdateAnimBg="0"/>
      <p:bldP spid="217119" grpId="0" autoUpdateAnimBg="0"/>
      <p:bldP spid="217120" grpId="0" autoUpdateAnimBg="0"/>
      <p:bldP spid="217121" grpId="0" autoUpdateAnimBg="0"/>
      <p:bldP spid="217122" grpId="0" autoUpdateAnimBg="0"/>
      <p:bldP spid="217123"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ChangeArrowheads="1"/>
          </p:cNvSpPr>
          <p:nvPr/>
        </p:nvSpPr>
        <p:spPr bwMode="auto">
          <a:xfrm>
            <a:off x="1012618" y="959427"/>
            <a:ext cx="752178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auto">
              <a:spcBef>
                <a:spcPts val="0"/>
              </a:spcBef>
              <a:spcAft>
                <a:spcPts val="0"/>
              </a:spcAft>
            </a:pPr>
            <a:r>
              <a:rPr kumimoji="1" lang="zh-CN" altLang="en-US" sz="2400" b="1" dirty="0">
                <a:solidFill>
                  <a:prstClr val="black"/>
                </a:solidFill>
                <a:latin typeface="Times New Roman" panose="02020603050405020304" pitchFamily="18" charset="0"/>
              </a:rPr>
              <a:t>在物的频谱面</a:t>
            </a:r>
            <a:r>
              <a:rPr kumimoji="1" lang="en-US" altLang="zh-CN" sz="2400" b="1" i="1" dirty="0">
                <a:solidFill>
                  <a:prstClr val="black"/>
                </a:solidFill>
                <a:latin typeface="Times New Roman" panose="02020603050405020304" pitchFamily="18" charset="0"/>
              </a:rPr>
              <a:t>F</a:t>
            </a:r>
            <a:r>
              <a:rPr kumimoji="1" lang="zh-CN" altLang="en-US" sz="2400" b="1" dirty="0">
                <a:solidFill>
                  <a:prstClr val="black"/>
                </a:solidFill>
                <a:latin typeface="Times New Roman" panose="02020603050405020304" pitchFamily="18" charset="0"/>
              </a:rPr>
              <a:t>上放一个高通滤波器</a:t>
            </a:r>
            <a:r>
              <a:rPr kumimoji="1" lang="zh-CN" altLang="en-US" sz="2400" b="1" dirty="0">
                <a:solidFill>
                  <a:prstClr val="black"/>
                </a:solidFill>
                <a:latin typeface="Calibri" panose="020F0502020204030204"/>
              </a:rPr>
              <a:t>（玻璃片中心镀个不透明的斑），</a:t>
            </a:r>
            <a:r>
              <a:rPr kumimoji="1" lang="zh-CN" altLang="en-US" sz="2400" b="1" dirty="0">
                <a:solidFill>
                  <a:srgbClr val="FF0000"/>
                </a:solidFill>
                <a:latin typeface="Calibri" panose="020F0502020204030204"/>
              </a:rPr>
              <a:t>挡掉</a:t>
            </a:r>
            <a:r>
              <a:rPr kumimoji="1" lang="en-US" altLang="zh-CN" sz="2400" b="1" dirty="0">
                <a:solidFill>
                  <a:srgbClr val="FF0000"/>
                </a:solidFill>
                <a:latin typeface="Calibri" panose="020F0502020204030204"/>
              </a:rPr>
              <a:t>0</a:t>
            </a:r>
            <a:r>
              <a:rPr kumimoji="1" lang="zh-CN" altLang="en-US" sz="2400" b="1" dirty="0">
                <a:solidFill>
                  <a:srgbClr val="FF0000"/>
                </a:solidFill>
                <a:latin typeface="Calibri" panose="020F0502020204030204"/>
              </a:rPr>
              <a:t>级和低频</a:t>
            </a:r>
            <a:r>
              <a:rPr kumimoji="1" lang="zh-CN" altLang="en-US" sz="2400" b="1" dirty="0">
                <a:solidFill>
                  <a:prstClr val="black"/>
                </a:solidFill>
                <a:latin typeface="Calibri" panose="020F0502020204030204"/>
              </a:rPr>
              <a:t>成分，从而</a:t>
            </a:r>
            <a:r>
              <a:rPr kumimoji="1" lang="zh-CN" altLang="en-US" sz="2400" b="1" dirty="0">
                <a:solidFill>
                  <a:srgbClr val="FF0000"/>
                </a:solidFill>
                <a:latin typeface="Calibri" panose="020F0502020204030204"/>
              </a:rPr>
              <a:t>突出轮廓亮度 </a:t>
            </a:r>
            <a:r>
              <a:rPr kumimoji="1" lang="en-US" altLang="zh-CN" sz="2400" b="1" dirty="0">
                <a:solidFill>
                  <a:prstClr val="black"/>
                </a:solidFill>
                <a:latin typeface="Calibri" panose="020F0502020204030204"/>
              </a:rPr>
              <a:t>—— </a:t>
            </a:r>
            <a:r>
              <a:rPr kumimoji="1" lang="zh-CN" altLang="en-US" sz="2400" b="1" dirty="0">
                <a:solidFill>
                  <a:prstClr val="black"/>
                </a:solidFill>
                <a:latin typeface="Calibri" panose="020F0502020204030204"/>
              </a:rPr>
              <a:t>形成亮的镶边。</a:t>
            </a:r>
          </a:p>
        </p:txBody>
      </p:sp>
      <p:sp>
        <p:nvSpPr>
          <p:cNvPr id="218115" name="Text Box 3"/>
          <p:cNvSpPr txBox="1">
            <a:spLocks noChangeArrowheads="1"/>
          </p:cNvSpPr>
          <p:nvPr/>
        </p:nvSpPr>
        <p:spPr bwMode="auto">
          <a:xfrm>
            <a:off x="3597260" y="5861181"/>
            <a:ext cx="2990763" cy="461665"/>
          </a:xfrm>
          <a:prstGeom prst="rect">
            <a:avLst/>
          </a:prstGeom>
          <a:ln/>
          <a:extLst/>
        </p:spPr>
        <p:style>
          <a:lnRef idx="1">
            <a:schemeClr val="accent6"/>
          </a:lnRef>
          <a:fillRef idx="2">
            <a:schemeClr val="accent6"/>
          </a:fillRef>
          <a:effectRef idx="1">
            <a:schemeClr val="accent6"/>
          </a:effectRef>
          <a:fontRef idx="minor">
            <a:schemeClr val="dk1"/>
          </a:fontRef>
        </p:style>
        <p:txBody>
          <a:bodyPr wrap="square">
            <a:spAutoFit/>
          </a:bodyPr>
          <a:lstStyle/>
          <a:p>
            <a:pPr fontAlgn="auto">
              <a:spcBef>
                <a:spcPct val="50000"/>
              </a:spcBef>
              <a:spcAft>
                <a:spcPts val="0"/>
              </a:spcAft>
            </a:pPr>
            <a:r>
              <a:rPr kumimoji="1" lang="zh-CN" altLang="en-US" sz="2400" b="1" dirty="0" smtClean="0">
                <a:solidFill>
                  <a:prstClr val="black"/>
                </a:solidFill>
                <a:latin typeface="Times New Roman" panose="02020603050405020304" pitchFamily="18" charset="0"/>
              </a:rPr>
              <a:t>高通滤波</a:t>
            </a:r>
            <a:r>
              <a:rPr kumimoji="1" lang="zh-CN" altLang="en-US" sz="2400" b="1" dirty="0">
                <a:solidFill>
                  <a:prstClr val="black"/>
                </a:solidFill>
                <a:latin typeface="Times New Roman" panose="02020603050405020304" pitchFamily="18" charset="0"/>
              </a:rPr>
              <a:t>和轮廓突出</a:t>
            </a:r>
          </a:p>
        </p:txBody>
      </p:sp>
      <p:sp>
        <p:nvSpPr>
          <p:cNvPr id="218169" name="Rectangle 57"/>
          <p:cNvSpPr>
            <a:spLocks noGrp="1" noChangeArrowheads="1"/>
          </p:cNvSpPr>
          <p:nvPr>
            <p:ph type="title"/>
          </p:nvPr>
        </p:nvSpPr>
        <p:spPr>
          <a:xfrm>
            <a:off x="657965" y="2564186"/>
            <a:ext cx="927558" cy="514350"/>
          </a:xfrm>
          <a:ln/>
        </p:spPr>
        <p:style>
          <a:lnRef idx="1">
            <a:schemeClr val="accent1"/>
          </a:lnRef>
          <a:fillRef idx="3">
            <a:schemeClr val="accent1"/>
          </a:fillRef>
          <a:effectRef idx="2">
            <a:schemeClr val="accent1"/>
          </a:effectRef>
          <a:fontRef idx="minor">
            <a:schemeClr val="lt1"/>
          </a:fontRef>
        </p:style>
        <p:txBody>
          <a:bodyPr/>
          <a:lstStyle/>
          <a:p>
            <a:r>
              <a:rPr lang="zh-CN" altLang="en-US" sz="2700" b="1" dirty="0">
                <a:ea typeface="宋体" panose="02010600030101010101" pitchFamily="2" charset="-122"/>
              </a:rPr>
              <a:t>方法</a:t>
            </a:r>
          </a:p>
        </p:txBody>
      </p:sp>
      <p:sp>
        <p:nvSpPr>
          <p:cNvPr id="59" name="Rectangle 2"/>
          <p:cNvSpPr txBox="1">
            <a:spLocks noChangeArrowheads="1"/>
          </p:cNvSpPr>
          <p:nvPr/>
        </p:nvSpPr>
        <p:spPr>
          <a:xfrm>
            <a:off x="0" y="0"/>
            <a:ext cx="9144000" cy="593525"/>
          </a:xfrm>
          <a:prstGeom prst="rect">
            <a:avLst/>
          </a:prstGeom>
          <a:solidFill>
            <a:schemeClr val="accent6"/>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zh-CN" altLang="en-US" sz="3000" b="1" dirty="0" smtClean="0">
                <a:solidFill>
                  <a:prstClr val="white"/>
                </a:solidFill>
              </a:rPr>
              <a:t>空间滤波</a:t>
            </a:r>
            <a:endParaRPr lang="zh-CN" altLang="en-US" sz="3000" b="1" dirty="0">
              <a:solidFill>
                <a:prstClr val="white"/>
              </a:solidFill>
            </a:endParaRPr>
          </a:p>
        </p:txBody>
      </p:sp>
      <p:grpSp>
        <p:nvGrpSpPr>
          <p:cNvPr id="3" name="组合 2"/>
          <p:cNvGrpSpPr/>
          <p:nvPr/>
        </p:nvGrpSpPr>
        <p:grpSpPr>
          <a:xfrm>
            <a:off x="1162050" y="3108394"/>
            <a:ext cx="7372350" cy="1997006"/>
            <a:chOff x="1314450" y="3429001"/>
            <a:chExt cx="7372350" cy="1997006"/>
          </a:xfrm>
        </p:grpSpPr>
        <p:grpSp>
          <p:nvGrpSpPr>
            <p:cNvPr id="218117" name="Group 5"/>
            <p:cNvGrpSpPr>
              <a:grpSpLocks/>
            </p:cNvGrpSpPr>
            <p:nvPr/>
          </p:nvGrpSpPr>
          <p:grpSpPr bwMode="auto">
            <a:xfrm>
              <a:off x="5759923" y="3429001"/>
              <a:ext cx="465573" cy="1664396"/>
              <a:chOff x="3948" y="2316"/>
              <a:chExt cx="372" cy="1236"/>
            </a:xfrm>
          </p:grpSpPr>
          <p:sp>
            <p:nvSpPr>
              <p:cNvPr id="218118" name="Line 6"/>
              <p:cNvSpPr>
                <a:spLocks noChangeShapeType="1"/>
              </p:cNvSpPr>
              <p:nvPr/>
            </p:nvSpPr>
            <p:spPr bwMode="auto">
              <a:xfrm>
                <a:off x="3972" y="2352"/>
                <a:ext cx="0" cy="1200"/>
              </a:xfrm>
              <a:prstGeom prst="line">
                <a:avLst/>
              </a:prstGeom>
              <a:noFill/>
              <a:ln w="12700">
                <a:solidFill>
                  <a:srgbClr val="FF33CC"/>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8119" name="Text Box 7"/>
              <p:cNvSpPr txBox="1">
                <a:spLocks noChangeArrowheads="1"/>
              </p:cNvSpPr>
              <p:nvPr/>
            </p:nvSpPr>
            <p:spPr bwMode="auto">
              <a:xfrm>
                <a:off x="3948" y="2316"/>
                <a:ext cx="372"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en-US" altLang="zh-CN" sz="2100" b="1" i="1">
                    <a:solidFill>
                      <a:srgbClr val="FF33CC"/>
                    </a:solidFill>
                    <a:latin typeface="Times New Roman" panose="02020603050405020304" pitchFamily="18" charset="0"/>
                  </a:rPr>
                  <a:t>F</a:t>
                </a:r>
              </a:p>
            </p:txBody>
          </p:sp>
        </p:grpSp>
        <p:grpSp>
          <p:nvGrpSpPr>
            <p:cNvPr id="218122" name="Group 10"/>
            <p:cNvGrpSpPr>
              <a:grpSpLocks/>
            </p:cNvGrpSpPr>
            <p:nvPr/>
          </p:nvGrpSpPr>
          <p:grpSpPr bwMode="auto">
            <a:xfrm>
              <a:off x="3966465" y="3855873"/>
              <a:ext cx="1787200" cy="904914"/>
              <a:chOff x="2508" y="2640"/>
              <a:chExt cx="1428" cy="672"/>
            </a:xfrm>
          </p:grpSpPr>
          <p:sp>
            <p:nvSpPr>
              <p:cNvPr id="218123" name="Oval 11"/>
              <p:cNvSpPr>
                <a:spLocks noChangeArrowheads="1"/>
              </p:cNvSpPr>
              <p:nvPr/>
            </p:nvSpPr>
            <p:spPr bwMode="auto">
              <a:xfrm>
                <a:off x="3060" y="2640"/>
                <a:ext cx="336" cy="672"/>
              </a:xfrm>
              <a:prstGeom prst="ellipse">
                <a:avLst/>
              </a:prstGeom>
              <a:gradFill rotWithShape="0">
                <a:gsLst>
                  <a:gs pos="0">
                    <a:srgbClr val="FFFFCC"/>
                  </a:gs>
                  <a:gs pos="100000">
                    <a:srgbClr val="FFCC00"/>
                  </a:gs>
                </a:gsLst>
                <a:path path="shape">
                  <a:fillToRect l="50000" t="50000" r="50000" b="50000"/>
                </a:path>
              </a:gra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8124" name="Line 12"/>
              <p:cNvSpPr>
                <a:spLocks noChangeShapeType="1"/>
              </p:cNvSpPr>
              <p:nvPr/>
            </p:nvSpPr>
            <p:spPr bwMode="auto">
              <a:xfrm>
                <a:off x="2508" y="2640"/>
                <a:ext cx="672" cy="0"/>
              </a:xfrm>
              <a:prstGeom prst="line">
                <a:avLst/>
              </a:prstGeom>
              <a:noFill/>
              <a:ln w="19050">
                <a:solidFill>
                  <a:srgbClr val="FF33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8125" name="Line 13"/>
              <p:cNvSpPr>
                <a:spLocks noChangeShapeType="1"/>
              </p:cNvSpPr>
              <p:nvPr/>
            </p:nvSpPr>
            <p:spPr bwMode="auto">
              <a:xfrm>
                <a:off x="2508" y="3312"/>
                <a:ext cx="672" cy="0"/>
              </a:xfrm>
              <a:prstGeom prst="line">
                <a:avLst/>
              </a:prstGeom>
              <a:noFill/>
              <a:ln w="19050">
                <a:solidFill>
                  <a:srgbClr val="FF33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8126" name="Line 14"/>
              <p:cNvSpPr>
                <a:spLocks noChangeShapeType="1"/>
              </p:cNvSpPr>
              <p:nvPr/>
            </p:nvSpPr>
            <p:spPr bwMode="auto">
              <a:xfrm flipH="1" flipV="1">
                <a:off x="3228" y="2640"/>
                <a:ext cx="708" cy="336"/>
              </a:xfrm>
              <a:prstGeom prst="line">
                <a:avLst/>
              </a:prstGeom>
              <a:noFill/>
              <a:ln w="19050">
                <a:solidFill>
                  <a:srgbClr val="FF33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8127" name="Line 15"/>
              <p:cNvSpPr>
                <a:spLocks noChangeShapeType="1"/>
              </p:cNvSpPr>
              <p:nvPr/>
            </p:nvSpPr>
            <p:spPr bwMode="auto">
              <a:xfrm flipH="1">
                <a:off x="3228" y="3024"/>
                <a:ext cx="708" cy="288"/>
              </a:xfrm>
              <a:prstGeom prst="line">
                <a:avLst/>
              </a:prstGeom>
              <a:noFill/>
              <a:ln w="19050">
                <a:solidFill>
                  <a:srgbClr val="FF33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grpSp>
        <p:sp>
          <p:nvSpPr>
            <p:cNvPr id="218129" name="Line 17"/>
            <p:cNvSpPr>
              <a:spLocks noChangeShapeType="1"/>
            </p:cNvSpPr>
            <p:nvPr/>
          </p:nvSpPr>
          <p:spPr bwMode="auto">
            <a:xfrm flipH="1">
              <a:off x="5828757" y="3863019"/>
              <a:ext cx="854324" cy="445311"/>
            </a:xfrm>
            <a:prstGeom prst="line">
              <a:avLst/>
            </a:prstGeom>
            <a:noFill/>
            <a:ln w="19050">
              <a:solidFill>
                <a:srgbClr val="FF33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8130" name="Line 18"/>
            <p:cNvSpPr>
              <a:spLocks noChangeShapeType="1"/>
            </p:cNvSpPr>
            <p:nvPr/>
          </p:nvSpPr>
          <p:spPr bwMode="auto">
            <a:xfrm flipH="1" flipV="1">
              <a:off x="5828757" y="4372966"/>
              <a:ext cx="934080" cy="413405"/>
            </a:xfrm>
            <a:prstGeom prst="line">
              <a:avLst/>
            </a:prstGeom>
            <a:noFill/>
            <a:ln w="19050">
              <a:solidFill>
                <a:srgbClr val="FF33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grpSp>
          <p:nvGrpSpPr>
            <p:cNvPr id="218131" name="Group 19"/>
            <p:cNvGrpSpPr>
              <a:grpSpLocks/>
            </p:cNvGrpSpPr>
            <p:nvPr/>
          </p:nvGrpSpPr>
          <p:grpSpPr bwMode="auto">
            <a:xfrm>
              <a:off x="5708610" y="4259853"/>
              <a:ext cx="480592" cy="1166154"/>
              <a:chOff x="3900" y="2940"/>
              <a:chExt cx="384" cy="866"/>
            </a:xfrm>
          </p:grpSpPr>
          <p:grpSp>
            <p:nvGrpSpPr>
              <p:cNvPr id="218132" name="Group 20"/>
              <p:cNvGrpSpPr>
                <a:grpSpLocks/>
              </p:cNvGrpSpPr>
              <p:nvPr/>
            </p:nvGrpSpPr>
            <p:grpSpPr bwMode="auto">
              <a:xfrm>
                <a:off x="3900" y="2940"/>
                <a:ext cx="122" cy="528"/>
                <a:chOff x="3900" y="2928"/>
                <a:chExt cx="144" cy="624"/>
              </a:xfrm>
            </p:grpSpPr>
            <p:sp>
              <p:nvSpPr>
                <p:cNvPr id="218133" name="Line 21"/>
                <p:cNvSpPr>
                  <a:spLocks noChangeShapeType="1"/>
                </p:cNvSpPr>
                <p:nvPr/>
              </p:nvSpPr>
              <p:spPr bwMode="auto">
                <a:xfrm>
                  <a:off x="3984" y="3072"/>
                  <a:ext cx="0" cy="48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8134" name="Oval 22"/>
                <p:cNvSpPr>
                  <a:spLocks noChangeArrowheads="1"/>
                </p:cNvSpPr>
                <p:nvPr/>
              </p:nvSpPr>
              <p:spPr bwMode="auto">
                <a:xfrm>
                  <a:off x="3900" y="2928"/>
                  <a:ext cx="144" cy="144"/>
                </a:xfrm>
                <a:prstGeom prst="ellipse">
                  <a:avLst/>
                </a:prstGeom>
                <a:gradFill rotWithShape="0">
                  <a:gsLst>
                    <a:gs pos="0">
                      <a:schemeClr val="accent1"/>
                    </a:gs>
                    <a:gs pos="100000">
                      <a:schemeClr val="accent1">
                        <a:gamma/>
                        <a:shade val="45490"/>
                        <a:invGamma/>
                      </a:schemeClr>
                    </a:gs>
                  </a:gsLst>
                  <a:path path="shape">
                    <a:fillToRect l="50000" t="50000" r="50000" b="50000"/>
                  </a:path>
                </a:gra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grpSp>
          <p:sp>
            <p:nvSpPr>
              <p:cNvPr id="218135" name="Text Box 23"/>
              <p:cNvSpPr txBox="1">
                <a:spLocks noChangeArrowheads="1"/>
              </p:cNvSpPr>
              <p:nvPr/>
            </p:nvSpPr>
            <p:spPr bwMode="auto">
              <a:xfrm>
                <a:off x="3948" y="3120"/>
                <a:ext cx="336" cy="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zh-CN" altLang="en-US" sz="1800" b="1">
                    <a:solidFill>
                      <a:prstClr val="black"/>
                    </a:solidFill>
                    <a:latin typeface="Times New Roman" panose="02020603050405020304" pitchFamily="18" charset="0"/>
                  </a:rPr>
                  <a:t>大头针</a:t>
                </a:r>
              </a:p>
            </p:txBody>
          </p:sp>
        </p:grpSp>
        <p:sp>
          <p:nvSpPr>
            <p:cNvPr id="218136" name="Text Box 24"/>
            <p:cNvSpPr txBox="1">
              <a:spLocks noChangeArrowheads="1"/>
            </p:cNvSpPr>
            <p:nvPr/>
          </p:nvSpPr>
          <p:spPr bwMode="auto">
            <a:xfrm>
              <a:off x="4702371" y="4712310"/>
              <a:ext cx="300370" cy="416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en-US" altLang="zh-CN" sz="2100" b="1" i="1">
                  <a:solidFill>
                    <a:prstClr val="black"/>
                  </a:solidFill>
                  <a:latin typeface="Times New Roman" panose="02020603050405020304" pitchFamily="18" charset="0"/>
                </a:rPr>
                <a:t>L</a:t>
              </a:r>
            </a:p>
          </p:txBody>
        </p:sp>
        <p:grpSp>
          <p:nvGrpSpPr>
            <p:cNvPr id="218137" name="Group 25"/>
            <p:cNvGrpSpPr>
              <a:grpSpLocks/>
            </p:cNvGrpSpPr>
            <p:nvPr/>
          </p:nvGrpSpPr>
          <p:grpSpPr bwMode="auto">
            <a:xfrm>
              <a:off x="3582242" y="3445160"/>
              <a:ext cx="780961" cy="1773471"/>
              <a:chOff x="2208" y="1872"/>
              <a:chExt cx="624" cy="1317"/>
            </a:xfrm>
          </p:grpSpPr>
          <p:grpSp>
            <p:nvGrpSpPr>
              <p:cNvPr id="218138" name="Group 26"/>
              <p:cNvGrpSpPr>
                <a:grpSpLocks/>
              </p:cNvGrpSpPr>
              <p:nvPr/>
            </p:nvGrpSpPr>
            <p:grpSpPr bwMode="auto">
              <a:xfrm>
                <a:off x="2208" y="1872"/>
                <a:ext cx="624" cy="1212"/>
                <a:chOff x="2484" y="2280"/>
                <a:chExt cx="624" cy="1212"/>
              </a:xfrm>
            </p:grpSpPr>
            <p:sp>
              <p:nvSpPr>
                <p:cNvPr id="218139" name="AutoShape 27"/>
                <p:cNvSpPr>
                  <a:spLocks noChangeArrowheads="1"/>
                </p:cNvSpPr>
                <p:nvPr/>
              </p:nvSpPr>
              <p:spPr bwMode="auto">
                <a:xfrm rot="16200000" flipH="1">
                  <a:off x="2190" y="2574"/>
                  <a:ext cx="1212" cy="624"/>
                </a:xfrm>
                <a:prstGeom prst="parallelogram">
                  <a:avLst>
                    <a:gd name="adj" fmla="val 48558"/>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8140" name="AutoShape 28"/>
                <p:cNvSpPr>
                  <a:spLocks noChangeArrowheads="1"/>
                </p:cNvSpPr>
                <p:nvPr/>
              </p:nvSpPr>
              <p:spPr bwMode="auto">
                <a:xfrm rot="16200000" flipH="1">
                  <a:off x="2436" y="2880"/>
                  <a:ext cx="720" cy="72"/>
                </a:xfrm>
                <a:prstGeom prst="parallelogram">
                  <a:avLst>
                    <a:gd name="adj" fmla="val 52037"/>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8141" name="AutoShape 29"/>
                <p:cNvSpPr>
                  <a:spLocks noChangeArrowheads="1"/>
                </p:cNvSpPr>
                <p:nvPr/>
              </p:nvSpPr>
              <p:spPr bwMode="auto">
                <a:xfrm rot="16200000" flipH="1">
                  <a:off x="2616" y="2676"/>
                  <a:ext cx="324" cy="420"/>
                </a:xfrm>
                <a:prstGeom prst="parallelogram">
                  <a:avLst>
                    <a:gd name="adj" fmla="val 75343"/>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8142" name="Rectangle 30"/>
                <p:cNvSpPr>
                  <a:spLocks noChangeArrowheads="1"/>
                </p:cNvSpPr>
                <p:nvPr/>
              </p:nvSpPr>
              <p:spPr bwMode="auto">
                <a:xfrm>
                  <a:off x="2772" y="2796"/>
                  <a:ext cx="48" cy="14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8143" name="Rectangle 31"/>
                <p:cNvSpPr>
                  <a:spLocks noChangeArrowheads="1"/>
                </p:cNvSpPr>
                <p:nvPr/>
              </p:nvSpPr>
              <p:spPr bwMode="auto">
                <a:xfrm>
                  <a:off x="2784" y="2784"/>
                  <a:ext cx="48" cy="14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grpSp>
          <p:sp>
            <p:nvSpPr>
              <p:cNvPr id="218144" name="Text Box 32"/>
              <p:cNvSpPr txBox="1">
                <a:spLocks noChangeArrowheads="1"/>
              </p:cNvSpPr>
              <p:nvPr/>
            </p:nvSpPr>
            <p:spPr bwMode="auto">
              <a:xfrm>
                <a:off x="2400" y="2880"/>
                <a:ext cx="432"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en-US" altLang="zh-CN" sz="2100" b="1" i="1">
                    <a:solidFill>
                      <a:prstClr val="black"/>
                    </a:solidFill>
                    <a:latin typeface="Times New Roman" panose="02020603050405020304" pitchFamily="18" charset="0"/>
                  </a:rPr>
                  <a:t>P</a:t>
                </a:r>
                <a:r>
                  <a:rPr kumimoji="1" lang="en-US" altLang="zh-CN" sz="1800" b="1" baseline="-25000">
                    <a:solidFill>
                      <a:prstClr val="black"/>
                    </a:solidFill>
                    <a:latin typeface="Times New Roman" panose="02020603050405020304" pitchFamily="18" charset="0"/>
                  </a:rPr>
                  <a:t>1</a:t>
                </a:r>
                <a:endParaRPr kumimoji="1" lang="en-US" altLang="zh-CN" sz="1800" b="1">
                  <a:solidFill>
                    <a:prstClr val="black"/>
                  </a:solidFill>
                  <a:latin typeface="Times New Roman" panose="02020603050405020304" pitchFamily="18" charset="0"/>
                </a:endParaRPr>
              </a:p>
            </p:txBody>
          </p:sp>
        </p:grpSp>
        <p:grpSp>
          <p:nvGrpSpPr>
            <p:cNvPr id="218145" name="Group 33"/>
            <p:cNvGrpSpPr>
              <a:grpSpLocks/>
            </p:cNvGrpSpPr>
            <p:nvPr/>
          </p:nvGrpSpPr>
          <p:grpSpPr bwMode="auto">
            <a:xfrm>
              <a:off x="7395210" y="3445160"/>
              <a:ext cx="795980" cy="1789630"/>
              <a:chOff x="4524" y="1872"/>
              <a:chExt cx="636" cy="1329"/>
            </a:xfrm>
          </p:grpSpPr>
          <p:grpSp>
            <p:nvGrpSpPr>
              <p:cNvPr id="218146" name="Group 34"/>
              <p:cNvGrpSpPr>
                <a:grpSpLocks/>
              </p:cNvGrpSpPr>
              <p:nvPr/>
            </p:nvGrpSpPr>
            <p:grpSpPr bwMode="auto">
              <a:xfrm>
                <a:off x="4524" y="1872"/>
                <a:ext cx="624" cy="1212"/>
                <a:chOff x="4524" y="2328"/>
                <a:chExt cx="624" cy="1212"/>
              </a:xfrm>
            </p:grpSpPr>
            <p:sp>
              <p:nvSpPr>
                <p:cNvPr id="218147" name="AutoShape 35"/>
                <p:cNvSpPr>
                  <a:spLocks noChangeArrowheads="1"/>
                </p:cNvSpPr>
                <p:nvPr/>
              </p:nvSpPr>
              <p:spPr bwMode="auto">
                <a:xfrm rot="16200000" flipH="1">
                  <a:off x="4230" y="2622"/>
                  <a:ext cx="1212" cy="624"/>
                </a:xfrm>
                <a:prstGeom prst="parallelogram">
                  <a:avLst>
                    <a:gd name="adj" fmla="val 48558"/>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8148" name="AutoShape 36"/>
                <p:cNvSpPr>
                  <a:spLocks noChangeArrowheads="1"/>
                </p:cNvSpPr>
                <p:nvPr/>
              </p:nvSpPr>
              <p:spPr bwMode="auto">
                <a:xfrm rot="16200000" flipH="1">
                  <a:off x="4476" y="2928"/>
                  <a:ext cx="720" cy="72"/>
                </a:xfrm>
                <a:prstGeom prst="parallelogram">
                  <a:avLst>
                    <a:gd name="adj" fmla="val 52037"/>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8149" name="AutoShape 37"/>
                <p:cNvSpPr>
                  <a:spLocks noChangeArrowheads="1"/>
                </p:cNvSpPr>
                <p:nvPr/>
              </p:nvSpPr>
              <p:spPr bwMode="auto">
                <a:xfrm rot="16200000" flipH="1">
                  <a:off x="4656" y="2724"/>
                  <a:ext cx="324" cy="420"/>
                </a:xfrm>
                <a:prstGeom prst="parallelogram">
                  <a:avLst>
                    <a:gd name="adj" fmla="val 75343"/>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8150" name="Rectangle 38"/>
                <p:cNvSpPr>
                  <a:spLocks noChangeArrowheads="1"/>
                </p:cNvSpPr>
                <p:nvPr/>
              </p:nvSpPr>
              <p:spPr bwMode="auto">
                <a:xfrm>
                  <a:off x="4812" y="2844"/>
                  <a:ext cx="48" cy="14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8151" name="Rectangle 39"/>
                <p:cNvSpPr>
                  <a:spLocks noChangeArrowheads="1"/>
                </p:cNvSpPr>
                <p:nvPr/>
              </p:nvSpPr>
              <p:spPr bwMode="auto">
                <a:xfrm>
                  <a:off x="4812" y="2832"/>
                  <a:ext cx="48" cy="14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grpSp>
          <p:sp>
            <p:nvSpPr>
              <p:cNvPr id="218152" name="Text Box 40"/>
              <p:cNvSpPr txBox="1">
                <a:spLocks noChangeArrowheads="1"/>
              </p:cNvSpPr>
              <p:nvPr/>
            </p:nvSpPr>
            <p:spPr bwMode="auto">
              <a:xfrm>
                <a:off x="4728" y="2892"/>
                <a:ext cx="432"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en-US" altLang="zh-CN" sz="2100" b="1" i="1">
                    <a:solidFill>
                      <a:prstClr val="black"/>
                    </a:solidFill>
                    <a:latin typeface="Times New Roman" panose="02020603050405020304" pitchFamily="18" charset="0"/>
                  </a:rPr>
                  <a:t>P</a:t>
                </a:r>
                <a:r>
                  <a:rPr kumimoji="1" lang="en-US" altLang="zh-CN" sz="1800" b="1" baseline="-25000">
                    <a:solidFill>
                      <a:prstClr val="black"/>
                    </a:solidFill>
                    <a:latin typeface="Times New Roman" panose="02020603050405020304" pitchFamily="18" charset="0"/>
                  </a:rPr>
                  <a:t>2</a:t>
                </a:r>
                <a:endParaRPr kumimoji="1" lang="en-US" altLang="zh-CN" sz="1800" b="1">
                  <a:solidFill>
                    <a:prstClr val="black"/>
                  </a:solidFill>
                  <a:latin typeface="Times New Roman" panose="02020603050405020304" pitchFamily="18" charset="0"/>
                </a:endParaRPr>
              </a:p>
            </p:txBody>
          </p:sp>
        </p:grpSp>
        <p:sp>
          <p:nvSpPr>
            <p:cNvPr id="218155" name="Oval 43"/>
            <p:cNvSpPr>
              <a:spLocks noChangeArrowheads="1"/>
            </p:cNvSpPr>
            <p:nvPr/>
          </p:nvSpPr>
          <p:spPr bwMode="auto">
            <a:xfrm>
              <a:off x="2576003" y="3865299"/>
              <a:ext cx="420518" cy="904914"/>
            </a:xfrm>
            <a:prstGeom prst="ellipse">
              <a:avLst/>
            </a:prstGeom>
            <a:gradFill rotWithShape="0">
              <a:gsLst>
                <a:gs pos="0">
                  <a:srgbClr val="FFFFCC"/>
                </a:gs>
                <a:gs pos="100000">
                  <a:srgbClr val="FFCC00"/>
                </a:gs>
              </a:gsLst>
              <a:path path="shape">
                <a:fillToRect l="50000" t="50000" r="50000" b="50000"/>
              </a:path>
            </a:gra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8156" name="Line 44"/>
            <p:cNvSpPr>
              <a:spLocks noChangeShapeType="1"/>
            </p:cNvSpPr>
            <p:nvPr/>
          </p:nvSpPr>
          <p:spPr bwMode="auto">
            <a:xfrm>
              <a:off x="1855116" y="4350074"/>
              <a:ext cx="72088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8157" name="Line 45"/>
            <p:cNvSpPr>
              <a:spLocks noChangeShapeType="1"/>
            </p:cNvSpPr>
            <p:nvPr/>
          </p:nvSpPr>
          <p:spPr bwMode="auto">
            <a:xfrm>
              <a:off x="2846336" y="4350074"/>
              <a:ext cx="72088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grpSp>
          <p:nvGrpSpPr>
            <p:cNvPr id="218158" name="Group 46"/>
            <p:cNvGrpSpPr>
              <a:grpSpLocks/>
            </p:cNvGrpSpPr>
            <p:nvPr/>
          </p:nvGrpSpPr>
          <p:grpSpPr bwMode="auto">
            <a:xfrm>
              <a:off x="1855116" y="3865299"/>
              <a:ext cx="901109" cy="904914"/>
              <a:chOff x="1104" y="2592"/>
              <a:chExt cx="720" cy="672"/>
            </a:xfrm>
          </p:grpSpPr>
          <p:sp>
            <p:nvSpPr>
              <p:cNvPr id="218159" name="Line 47"/>
              <p:cNvSpPr>
                <a:spLocks noChangeShapeType="1"/>
              </p:cNvSpPr>
              <p:nvPr/>
            </p:nvSpPr>
            <p:spPr bwMode="auto">
              <a:xfrm flipV="1">
                <a:off x="1104" y="2592"/>
                <a:ext cx="720" cy="336"/>
              </a:xfrm>
              <a:prstGeom prst="line">
                <a:avLst/>
              </a:prstGeom>
              <a:noFill/>
              <a:ln w="19050">
                <a:solidFill>
                  <a:srgbClr val="FF33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8160" name="Line 48"/>
              <p:cNvSpPr>
                <a:spLocks noChangeShapeType="1"/>
              </p:cNvSpPr>
              <p:nvPr/>
            </p:nvSpPr>
            <p:spPr bwMode="auto">
              <a:xfrm>
                <a:off x="1104" y="2976"/>
                <a:ext cx="720" cy="288"/>
              </a:xfrm>
              <a:prstGeom prst="line">
                <a:avLst/>
              </a:prstGeom>
              <a:noFill/>
              <a:ln w="19050">
                <a:solidFill>
                  <a:srgbClr val="FF33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grpSp>
        <p:sp>
          <p:nvSpPr>
            <p:cNvPr id="218161" name="Oval 49"/>
            <p:cNvSpPr>
              <a:spLocks noChangeArrowheads="1"/>
            </p:cNvSpPr>
            <p:nvPr/>
          </p:nvSpPr>
          <p:spPr bwMode="auto">
            <a:xfrm>
              <a:off x="1825079" y="4253119"/>
              <a:ext cx="60074" cy="193910"/>
            </a:xfrm>
            <a:prstGeom prst="ellipse">
              <a:avLst/>
            </a:prstGeom>
            <a:solidFill>
              <a:srgbClr val="FF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8162" name="Line 50"/>
            <p:cNvSpPr>
              <a:spLocks noChangeShapeType="1"/>
            </p:cNvSpPr>
            <p:nvPr/>
          </p:nvSpPr>
          <p:spPr bwMode="auto">
            <a:xfrm>
              <a:off x="1314450" y="4333915"/>
              <a:ext cx="540666" cy="0"/>
            </a:xfrm>
            <a:prstGeom prst="line">
              <a:avLst/>
            </a:prstGeom>
            <a:noFill/>
            <a:ln w="57150">
              <a:solidFill>
                <a:srgbClr val="FF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8163" name="Line 51"/>
            <p:cNvSpPr>
              <a:spLocks noChangeShapeType="1"/>
            </p:cNvSpPr>
            <p:nvPr/>
          </p:nvSpPr>
          <p:spPr bwMode="auto">
            <a:xfrm>
              <a:off x="2816299" y="3865299"/>
              <a:ext cx="780961" cy="0"/>
            </a:xfrm>
            <a:prstGeom prst="line">
              <a:avLst/>
            </a:prstGeom>
            <a:noFill/>
            <a:ln w="19050">
              <a:solidFill>
                <a:srgbClr val="FF33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8164" name="Line 52"/>
            <p:cNvSpPr>
              <a:spLocks noChangeShapeType="1"/>
            </p:cNvSpPr>
            <p:nvPr/>
          </p:nvSpPr>
          <p:spPr bwMode="auto">
            <a:xfrm>
              <a:off x="2816299" y="4770213"/>
              <a:ext cx="780961" cy="0"/>
            </a:xfrm>
            <a:prstGeom prst="line">
              <a:avLst/>
            </a:prstGeom>
            <a:noFill/>
            <a:ln w="19050">
              <a:solidFill>
                <a:srgbClr val="FF33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8165" name="Text Box 53"/>
            <p:cNvSpPr txBox="1">
              <a:spLocks noChangeArrowheads="1"/>
            </p:cNvSpPr>
            <p:nvPr/>
          </p:nvSpPr>
          <p:spPr bwMode="auto">
            <a:xfrm>
              <a:off x="1584783" y="4479348"/>
              <a:ext cx="660813" cy="368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zh-CN" altLang="en-US" sz="1800" b="1">
                  <a:solidFill>
                    <a:srgbClr val="FF3300"/>
                  </a:solidFill>
                  <a:latin typeface="Times New Roman" panose="02020603050405020304" pitchFamily="18" charset="0"/>
                </a:rPr>
                <a:t>扩束</a:t>
              </a:r>
            </a:p>
          </p:txBody>
        </p:sp>
        <p:grpSp>
          <p:nvGrpSpPr>
            <p:cNvPr id="218166" name="Group 54"/>
            <p:cNvGrpSpPr>
              <a:grpSpLocks/>
            </p:cNvGrpSpPr>
            <p:nvPr/>
          </p:nvGrpSpPr>
          <p:grpSpPr bwMode="auto">
            <a:xfrm>
              <a:off x="7830746" y="4495507"/>
              <a:ext cx="856054" cy="646367"/>
              <a:chOff x="4848" y="3108"/>
              <a:chExt cx="684" cy="480"/>
            </a:xfrm>
          </p:grpSpPr>
          <p:sp>
            <p:nvSpPr>
              <p:cNvPr id="218167" name="Line 55"/>
              <p:cNvSpPr>
                <a:spLocks noChangeShapeType="1"/>
              </p:cNvSpPr>
              <p:nvPr/>
            </p:nvSpPr>
            <p:spPr bwMode="auto">
              <a:xfrm>
                <a:off x="4848" y="3120"/>
                <a:ext cx="384" cy="2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18168" name="Text Box 56"/>
              <p:cNvSpPr txBox="1">
                <a:spLocks noChangeArrowheads="1"/>
              </p:cNvSpPr>
              <p:nvPr/>
            </p:nvSpPr>
            <p:spPr bwMode="auto">
              <a:xfrm>
                <a:off x="5196" y="3108"/>
                <a:ext cx="336"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zh-CN" altLang="en-US" sz="1800" b="1">
                    <a:solidFill>
                      <a:prstClr val="black"/>
                    </a:solidFill>
                    <a:latin typeface="Times New Roman" panose="02020603050405020304" pitchFamily="18" charset="0"/>
                  </a:rPr>
                  <a:t>亮边</a:t>
                </a:r>
              </a:p>
            </p:txBody>
          </p:sp>
        </p:grpSp>
        <p:sp>
          <p:nvSpPr>
            <p:cNvPr id="60" name="Oval 43"/>
            <p:cNvSpPr>
              <a:spLocks noChangeArrowheads="1"/>
            </p:cNvSpPr>
            <p:nvPr/>
          </p:nvSpPr>
          <p:spPr bwMode="auto">
            <a:xfrm>
              <a:off x="6522543" y="3863268"/>
              <a:ext cx="420518" cy="904914"/>
            </a:xfrm>
            <a:prstGeom prst="ellipse">
              <a:avLst/>
            </a:prstGeom>
            <a:gradFill rotWithShape="0">
              <a:gsLst>
                <a:gs pos="0">
                  <a:srgbClr val="FFFFCC"/>
                </a:gs>
                <a:gs pos="100000">
                  <a:srgbClr val="FFCC00"/>
                </a:gs>
              </a:gsLst>
              <a:path path="shape">
                <a:fillToRect l="50000" t="50000" r="50000" b="50000"/>
              </a:path>
            </a:gra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61" name="Line 45"/>
            <p:cNvSpPr>
              <a:spLocks noChangeShapeType="1"/>
            </p:cNvSpPr>
            <p:nvPr/>
          </p:nvSpPr>
          <p:spPr bwMode="auto">
            <a:xfrm>
              <a:off x="6792876" y="4348043"/>
              <a:ext cx="72088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62" name="Line 51"/>
            <p:cNvSpPr>
              <a:spLocks noChangeShapeType="1"/>
            </p:cNvSpPr>
            <p:nvPr/>
          </p:nvSpPr>
          <p:spPr bwMode="auto">
            <a:xfrm flipV="1">
              <a:off x="6762840" y="3863019"/>
              <a:ext cx="632370" cy="249"/>
            </a:xfrm>
            <a:prstGeom prst="line">
              <a:avLst/>
            </a:prstGeom>
            <a:noFill/>
            <a:ln w="19050">
              <a:solidFill>
                <a:srgbClr val="FF33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63" name="Line 52"/>
            <p:cNvSpPr>
              <a:spLocks noChangeShapeType="1"/>
            </p:cNvSpPr>
            <p:nvPr/>
          </p:nvSpPr>
          <p:spPr bwMode="auto">
            <a:xfrm flipV="1">
              <a:off x="6762839" y="4760787"/>
              <a:ext cx="640089" cy="7395"/>
            </a:xfrm>
            <a:prstGeom prst="line">
              <a:avLst/>
            </a:prstGeom>
            <a:noFill/>
            <a:ln w="19050">
              <a:solidFill>
                <a:srgbClr val="FF33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grpSp>
    </p:spTree>
    <p:extLst>
      <p:ext uri="{BB962C8B-B14F-4D97-AF65-F5344CB8AC3E}">
        <p14:creationId xmlns:p14="http://schemas.microsoft.com/office/powerpoint/2010/main" val="3571580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8114"/>
                                        </p:tgtEl>
                                        <p:attrNameLst>
                                          <p:attrName>style.visibility</p:attrName>
                                        </p:attrNameLst>
                                      </p:cBhvr>
                                      <p:to>
                                        <p:strVal val="visible"/>
                                      </p:to>
                                    </p:set>
                                    <p:animEffect transition="in" filter="wipe(left)">
                                      <p:cBhvr>
                                        <p:cTn id="7" dur="500"/>
                                        <p:tgtEl>
                                          <p:spTgt spid="218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14"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9138" name="Group 2"/>
          <p:cNvGrpSpPr>
            <a:grpSpLocks/>
          </p:cNvGrpSpPr>
          <p:nvPr/>
        </p:nvGrpSpPr>
        <p:grpSpPr bwMode="auto">
          <a:xfrm>
            <a:off x="1943100" y="1804987"/>
            <a:ext cx="5143500" cy="1909763"/>
            <a:chOff x="240" y="192"/>
            <a:chExt cx="4752" cy="1848"/>
          </a:xfrm>
        </p:grpSpPr>
        <p:grpSp>
          <p:nvGrpSpPr>
            <p:cNvPr id="219139" name="Group 3"/>
            <p:cNvGrpSpPr>
              <a:grpSpLocks/>
            </p:cNvGrpSpPr>
            <p:nvPr/>
          </p:nvGrpSpPr>
          <p:grpSpPr bwMode="auto">
            <a:xfrm>
              <a:off x="1903" y="192"/>
              <a:ext cx="3089" cy="1848"/>
              <a:chOff x="1608" y="384"/>
              <a:chExt cx="2568" cy="1536"/>
            </a:xfrm>
          </p:grpSpPr>
          <p:pic>
            <p:nvPicPr>
              <p:cNvPr id="219140" name="Picture 4" descr="轮廓突出（兔）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8" y="384"/>
                <a:ext cx="2544" cy="1536"/>
              </a:xfrm>
              <a:prstGeom prst="rect">
                <a:avLst/>
              </a:prstGeom>
              <a:noFill/>
              <a:extLst>
                <a:ext uri="{909E8E84-426E-40DD-AFC4-6F175D3DCCD1}">
                  <a14:hiddenFill xmlns:a14="http://schemas.microsoft.com/office/drawing/2010/main">
                    <a:solidFill>
                      <a:srgbClr val="FFFFFF"/>
                    </a:solidFill>
                  </a14:hiddenFill>
                </a:ext>
              </a:extLst>
            </p:spPr>
          </p:pic>
          <p:sp>
            <p:nvSpPr>
              <p:cNvPr id="219141" name="Rectangle 5"/>
              <p:cNvSpPr>
                <a:spLocks noChangeArrowheads="1"/>
              </p:cNvSpPr>
              <p:nvPr/>
            </p:nvSpPr>
            <p:spPr bwMode="auto">
              <a:xfrm>
                <a:off x="1632" y="384"/>
                <a:ext cx="2544" cy="1536"/>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grpSp>
        <p:sp>
          <p:nvSpPr>
            <p:cNvPr id="219142" name="Text Box 6"/>
            <p:cNvSpPr txBox="1">
              <a:spLocks noChangeArrowheads="1"/>
            </p:cNvSpPr>
            <p:nvPr/>
          </p:nvSpPr>
          <p:spPr bwMode="auto">
            <a:xfrm>
              <a:off x="240" y="333"/>
              <a:ext cx="1584" cy="8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zh-CN" altLang="en-US" sz="2400" b="1">
                  <a:solidFill>
                    <a:srgbClr val="0000FF"/>
                  </a:solidFill>
                  <a:latin typeface="Times New Roman" panose="02020603050405020304" pitchFamily="18" charset="0"/>
                </a:rPr>
                <a:t>轮廓突出前</a:t>
              </a:r>
            </a:p>
          </p:txBody>
        </p:sp>
      </p:grpSp>
      <p:grpSp>
        <p:nvGrpSpPr>
          <p:cNvPr id="219143" name="Group 7"/>
          <p:cNvGrpSpPr>
            <a:grpSpLocks/>
          </p:cNvGrpSpPr>
          <p:nvPr/>
        </p:nvGrpSpPr>
        <p:grpSpPr bwMode="auto">
          <a:xfrm>
            <a:off x="1943100" y="3943350"/>
            <a:ext cx="5143500" cy="2057400"/>
            <a:chOff x="240" y="2155"/>
            <a:chExt cx="4752" cy="2021"/>
          </a:xfrm>
        </p:grpSpPr>
        <p:grpSp>
          <p:nvGrpSpPr>
            <p:cNvPr id="219144" name="Group 8"/>
            <p:cNvGrpSpPr>
              <a:grpSpLocks/>
            </p:cNvGrpSpPr>
            <p:nvPr/>
          </p:nvGrpSpPr>
          <p:grpSpPr bwMode="auto">
            <a:xfrm>
              <a:off x="1903" y="2155"/>
              <a:ext cx="3089" cy="2021"/>
              <a:chOff x="1608" y="2016"/>
              <a:chExt cx="2568" cy="1680"/>
            </a:xfrm>
          </p:grpSpPr>
          <p:pic>
            <p:nvPicPr>
              <p:cNvPr id="219145" name="Picture 9" descr="轮廓突出（兔）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8" y="2016"/>
                <a:ext cx="2544" cy="1680"/>
              </a:xfrm>
              <a:prstGeom prst="rect">
                <a:avLst/>
              </a:prstGeom>
              <a:noFill/>
              <a:extLst>
                <a:ext uri="{909E8E84-426E-40DD-AFC4-6F175D3DCCD1}">
                  <a14:hiddenFill xmlns:a14="http://schemas.microsoft.com/office/drawing/2010/main">
                    <a:solidFill>
                      <a:srgbClr val="FFFFFF"/>
                    </a:solidFill>
                  </a14:hiddenFill>
                </a:ext>
              </a:extLst>
            </p:spPr>
          </p:pic>
          <p:sp>
            <p:nvSpPr>
              <p:cNvPr id="219146" name="Rectangle 10"/>
              <p:cNvSpPr>
                <a:spLocks noChangeArrowheads="1"/>
              </p:cNvSpPr>
              <p:nvPr/>
            </p:nvSpPr>
            <p:spPr bwMode="auto">
              <a:xfrm>
                <a:off x="1632" y="2020"/>
                <a:ext cx="2544" cy="163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grpSp>
        <p:sp>
          <p:nvSpPr>
            <p:cNvPr id="219147" name="Text Box 11"/>
            <p:cNvSpPr txBox="1">
              <a:spLocks noChangeArrowheads="1"/>
            </p:cNvSpPr>
            <p:nvPr/>
          </p:nvSpPr>
          <p:spPr bwMode="auto">
            <a:xfrm>
              <a:off x="240" y="2880"/>
              <a:ext cx="1584" cy="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zh-CN" altLang="en-US" sz="2400" b="1">
                  <a:solidFill>
                    <a:srgbClr val="0000FF"/>
                  </a:solidFill>
                  <a:latin typeface="Times New Roman" panose="02020603050405020304" pitchFamily="18" charset="0"/>
                </a:rPr>
                <a:t>轮廓突出后</a:t>
              </a:r>
            </a:p>
          </p:txBody>
        </p:sp>
      </p:grpSp>
      <p:graphicFrame>
        <p:nvGraphicFramePr>
          <p:cNvPr id="219148" name="Object 12"/>
          <p:cNvGraphicFramePr>
            <a:graphicFrameLocks noChangeAspect="1"/>
          </p:cNvGraphicFramePr>
          <p:nvPr/>
        </p:nvGraphicFramePr>
        <p:xfrm>
          <a:off x="2450307" y="2621756"/>
          <a:ext cx="645319" cy="1385888"/>
        </p:xfrm>
        <a:graphic>
          <a:graphicData uri="http://schemas.openxmlformats.org/presentationml/2006/ole">
            <mc:AlternateContent xmlns:mc="http://schemas.openxmlformats.org/markup-compatibility/2006">
              <mc:Choice xmlns:v="urn:schemas-microsoft-com:vml" Requires="v">
                <p:oleObj spid="_x0000_s135190" name="剪辑" r:id="rId5" imgW="1857600" imgH="3995640" progId="MS_ClipArt_Gallery.2">
                  <p:embed/>
                </p:oleObj>
              </mc:Choice>
              <mc:Fallback>
                <p:oleObj name="剪辑" r:id="rId5" imgW="1857600" imgH="3995640"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50307" y="2621756"/>
                        <a:ext cx="645319" cy="1385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Rectangle 2"/>
          <p:cNvSpPr txBox="1">
            <a:spLocks noChangeArrowheads="1"/>
          </p:cNvSpPr>
          <p:nvPr/>
        </p:nvSpPr>
        <p:spPr>
          <a:xfrm>
            <a:off x="0" y="0"/>
            <a:ext cx="9144000" cy="593525"/>
          </a:xfrm>
          <a:prstGeom prst="rect">
            <a:avLst/>
          </a:prstGeom>
          <a:solidFill>
            <a:schemeClr val="accent6"/>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zh-CN" altLang="en-US" sz="3000" b="1" dirty="0" smtClean="0">
                <a:solidFill>
                  <a:prstClr val="white"/>
                </a:solidFill>
              </a:rPr>
              <a:t>空间滤波</a:t>
            </a:r>
            <a:endParaRPr lang="zh-CN" altLang="en-US" sz="3000" b="1" dirty="0">
              <a:solidFill>
                <a:prstClr val="white"/>
              </a:solidFill>
            </a:endParaRPr>
          </a:p>
        </p:txBody>
      </p:sp>
    </p:spTree>
    <p:extLst>
      <p:ext uri="{BB962C8B-B14F-4D97-AF65-F5344CB8AC3E}">
        <p14:creationId xmlns:p14="http://schemas.microsoft.com/office/powerpoint/2010/main" val="27764183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19138"/>
                                        </p:tgtEl>
                                        <p:attrNameLst>
                                          <p:attrName>style.visibility</p:attrName>
                                        </p:attrNameLst>
                                      </p:cBhvr>
                                      <p:to>
                                        <p:strVal val="visible"/>
                                      </p:to>
                                    </p:set>
                                    <p:animEffect transition="in" filter="wipe(left)">
                                      <p:cBhvr>
                                        <p:cTn id="7" dur="500"/>
                                        <p:tgtEl>
                                          <p:spTgt spid="219138"/>
                                        </p:tgtEl>
                                      </p:cBhvr>
                                    </p:animEffect>
                                  </p:childTnLst>
                                </p:cTn>
                              </p:par>
                            </p:childTnLst>
                          </p:cTn>
                        </p:par>
                        <p:par>
                          <p:cTn id="8" fill="hold" nodeType="afterGroup">
                            <p:stCondLst>
                              <p:cond delay="500"/>
                            </p:stCondLst>
                            <p:childTnLst>
                              <p:par>
                                <p:cTn id="9" presetID="22" presetClass="entr" presetSubtype="4" fill="hold" nodeType="afterEffect">
                                  <p:stCondLst>
                                    <p:cond delay="0"/>
                                  </p:stCondLst>
                                  <p:childTnLst>
                                    <p:set>
                                      <p:cBhvr>
                                        <p:cTn id="10" dur="1" fill="hold">
                                          <p:stCondLst>
                                            <p:cond delay="0"/>
                                          </p:stCondLst>
                                        </p:cTn>
                                        <p:tgtEl>
                                          <p:spTgt spid="219148"/>
                                        </p:tgtEl>
                                        <p:attrNameLst>
                                          <p:attrName>style.visibility</p:attrName>
                                        </p:attrNameLst>
                                      </p:cBhvr>
                                      <p:to>
                                        <p:strVal val="visible"/>
                                      </p:to>
                                    </p:set>
                                    <p:animEffect transition="in" filter="wipe(down)">
                                      <p:cBhvr>
                                        <p:cTn id="11" dur="500"/>
                                        <p:tgtEl>
                                          <p:spTgt spid="21914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219143"/>
                                        </p:tgtEl>
                                        <p:attrNameLst>
                                          <p:attrName>style.visibility</p:attrName>
                                        </p:attrNameLst>
                                      </p:cBhvr>
                                      <p:to>
                                        <p:strVal val="visible"/>
                                      </p:to>
                                    </p:set>
                                    <p:animEffect transition="in" filter="wipe(left)">
                                      <p:cBhvr>
                                        <p:cTn id="16" dur="500"/>
                                        <p:tgtEl>
                                          <p:spTgt spid="219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Text Box 2"/>
          <p:cNvSpPr txBox="1">
            <a:spLocks noChangeArrowheads="1"/>
          </p:cNvSpPr>
          <p:nvPr/>
        </p:nvSpPr>
        <p:spPr bwMode="auto">
          <a:xfrm>
            <a:off x="3486150" y="4857751"/>
            <a:ext cx="257175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auto" hangingPunct="0">
              <a:spcBef>
                <a:spcPct val="50000"/>
              </a:spcBef>
              <a:spcAft>
                <a:spcPts val="0"/>
              </a:spcAft>
            </a:pPr>
            <a:r>
              <a:rPr kumimoji="1" lang="en-US" altLang="zh-CN" sz="2100" b="1">
                <a:solidFill>
                  <a:prstClr val="black"/>
                </a:solidFill>
                <a:latin typeface="Times New Roman" panose="02020603050405020304" pitchFamily="18" charset="0"/>
              </a:rPr>
              <a:t>4</a:t>
            </a:r>
            <a:r>
              <a:rPr kumimoji="1" lang="en-US" altLang="zh-CN" sz="2100" b="1">
                <a:solidFill>
                  <a:prstClr val="black"/>
                </a:solidFill>
                <a:latin typeface="Times New Roman" panose="02020603050405020304" pitchFamily="18" charset="0"/>
                <a:sym typeface="Symbol" panose="05050102010706020507" pitchFamily="18" charset="2"/>
              </a:rPr>
              <a:t></a:t>
            </a:r>
            <a:r>
              <a:rPr kumimoji="1" lang="zh-CN" altLang="en-US" sz="2100" b="1">
                <a:solidFill>
                  <a:prstClr val="black"/>
                </a:solidFill>
                <a:latin typeface="Times New Roman" panose="02020603050405020304" pitchFamily="18" charset="0"/>
                <a:sym typeface="Symbol" panose="05050102010706020507" pitchFamily="18" charset="2"/>
              </a:rPr>
              <a:t>空间滤波系统</a:t>
            </a:r>
            <a:endParaRPr kumimoji="1" lang="zh-CN" altLang="en-US" sz="2100" b="1">
              <a:solidFill>
                <a:prstClr val="black"/>
              </a:solidFill>
              <a:latin typeface="Times New Roman" panose="02020603050405020304" pitchFamily="18" charset="0"/>
            </a:endParaRPr>
          </a:p>
        </p:txBody>
      </p:sp>
      <p:sp>
        <p:nvSpPr>
          <p:cNvPr id="220163" name="Text Box 3"/>
          <p:cNvSpPr txBox="1">
            <a:spLocks noChangeArrowheads="1"/>
          </p:cNvSpPr>
          <p:nvPr/>
        </p:nvSpPr>
        <p:spPr bwMode="auto">
          <a:xfrm>
            <a:off x="1714500" y="5257801"/>
            <a:ext cx="548640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auto" hangingPunct="0">
              <a:spcBef>
                <a:spcPct val="50000"/>
              </a:spcBef>
              <a:spcAft>
                <a:spcPts val="0"/>
              </a:spcAft>
            </a:pPr>
            <a:endParaRPr kumimoji="1" lang="zh-CN" altLang="en-US" sz="2100" b="1">
              <a:solidFill>
                <a:prstClr val="black"/>
              </a:solidFill>
              <a:latin typeface="Times New Roman" panose="02020603050405020304" pitchFamily="18" charset="0"/>
            </a:endParaRPr>
          </a:p>
        </p:txBody>
      </p:sp>
      <p:sp>
        <p:nvSpPr>
          <p:cNvPr id="220164" name="Text Box 4"/>
          <p:cNvSpPr txBox="1">
            <a:spLocks noChangeArrowheads="1"/>
          </p:cNvSpPr>
          <p:nvPr/>
        </p:nvSpPr>
        <p:spPr bwMode="auto">
          <a:xfrm>
            <a:off x="2171700" y="5429250"/>
            <a:ext cx="51435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auto" hangingPunct="0">
              <a:spcBef>
                <a:spcPct val="50000"/>
              </a:spcBef>
              <a:spcAft>
                <a:spcPts val="0"/>
              </a:spcAft>
            </a:pPr>
            <a:r>
              <a:rPr kumimoji="1" lang="zh-CN" altLang="en-US" sz="1350" b="1">
                <a:solidFill>
                  <a:prstClr val="black"/>
                </a:solidFill>
                <a:latin typeface="Times New Roman" panose="02020603050405020304" pitchFamily="18" charset="0"/>
              </a:rPr>
              <a:t>通过控制频谱来控制像面的信息．</a:t>
            </a:r>
          </a:p>
        </p:txBody>
      </p:sp>
      <p:sp>
        <p:nvSpPr>
          <p:cNvPr id="220165" name="AutoShape 5">
            <a:hlinkClick r:id="" action="ppaction://hlinkshowjump?jump=nextslide"/>
          </p:cNvPr>
          <p:cNvSpPr>
            <a:spLocks noChangeArrowheads="1"/>
          </p:cNvSpPr>
          <p:nvPr/>
        </p:nvSpPr>
        <p:spPr bwMode="auto">
          <a:xfrm>
            <a:off x="7429500" y="6000750"/>
            <a:ext cx="285750" cy="285750"/>
          </a:xfrm>
          <a:prstGeom prst="rightArrow">
            <a:avLst>
              <a:gd name="adj1" fmla="val 50000"/>
              <a:gd name="adj2" fmla="val 25000"/>
            </a:avLst>
          </a:prstGeom>
          <a:solidFill>
            <a:srgbClr val="C1E0FF"/>
          </a:solidFill>
          <a:ln w="9525">
            <a:solidFill>
              <a:srgbClr val="005BB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0166" name="AutoShape 6">
            <a:hlinkClick r:id="" action="ppaction://hlinkshowjump?jump=previousslide"/>
          </p:cNvPr>
          <p:cNvSpPr>
            <a:spLocks noChangeArrowheads="1"/>
          </p:cNvSpPr>
          <p:nvPr/>
        </p:nvSpPr>
        <p:spPr bwMode="auto">
          <a:xfrm flipH="1">
            <a:off x="7029450" y="6000750"/>
            <a:ext cx="285750" cy="285750"/>
          </a:xfrm>
          <a:prstGeom prst="rightArrow">
            <a:avLst>
              <a:gd name="adj1" fmla="val 50000"/>
              <a:gd name="adj2" fmla="val 25000"/>
            </a:avLst>
          </a:prstGeom>
          <a:solidFill>
            <a:srgbClr val="F6DDCE"/>
          </a:solidFill>
          <a:ln w="9525">
            <a:solidFill>
              <a:srgbClr val="BF663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0167" name="Rectangle 7"/>
          <p:cNvSpPr>
            <a:spLocks noGrp="1" noChangeArrowheads="1"/>
          </p:cNvSpPr>
          <p:nvPr>
            <p:ph type="title"/>
          </p:nvPr>
        </p:nvSpPr>
        <p:spPr>
          <a:xfrm>
            <a:off x="390525" y="1717478"/>
            <a:ext cx="2882503" cy="514350"/>
          </a:xfrm>
          <a:noFill/>
          <a:ln/>
        </p:spPr>
        <p:txBody>
          <a:bodyPr/>
          <a:lstStyle/>
          <a:p>
            <a:r>
              <a:rPr lang="zh-CN" altLang="en-US" sz="2700" b="1" dirty="0">
                <a:ea typeface="宋体" panose="02010600030101010101" pitchFamily="2" charset="-122"/>
              </a:rPr>
              <a:t>网格实验</a:t>
            </a:r>
          </a:p>
        </p:txBody>
      </p:sp>
      <p:grpSp>
        <p:nvGrpSpPr>
          <p:cNvPr id="220168" name="Group 8"/>
          <p:cNvGrpSpPr>
            <a:grpSpLocks/>
          </p:cNvGrpSpPr>
          <p:nvPr/>
        </p:nvGrpSpPr>
        <p:grpSpPr bwMode="auto">
          <a:xfrm>
            <a:off x="1485900" y="2171701"/>
            <a:ext cx="6029326" cy="2745582"/>
            <a:chOff x="336" y="912"/>
            <a:chExt cx="5064" cy="2306"/>
          </a:xfrm>
        </p:grpSpPr>
        <p:sp>
          <p:nvSpPr>
            <p:cNvPr id="220169" name="Line 9"/>
            <p:cNvSpPr>
              <a:spLocks noChangeShapeType="1"/>
            </p:cNvSpPr>
            <p:nvPr/>
          </p:nvSpPr>
          <p:spPr bwMode="auto">
            <a:xfrm>
              <a:off x="1078" y="971"/>
              <a:ext cx="0" cy="1586"/>
            </a:xfrm>
            <a:prstGeom prst="line">
              <a:avLst/>
            </a:prstGeom>
            <a:noFill/>
            <a:ln w="9525">
              <a:solidFill>
                <a:srgbClr val="990099"/>
              </a:solidFill>
              <a:prstDash val="dashDot"/>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0170" name="Line 10"/>
            <p:cNvSpPr>
              <a:spLocks noChangeShapeType="1"/>
            </p:cNvSpPr>
            <p:nvPr/>
          </p:nvSpPr>
          <p:spPr bwMode="auto">
            <a:xfrm>
              <a:off x="336" y="1734"/>
              <a:ext cx="4911" cy="0"/>
            </a:xfrm>
            <a:prstGeom prst="line">
              <a:avLst/>
            </a:prstGeom>
            <a:noFill/>
            <a:ln w="9525">
              <a:solidFill>
                <a:srgbClr val="990099"/>
              </a:solidFill>
              <a:prstDash val="dashDot"/>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0171" name="Line 11"/>
            <p:cNvSpPr>
              <a:spLocks noChangeShapeType="1"/>
            </p:cNvSpPr>
            <p:nvPr/>
          </p:nvSpPr>
          <p:spPr bwMode="auto">
            <a:xfrm>
              <a:off x="2963" y="912"/>
              <a:ext cx="0" cy="1586"/>
            </a:xfrm>
            <a:prstGeom prst="line">
              <a:avLst/>
            </a:prstGeom>
            <a:noFill/>
            <a:ln w="9525">
              <a:solidFill>
                <a:srgbClr val="990099"/>
              </a:solidFill>
              <a:prstDash val="dashDot"/>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0172" name="Line 12"/>
            <p:cNvSpPr>
              <a:spLocks noChangeShapeType="1"/>
            </p:cNvSpPr>
            <p:nvPr/>
          </p:nvSpPr>
          <p:spPr bwMode="auto">
            <a:xfrm>
              <a:off x="5019" y="971"/>
              <a:ext cx="0" cy="1586"/>
            </a:xfrm>
            <a:prstGeom prst="line">
              <a:avLst/>
            </a:prstGeom>
            <a:noFill/>
            <a:ln w="9525">
              <a:solidFill>
                <a:srgbClr val="990099"/>
              </a:solidFill>
              <a:prstDash val="dashDot"/>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0173" name="Oval 13"/>
            <p:cNvSpPr>
              <a:spLocks noChangeArrowheads="1"/>
            </p:cNvSpPr>
            <p:nvPr/>
          </p:nvSpPr>
          <p:spPr bwMode="auto">
            <a:xfrm>
              <a:off x="1878" y="1088"/>
              <a:ext cx="343" cy="1351"/>
            </a:xfrm>
            <a:prstGeom prst="ellipse">
              <a:avLst/>
            </a:prstGeom>
            <a:solidFill>
              <a:srgbClr val="C0C0C0">
                <a:alpha val="50000"/>
              </a:srgbClr>
            </a:solidFill>
            <a:ln w="28575">
              <a:solidFill>
                <a:schemeClr val="tx1"/>
              </a:solidFill>
              <a:round/>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0174" name="Oval 14"/>
            <p:cNvSpPr>
              <a:spLocks noChangeArrowheads="1"/>
            </p:cNvSpPr>
            <p:nvPr/>
          </p:nvSpPr>
          <p:spPr bwMode="auto">
            <a:xfrm>
              <a:off x="3877" y="1088"/>
              <a:ext cx="342" cy="1351"/>
            </a:xfrm>
            <a:prstGeom prst="ellipse">
              <a:avLst/>
            </a:prstGeom>
            <a:solidFill>
              <a:srgbClr val="C0C0C0">
                <a:alpha val="50000"/>
              </a:srgbClr>
            </a:solidFill>
            <a:ln w="28575">
              <a:solidFill>
                <a:schemeClr val="tx1"/>
              </a:solidFill>
              <a:round/>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0175" name="Line 15"/>
            <p:cNvSpPr>
              <a:spLocks noChangeShapeType="1"/>
            </p:cNvSpPr>
            <p:nvPr/>
          </p:nvSpPr>
          <p:spPr bwMode="auto">
            <a:xfrm>
              <a:off x="1078" y="1441"/>
              <a:ext cx="1028" cy="0"/>
            </a:xfrm>
            <a:prstGeom prst="line">
              <a:avLst/>
            </a:prstGeom>
            <a:noFill/>
            <a:ln w="2857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0176" name="Line 16"/>
            <p:cNvSpPr>
              <a:spLocks noChangeShapeType="1"/>
            </p:cNvSpPr>
            <p:nvPr/>
          </p:nvSpPr>
          <p:spPr bwMode="auto">
            <a:xfrm>
              <a:off x="2106" y="1441"/>
              <a:ext cx="1942" cy="705"/>
            </a:xfrm>
            <a:prstGeom prst="line">
              <a:avLst/>
            </a:prstGeom>
            <a:noFill/>
            <a:ln w="28575">
              <a:solidFill>
                <a:srgbClr val="990099"/>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0177" name="Line 17"/>
            <p:cNvSpPr>
              <a:spLocks noChangeShapeType="1"/>
            </p:cNvSpPr>
            <p:nvPr/>
          </p:nvSpPr>
          <p:spPr bwMode="auto">
            <a:xfrm>
              <a:off x="1078" y="1441"/>
              <a:ext cx="1028" cy="293"/>
            </a:xfrm>
            <a:prstGeom prst="line">
              <a:avLst/>
            </a:prstGeom>
            <a:noFill/>
            <a:ln w="2857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0178" name="Line 18"/>
            <p:cNvSpPr>
              <a:spLocks noChangeShapeType="1"/>
            </p:cNvSpPr>
            <p:nvPr/>
          </p:nvSpPr>
          <p:spPr bwMode="auto">
            <a:xfrm>
              <a:off x="2106" y="1734"/>
              <a:ext cx="1942" cy="705"/>
            </a:xfrm>
            <a:prstGeom prst="line">
              <a:avLst/>
            </a:prstGeom>
            <a:noFill/>
            <a:ln w="28575">
              <a:solidFill>
                <a:srgbClr val="990099"/>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0179" name="Line 19"/>
            <p:cNvSpPr>
              <a:spLocks noChangeShapeType="1"/>
            </p:cNvSpPr>
            <p:nvPr/>
          </p:nvSpPr>
          <p:spPr bwMode="auto">
            <a:xfrm>
              <a:off x="4048" y="2146"/>
              <a:ext cx="971" cy="0"/>
            </a:xfrm>
            <a:prstGeom prst="line">
              <a:avLst/>
            </a:prstGeom>
            <a:noFill/>
            <a:ln w="2857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0180" name="Line 20"/>
            <p:cNvSpPr>
              <a:spLocks noChangeShapeType="1"/>
            </p:cNvSpPr>
            <p:nvPr/>
          </p:nvSpPr>
          <p:spPr bwMode="auto">
            <a:xfrm flipV="1">
              <a:off x="4048" y="2146"/>
              <a:ext cx="971" cy="293"/>
            </a:xfrm>
            <a:prstGeom prst="line">
              <a:avLst/>
            </a:prstGeom>
            <a:noFill/>
            <a:ln w="2857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0181" name="Text Box 21"/>
            <p:cNvSpPr txBox="1">
              <a:spLocks noChangeArrowheads="1"/>
            </p:cNvSpPr>
            <p:nvPr/>
          </p:nvSpPr>
          <p:spPr bwMode="auto">
            <a:xfrm>
              <a:off x="610" y="2598"/>
              <a:ext cx="838" cy="6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zh-CN" altLang="en-US" sz="2100" b="1">
                  <a:solidFill>
                    <a:srgbClr val="990099"/>
                  </a:solidFill>
                  <a:effectLst>
                    <a:outerShdw blurRad="38100" dist="38100" dir="2700000" algn="tl">
                      <a:srgbClr val="C0C0C0"/>
                    </a:outerShdw>
                  </a:effectLst>
                  <a:latin typeface="Bookman Old Style" panose="02050604050505020204" pitchFamily="18" charset="0"/>
                </a:rPr>
                <a:t>物平面</a:t>
              </a:r>
            </a:p>
            <a:p>
              <a:pPr fontAlgn="auto">
                <a:spcBef>
                  <a:spcPts val="0"/>
                </a:spcBef>
                <a:spcAft>
                  <a:spcPts val="0"/>
                </a:spcAft>
              </a:pPr>
              <a:r>
                <a:rPr kumimoji="1" lang="zh-CN" altLang="en-US" sz="2100" b="1">
                  <a:solidFill>
                    <a:srgbClr val="990099"/>
                  </a:solidFill>
                  <a:effectLst>
                    <a:outerShdw blurRad="38100" dist="38100" dir="2700000" algn="tl">
                      <a:srgbClr val="C0C0C0"/>
                    </a:outerShdw>
                  </a:effectLst>
                  <a:latin typeface="Bookman Old Style" panose="02050604050505020204" pitchFamily="18" charset="0"/>
                </a:rPr>
                <a:t> 网格</a:t>
              </a:r>
            </a:p>
          </p:txBody>
        </p:sp>
        <p:sp>
          <p:nvSpPr>
            <p:cNvPr id="220182" name="Text Box 22"/>
            <p:cNvSpPr txBox="1">
              <a:spLocks noChangeArrowheads="1"/>
            </p:cNvSpPr>
            <p:nvPr/>
          </p:nvSpPr>
          <p:spPr bwMode="auto">
            <a:xfrm>
              <a:off x="2506" y="2641"/>
              <a:ext cx="838" cy="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zh-CN" altLang="en-US" sz="2100" b="1">
                  <a:solidFill>
                    <a:srgbClr val="990099"/>
                  </a:solidFill>
                  <a:effectLst>
                    <a:outerShdw blurRad="38100" dist="38100" dir="2700000" algn="tl">
                      <a:srgbClr val="C0C0C0"/>
                    </a:outerShdw>
                  </a:effectLst>
                  <a:latin typeface="Bookman Old Style" panose="02050604050505020204" pitchFamily="18" charset="0"/>
                </a:rPr>
                <a:t>频谱面</a:t>
              </a:r>
            </a:p>
          </p:txBody>
        </p:sp>
        <p:sp>
          <p:nvSpPr>
            <p:cNvPr id="220183" name="Text Box 23"/>
            <p:cNvSpPr txBox="1">
              <a:spLocks noChangeArrowheads="1"/>
            </p:cNvSpPr>
            <p:nvPr/>
          </p:nvSpPr>
          <p:spPr bwMode="auto">
            <a:xfrm>
              <a:off x="4562" y="2641"/>
              <a:ext cx="838" cy="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zh-CN" altLang="en-US" sz="2100" b="1">
                  <a:solidFill>
                    <a:srgbClr val="990099"/>
                  </a:solidFill>
                  <a:effectLst>
                    <a:outerShdw blurRad="38100" dist="38100" dir="2700000" algn="tl">
                      <a:srgbClr val="C0C0C0"/>
                    </a:outerShdw>
                  </a:effectLst>
                  <a:latin typeface="Bookman Old Style" panose="02050604050505020204" pitchFamily="18" charset="0"/>
                </a:rPr>
                <a:t>像平面</a:t>
              </a:r>
              <a:endParaRPr kumimoji="1" lang="zh-CN" altLang="en-US" sz="2100" b="1">
                <a:solidFill>
                  <a:srgbClr val="990099"/>
                </a:solidFill>
                <a:latin typeface="Bookman Old Style" panose="02050604050505020204" pitchFamily="18" charset="0"/>
              </a:endParaRPr>
            </a:p>
          </p:txBody>
        </p:sp>
        <p:sp>
          <p:nvSpPr>
            <p:cNvPr id="220184" name="Text Box 24"/>
            <p:cNvSpPr txBox="1">
              <a:spLocks noChangeArrowheads="1"/>
            </p:cNvSpPr>
            <p:nvPr/>
          </p:nvSpPr>
          <p:spPr bwMode="auto">
            <a:xfrm>
              <a:off x="1878" y="2494"/>
              <a:ext cx="474" cy="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fontAlgn="auto">
                <a:spcBef>
                  <a:spcPts val="0"/>
                </a:spcBef>
                <a:spcAft>
                  <a:spcPts val="0"/>
                </a:spcAft>
              </a:pPr>
              <a:r>
                <a:rPr kumimoji="1" lang="en-US" altLang="zh-CN" sz="2100" b="1" i="1">
                  <a:solidFill>
                    <a:srgbClr val="990099"/>
                  </a:solidFill>
                  <a:effectLst>
                    <a:outerShdw blurRad="38100" dist="38100" dir="2700000" algn="tl">
                      <a:srgbClr val="C0C0C0"/>
                    </a:outerShdw>
                  </a:effectLst>
                  <a:latin typeface="Times New Roman" panose="02020603050405020304" pitchFamily="18" charset="0"/>
                  <a:ea typeface="楷体_GB2312" pitchFamily="49" charset="-122"/>
                </a:rPr>
                <a:t>L</a:t>
              </a:r>
              <a:r>
                <a:rPr kumimoji="1" lang="en-US" altLang="zh-CN" sz="2100" b="1" i="1" baseline="-25000">
                  <a:solidFill>
                    <a:srgbClr val="990099"/>
                  </a:solidFill>
                  <a:effectLst>
                    <a:outerShdw blurRad="38100" dist="38100" dir="2700000" algn="tl">
                      <a:srgbClr val="C0C0C0"/>
                    </a:outerShdw>
                  </a:effectLst>
                  <a:latin typeface="Times New Roman" panose="02020603050405020304" pitchFamily="18" charset="0"/>
                  <a:ea typeface="楷体_GB2312" pitchFamily="49" charset="-122"/>
                </a:rPr>
                <a:t>1</a:t>
              </a:r>
              <a:endParaRPr kumimoji="1" lang="en-US" altLang="zh-CN" sz="2100" b="1" i="1">
                <a:solidFill>
                  <a:srgbClr val="990099"/>
                </a:solidFill>
                <a:effectLst>
                  <a:outerShdw blurRad="38100" dist="38100" dir="2700000" algn="tl">
                    <a:srgbClr val="C0C0C0"/>
                  </a:outerShdw>
                </a:effectLst>
                <a:latin typeface="Times New Roman" panose="02020603050405020304" pitchFamily="18" charset="0"/>
                <a:ea typeface="楷体_GB2312" pitchFamily="49" charset="-122"/>
              </a:endParaRPr>
            </a:p>
          </p:txBody>
        </p:sp>
        <p:sp>
          <p:nvSpPr>
            <p:cNvPr id="220185" name="Text Box 25"/>
            <p:cNvSpPr txBox="1">
              <a:spLocks noChangeArrowheads="1"/>
            </p:cNvSpPr>
            <p:nvPr/>
          </p:nvSpPr>
          <p:spPr bwMode="auto">
            <a:xfrm>
              <a:off x="3934" y="2494"/>
              <a:ext cx="369" cy="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en-US" altLang="zh-CN" sz="2100" b="1" i="1">
                  <a:solidFill>
                    <a:srgbClr val="990099"/>
                  </a:solidFill>
                  <a:effectLst>
                    <a:outerShdw blurRad="38100" dist="38100" dir="2700000" algn="tl">
                      <a:srgbClr val="C0C0C0"/>
                    </a:outerShdw>
                  </a:effectLst>
                  <a:latin typeface="Times New Roman" panose="02020603050405020304" pitchFamily="18" charset="0"/>
                  <a:ea typeface="楷体_GB2312" pitchFamily="49" charset="-122"/>
                </a:rPr>
                <a:t>L</a:t>
              </a:r>
              <a:r>
                <a:rPr kumimoji="1" lang="en-US" altLang="zh-CN" sz="2100" b="1" i="1" baseline="-25000">
                  <a:solidFill>
                    <a:srgbClr val="990099"/>
                  </a:solidFill>
                  <a:effectLst>
                    <a:outerShdw blurRad="38100" dist="38100" dir="2700000" algn="tl">
                      <a:srgbClr val="C0C0C0"/>
                    </a:outerShdw>
                  </a:effectLst>
                  <a:latin typeface="Times New Roman" panose="02020603050405020304" pitchFamily="18" charset="0"/>
                  <a:ea typeface="楷体_GB2312" pitchFamily="49" charset="-122"/>
                </a:rPr>
                <a:t>2</a:t>
              </a:r>
              <a:endParaRPr kumimoji="1" lang="en-US" altLang="zh-CN" sz="2100" b="1" i="1">
                <a:solidFill>
                  <a:srgbClr val="990099"/>
                </a:solidFill>
                <a:effectLst>
                  <a:outerShdw blurRad="38100" dist="38100" dir="2700000" algn="tl">
                    <a:srgbClr val="C0C0C0"/>
                  </a:outerShdw>
                </a:effectLst>
                <a:latin typeface="Times New Roman" panose="02020603050405020304" pitchFamily="18" charset="0"/>
                <a:ea typeface="楷体_GB2312" pitchFamily="49" charset="-122"/>
              </a:endParaRPr>
            </a:p>
          </p:txBody>
        </p:sp>
        <p:sp>
          <p:nvSpPr>
            <p:cNvPr id="220186" name="Line 26"/>
            <p:cNvSpPr>
              <a:spLocks noChangeShapeType="1"/>
            </p:cNvSpPr>
            <p:nvPr/>
          </p:nvSpPr>
          <p:spPr bwMode="auto">
            <a:xfrm>
              <a:off x="622" y="1382"/>
              <a:ext cx="399" cy="0"/>
            </a:xfrm>
            <a:prstGeom prst="line">
              <a:avLst/>
            </a:prstGeom>
            <a:noFill/>
            <a:ln w="2857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0187" name="Line 27"/>
            <p:cNvSpPr>
              <a:spLocks noChangeShapeType="1"/>
            </p:cNvSpPr>
            <p:nvPr/>
          </p:nvSpPr>
          <p:spPr bwMode="auto">
            <a:xfrm>
              <a:off x="622" y="1499"/>
              <a:ext cx="399" cy="0"/>
            </a:xfrm>
            <a:prstGeom prst="line">
              <a:avLst/>
            </a:prstGeom>
            <a:noFill/>
            <a:ln w="2857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0188" name="Line 28"/>
            <p:cNvSpPr>
              <a:spLocks noChangeShapeType="1"/>
            </p:cNvSpPr>
            <p:nvPr/>
          </p:nvSpPr>
          <p:spPr bwMode="auto">
            <a:xfrm>
              <a:off x="622" y="1852"/>
              <a:ext cx="399" cy="0"/>
            </a:xfrm>
            <a:prstGeom prst="line">
              <a:avLst/>
            </a:prstGeom>
            <a:noFill/>
            <a:ln w="2857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0189" name="Line 29"/>
            <p:cNvSpPr>
              <a:spLocks noChangeShapeType="1"/>
            </p:cNvSpPr>
            <p:nvPr/>
          </p:nvSpPr>
          <p:spPr bwMode="auto">
            <a:xfrm>
              <a:off x="622" y="1969"/>
              <a:ext cx="399" cy="0"/>
            </a:xfrm>
            <a:prstGeom prst="line">
              <a:avLst/>
            </a:prstGeom>
            <a:noFill/>
            <a:ln w="2857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0190" name="Line 30"/>
            <p:cNvSpPr>
              <a:spLocks noChangeShapeType="1"/>
            </p:cNvSpPr>
            <p:nvPr/>
          </p:nvSpPr>
          <p:spPr bwMode="auto">
            <a:xfrm>
              <a:off x="622" y="2087"/>
              <a:ext cx="399" cy="0"/>
            </a:xfrm>
            <a:prstGeom prst="line">
              <a:avLst/>
            </a:prstGeom>
            <a:noFill/>
            <a:ln w="2857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0191" name="Line 31"/>
            <p:cNvSpPr>
              <a:spLocks noChangeShapeType="1"/>
            </p:cNvSpPr>
            <p:nvPr/>
          </p:nvSpPr>
          <p:spPr bwMode="auto">
            <a:xfrm>
              <a:off x="622" y="1617"/>
              <a:ext cx="399" cy="0"/>
            </a:xfrm>
            <a:prstGeom prst="line">
              <a:avLst/>
            </a:prstGeom>
            <a:noFill/>
            <a:ln w="2857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0192" name="Line 32"/>
            <p:cNvSpPr>
              <a:spLocks noChangeShapeType="1"/>
            </p:cNvSpPr>
            <p:nvPr/>
          </p:nvSpPr>
          <p:spPr bwMode="auto">
            <a:xfrm>
              <a:off x="1078" y="1088"/>
              <a:ext cx="343" cy="0"/>
            </a:xfrm>
            <a:prstGeom prst="line">
              <a:avLst/>
            </a:prstGeom>
            <a:noFill/>
            <a:ln w="952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0193" name="Line 33"/>
            <p:cNvSpPr>
              <a:spLocks noChangeShapeType="1"/>
            </p:cNvSpPr>
            <p:nvPr/>
          </p:nvSpPr>
          <p:spPr bwMode="auto">
            <a:xfrm flipH="1">
              <a:off x="1707" y="1088"/>
              <a:ext cx="285" cy="0"/>
            </a:xfrm>
            <a:prstGeom prst="line">
              <a:avLst/>
            </a:prstGeom>
            <a:noFill/>
            <a:ln w="952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0194" name="Text Box 34"/>
            <p:cNvSpPr txBox="1">
              <a:spLocks noChangeArrowheads="1"/>
            </p:cNvSpPr>
            <p:nvPr/>
          </p:nvSpPr>
          <p:spPr bwMode="auto">
            <a:xfrm>
              <a:off x="1421" y="914"/>
              <a:ext cx="210" cy="2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en-US" altLang="zh-CN" sz="1500" i="1">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f</a:t>
              </a:r>
              <a:endParaRPr kumimoji="1" lang="en-US" altLang="zh-CN" sz="2400" b="1">
                <a:solidFill>
                  <a:srgbClr val="990099"/>
                </a:solidFill>
                <a:latin typeface="Bookman Old Style" panose="02050604050505020204" pitchFamily="18" charset="0"/>
                <a:ea typeface="楷体_GB2312" pitchFamily="49" charset="-122"/>
              </a:endParaRPr>
            </a:p>
          </p:txBody>
        </p:sp>
        <p:sp>
          <p:nvSpPr>
            <p:cNvPr id="220195" name="Line 35"/>
            <p:cNvSpPr>
              <a:spLocks noChangeShapeType="1"/>
            </p:cNvSpPr>
            <p:nvPr/>
          </p:nvSpPr>
          <p:spPr bwMode="auto">
            <a:xfrm>
              <a:off x="2106" y="1088"/>
              <a:ext cx="229" cy="0"/>
            </a:xfrm>
            <a:prstGeom prst="line">
              <a:avLst/>
            </a:prstGeom>
            <a:noFill/>
            <a:ln w="952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0196" name="Line 36"/>
            <p:cNvSpPr>
              <a:spLocks noChangeShapeType="1"/>
            </p:cNvSpPr>
            <p:nvPr/>
          </p:nvSpPr>
          <p:spPr bwMode="auto">
            <a:xfrm flipH="1">
              <a:off x="2678" y="1088"/>
              <a:ext cx="342" cy="0"/>
            </a:xfrm>
            <a:prstGeom prst="line">
              <a:avLst/>
            </a:prstGeom>
            <a:noFill/>
            <a:ln w="952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0197" name="Text Box 37"/>
            <p:cNvSpPr txBox="1">
              <a:spLocks noChangeArrowheads="1"/>
            </p:cNvSpPr>
            <p:nvPr/>
          </p:nvSpPr>
          <p:spPr bwMode="auto">
            <a:xfrm>
              <a:off x="2392" y="914"/>
              <a:ext cx="210" cy="2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en-US" altLang="zh-CN" sz="1500" i="1">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f</a:t>
              </a:r>
              <a:endParaRPr kumimoji="1" lang="en-US" altLang="zh-CN" sz="2400" b="1">
                <a:solidFill>
                  <a:srgbClr val="990099"/>
                </a:solidFill>
                <a:latin typeface="Bookman Old Style" panose="02050604050505020204" pitchFamily="18" charset="0"/>
                <a:ea typeface="楷体_GB2312" pitchFamily="49" charset="-122"/>
              </a:endParaRPr>
            </a:p>
          </p:txBody>
        </p:sp>
        <p:sp>
          <p:nvSpPr>
            <p:cNvPr id="220198" name="Line 38"/>
            <p:cNvSpPr>
              <a:spLocks noChangeShapeType="1"/>
            </p:cNvSpPr>
            <p:nvPr/>
          </p:nvSpPr>
          <p:spPr bwMode="auto">
            <a:xfrm>
              <a:off x="3020" y="1088"/>
              <a:ext cx="343" cy="0"/>
            </a:xfrm>
            <a:prstGeom prst="line">
              <a:avLst/>
            </a:prstGeom>
            <a:noFill/>
            <a:ln w="952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0199" name="Line 39"/>
            <p:cNvSpPr>
              <a:spLocks noChangeShapeType="1"/>
            </p:cNvSpPr>
            <p:nvPr/>
          </p:nvSpPr>
          <p:spPr bwMode="auto">
            <a:xfrm flipH="1">
              <a:off x="3648" y="1088"/>
              <a:ext cx="400" cy="0"/>
            </a:xfrm>
            <a:prstGeom prst="line">
              <a:avLst/>
            </a:prstGeom>
            <a:noFill/>
            <a:ln w="952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0200" name="Text Box 40"/>
            <p:cNvSpPr txBox="1">
              <a:spLocks noChangeArrowheads="1"/>
            </p:cNvSpPr>
            <p:nvPr/>
          </p:nvSpPr>
          <p:spPr bwMode="auto">
            <a:xfrm>
              <a:off x="3363" y="914"/>
              <a:ext cx="210" cy="2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en-US" altLang="zh-CN" sz="1500" i="1">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f</a:t>
              </a:r>
              <a:endParaRPr kumimoji="1" lang="en-US" altLang="zh-CN" sz="2400" b="1">
                <a:solidFill>
                  <a:srgbClr val="990099"/>
                </a:solidFill>
                <a:latin typeface="Bookman Old Style" panose="02050604050505020204" pitchFamily="18" charset="0"/>
                <a:ea typeface="楷体_GB2312" pitchFamily="49" charset="-122"/>
              </a:endParaRPr>
            </a:p>
          </p:txBody>
        </p:sp>
        <p:sp>
          <p:nvSpPr>
            <p:cNvPr id="220201" name="Line 41"/>
            <p:cNvSpPr>
              <a:spLocks noChangeShapeType="1"/>
            </p:cNvSpPr>
            <p:nvPr/>
          </p:nvSpPr>
          <p:spPr bwMode="auto">
            <a:xfrm>
              <a:off x="4105" y="1088"/>
              <a:ext cx="343" cy="0"/>
            </a:xfrm>
            <a:prstGeom prst="line">
              <a:avLst/>
            </a:prstGeom>
            <a:noFill/>
            <a:ln w="952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0202" name="Line 42"/>
            <p:cNvSpPr>
              <a:spLocks noChangeShapeType="1"/>
            </p:cNvSpPr>
            <p:nvPr/>
          </p:nvSpPr>
          <p:spPr bwMode="auto">
            <a:xfrm flipH="1">
              <a:off x="4733" y="1088"/>
              <a:ext cx="286" cy="0"/>
            </a:xfrm>
            <a:prstGeom prst="line">
              <a:avLst/>
            </a:prstGeom>
            <a:noFill/>
            <a:ln w="952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0203" name="Text Box 43"/>
            <p:cNvSpPr txBox="1">
              <a:spLocks noChangeArrowheads="1"/>
            </p:cNvSpPr>
            <p:nvPr/>
          </p:nvSpPr>
          <p:spPr bwMode="auto">
            <a:xfrm>
              <a:off x="4448" y="914"/>
              <a:ext cx="210" cy="2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en-US" altLang="zh-CN" sz="1500" i="1">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f</a:t>
              </a:r>
              <a:endParaRPr kumimoji="1" lang="en-US" altLang="zh-CN" sz="2400">
                <a:solidFill>
                  <a:srgbClr val="990099"/>
                </a:solidFill>
                <a:latin typeface="Bookman Old Style" panose="02050604050505020204" pitchFamily="18" charset="0"/>
                <a:ea typeface="楷体_GB2312" pitchFamily="49" charset="-122"/>
              </a:endParaRPr>
            </a:p>
          </p:txBody>
        </p:sp>
        <p:sp>
          <p:nvSpPr>
            <p:cNvPr id="220204" name="Oval 44"/>
            <p:cNvSpPr>
              <a:spLocks noChangeArrowheads="1"/>
            </p:cNvSpPr>
            <p:nvPr/>
          </p:nvSpPr>
          <p:spPr bwMode="auto">
            <a:xfrm>
              <a:off x="2910" y="1653"/>
              <a:ext cx="96"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0205" name="Oval 45"/>
            <p:cNvSpPr>
              <a:spLocks noChangeArrowheads="1"/>
            </p:cNvSpPr>
            <p:nvPr/>
          </p:nvSpPr>
          <p:spPr bwMode="auto">
            <a:xfrm>
              <a:off x="2910" y="1984"/>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0206" name="Oval 46"/>
            <p:cNvSpPr>
              <a:spLocks noChangeArrowheads="1"/>
            </p:cNvSpPr>
            <p:nvPr/>
          </p:nvSpPr>
          <p:spPr bwMode="auto">
            <a:xfrm>
              <a:off x="2916" y="1389"/>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0207" name="Oval 47"/>
            <p:cNvSpPr>
              <a:spLocks noChangeArrowheads="1"/>
            </p:cNvSpPr>
            <p:nvPr/>
          </p:nvSpPr>
          <p:spPr bwMode="auto">
            <a:xfrm flipH="1" flipV="1">
              <a:off x="2932" y="2223"/>
              <a:ext cx="47" cy="4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0208" name="Oval 48"/>
            <p:cNvSpPr>
              <a:spLocks noChangeArrowheads="1"/>
            </p:cNvSpPr>
            <p:nvPr/>
          </p:nvSpPr>
          <p:spPr bwMode="auto">
            <a:xfrm flipH="1" flipV="1">
              <a:off x="2937" y="1200"/>
              <a:ext cx="47" cy="4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grpSp>
      <p:sp>
        <p:nvSpPr>
          <p:cNvPr id="50" name="Rectangle 2"/>
          <p:cNvSpPr txBox="1">
            <a:spLocks noChangeArrowheads="1"/>
          </p:cNvSpPr>
          <p:nvPr/>
        </p:nvSpPr>
        <p:spPr>
          <a:xfrm>
            <a:off x="0" y="0"/>
            <a:ext cx="9144000" cy="593525"/>
          </a:xfrm>
          <a:prstGeom prst="rect">
            <a:avLst/>
          </a:prstGeom>
          <a:solidFill>
            <a:schemeClr val="accent6"/>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zh-CN" altLang="en-US" sz="3000" b="1" dirty="0" smtClean="0">
                <a:solidFill>
                  <a:prstClr val="white"/>
                </a:solidFill>
              </a:rPr>
              <a:t>空间滤波</a:t>
            </a:r>
            <a:endParaRPr lang="zh-CN" altLang="en-US" sz="3000" b="1" dirty="0">
              <a:solidFill>
                <a:prstClr val="white"/>
              </a:solidFill>
            </a:endParaRPr>
          </a:p>
        </p:txBody>
      </p:sp>
    </p:spTree>
    <p:extLst>
      <p:ext uri="{BB962C8B-B14F-4D97-AF65-F5344CB8AC3E}">
        <p14:creationId xmlns:p14="http://schemas.microsoft.com/office/powerpoint/2010/main" val="3985830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20168"/>
                                        </p:tgtEl>
                                        <p:attrNameLst>
                                          <p:attrName>style.visibility</p:attrName>
                                        </p:attrNameLst>
                                      </p:cBhvr>
                                      <p:to>
                                        <p:strVal val="visible"/>
                                      </p:to>
                                    </p:set>
                                    <p:animEffect transition="in" filter="dissolve">
                                      <p:cBhvr>
                                        <p:cTn id="7" dur="500"/>
                                        <p:tgtEl>
                                          <p:spTgt spid="220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Text Box 2"/>
          <p:cNvSpPr txBox="1">
            <a:spLocks noChangeArrowheads="1"/>
          </p:cNvSpPr>
          <p:nvPr/>
        </p:nvSpPr>
        <p:spPr bwMode="auto">
          <a:xfrm>
            <a:off x="1714500" y="5257801"/>
            <a:ext cx="548640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auto" hangingPunct="0">
              <a:spcBef>
                <a:spcPct val="50000"/>
              </a:spcBef>
              <a:spcAft>
                <a:spcPts val="0"/>
              </a:spcAft>
            </a:pPr>
            <a:endParaRPr kumimoji="1" lang="zh-CN" altLang="en-US" sz="2100" b="1">
              <a:solidFill>
                <a:prstClr val="black"/>
              </a:solidFill>
              <a:latin typeface="Times New Roman" panose="02020603050405020304" pitchFamily="18" charset="0"/>
            </a:endParaRPr>
          </a:p>
        </p:txBody>
      </p:sp>
      <p:sp>
        <p:nvSpPr>
          <p:cNvPr id="221187" name="AutoShape 3">
            <a:hlinkClick r:id="" action="ppaction://hlinkshowjump?jump=nextslide"/>
          </p:cNvPr>
          <p:cNvSpPr>
            <a:spLocks noChangeArrowheads="1"/>
          </p:cNvSpPr>
          <p:nvPr/>
        </p:nvSpPr>
        <p:spPr bwMode="auto">
          <a:xfrm>
            <a:off x="7429500" y="6000750"/>
            <a:ext cx="285750" cy="285750"/>
          </a:xfrm>
          <a:prstGeom prst="rightArrow">
            <a:avLst>
              <a:gd name="adj1" fmla="val 50000"/>
              <a:gd name="adj2" fmla="val 25000"/>
            </a:avLst>
          </a:prstGeom>
          <a:solidFill>
            <a:srgbClr val="C1E0FF"/>
          </a:solidFill>
          <a:ln w="9525">
            <a:solidFill>
              <a:srgbClr val="005BB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1188" name="AutoShape 4">
            <a:hlinkClick r:id="" action="ppaction://hlinkshowjump?jump=previousslide"/>
          </p:cNvPr>
          <p:cNvSpPr>
            <a:spLocks noChangeArrowheads="1"/>
          </p:cNvSpPr>
          <p:nvPr/>
        </p:nvSpPr>
        <p:spPr bwMode="auto">
          <a:xfrm flipH="1">
            <a:off x="7029450" y="6000750"/>
            <a:ext cx="285750" cy="285750"/>
          </a:xfrm>
          <a:prstGeom prst="rightArrow">
            <a:avLst>
              <a:gd name="adj1" fmla="val 50000"/>
              <a:gd name="adj2" fmla="val 25000"/>
            </a:avLst>
          </a:prstGeom>
          <a:solidFill>
            <a:srgbClr val="F6DDCE"/>
          </a:solidFill>
          <a:ln w="9525">
            <a:solidFill>
              <a:srgbClr val="BF663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pic>
        <p:nvPicPr>
          <p:cNvPr id="221189" name="Picture 5"/>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543050" y="2114551"/>
            <a:ext cx="6115050" cy="3494485"/>
          </a:xfrm>
          <a:solidFill>
            <a:srgbClr val="00CC99"/>
          </a:solidFill>
          <a:ln>
            <a:solidFill>
              <a:srgbClr val="CC33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21190" name="Rectangle 6"/>
          <p:cNvSpPr>
            <a:spLocks noGrp="1" noChangeArrowheads="1"/>
          </p:cNvSpPr>
          <p:nvPr>
            <p:ph type="title"/>
          </p:nvPr>
        </p:nvSpPr>
        <p:spPr>
          <a:xfrm>
            <a:off x="925117" y="1600201"/>
            <a:ext cx="2882503" cy="514350"/>
          </a:xfrm>
          <a:noFill/>
          <a:ln/>
        </p:spPr>
        <p:txBody>
          <a:bodyPr/>
          <a:lstStyle/>
          <a:p>
            <a:r>
              <a:rPr lang="zh-CN" altLang="en-US" sz="2700" b="1" dirty="0">
                <a:ea typeface="宋体" panose="02010600030101010101" pitchFamily="2" charset="-122"/>
              </a:rPr>
              <a:t>网格实验</a:t>
            </a:r>
          </a:p>
        </p:txBody>
      </p:sp>
      <p:sp>
        <p:nvSpPr>
          <p:cNvPr id="8" name="Rectangle 2"/>
          <p:cNvSpPr txBox="1">
            <a:spLocks noChangeArrowheads="1"/>
          </p:cNvSpPr>
          <p:nvPr/>
        </p:nvSpPr>
        <p:spPr>
          <a:xfrm>
            <a:off x="0" y="0"/>
            <a:ext cx="9144000" cy="593525"/>
          </a:xfrm>
          <a:prstGeom prst="rect">
            <a:avLst/>
          </a:prstGeom>
          <a:solidFill>
            <a:schemeClr val="accent6"/>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zh-CN" altLang="en-US" sz="3000" b="1" dirty="0" smtClean="0">
                <a:solidFill>
                  <a:prstClr val="white"/>
                </a:solidFill>
              </a:rPr>
              <a:t>空间滤波</a:t>
            </a:r>
            <a:endParaRPr lang="zh-CN" altLang="en-US" sz="3000" b="1" dirty="0">
              <a:solidFill>
                <a:prstClr val="white"/>
              </a:solidFill>
            </a:endParaRPr>
          </a:p>
        </p:txBody>
      </p:sp>
    </p:spTree>
    <p:extLst>
      <p:ext uri="{BB962C8B-B14F-4D97-AF65-F5344CB8AC3E}">
        <p14:creationId xmlns:p14="http://schemas.microsoft.com/office/powerpoint/2010/main" val="35788399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AutoShape 2">
            <a:hlinkClick r:id="" action="ppaction://hlinkshowjump?jump=nextslide"/>
          </p:cNvPr>
          <p:cNvSpPr>
            <a:spLocks noChangeArrowheads="1"/>
          </p:cNvSpPr>
          <p:nvPr/>
        </p:nvSpPr>
        <p:spPr bwMode="auto">
          <a:xfrm>
            <a:off x="7429500" y="6000750"/>
            <a:ext cx="285750" cy="285750"/>
          </a:xfrm>
          <a:prstGeom prst="rightArrow">
            <a:avLst>
              <a:gd name="adj1" fmla="val 50000"/>
              <a:gd name="adj2" fmla="val 25000"/>
            </a:avLst>
          </a:prstGeom>
          <a:solidFill>
            <a:srgbClr val="C1E0FF"/>
          </a:solidFill>
          <a:ln w="9525">
            <a:solidFill>
              <a:srgbClr val="005BB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11" name="AutoShape 3">
            <a:hlinkClick r:id="" action="ppaction://hlinkshowjump?jump=previousslide"/>
          </p:cNvPr>
          <p:cNvSpPr>
            <a:spLocks noChangeArrowheads="1"/>
          </p:cNvSpPr>
          <p:nvPr/>
        </p:nvSpPr>
        <p:spPr bwMode="auto">
          <a:xfrm flipH="1">
            <a:off x="7029450" y="6000750"/>
            <a:ext cx="285750" cy="285750"/>
          </a:xfrm>
          <a:prstGeom prst="rightArrow">
            <a:avLst>
              <a:gd name="adj1" fmla="val 50000"/>
              <a:gd name="adj2" fmla="val 25000"/>
            </a:avLst>
          </a:prstGeom>
          <a:solidFill>
            <a:srgbClr val="F6DDCE"/>
          </a:solidFill>
          <a:ln w="9525">
            <a:solidFill>
              <a:srgbClr val="BF663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grpSp>
        <p:nvGrpSpPr>
          <p:cNvPr id="222212" name="Group 4"/>
          <p:cNvGrpSpPr>
            <a:grpSpLocks/>
          </p:cNvGrpSpPr>
          <p:nvPr/>
        </p:nvGrpSpPr>
        <p:grpSpPr bwMode="auto">
          <a:xfrm>
            <a:off x="1543050" y="2057400"/>
            <a:ext cx="2733675" cy="3605297"/>
            <a:chOff x="768" y="624"/>
            <a:chExt cx="1968" cy="2514"/>
          </a:xfrm>
        </p:grpSpPr>
        <p:sp>
          <p:nvSpPr>
            <p:cNvPr id="222213" name="Rectangle 5"/>
            <p:cNvSpPr>
              <a:spLocks noChangeArrowheads="1"/>
            </p:cNvSpPr>
            <p:nvPr/>
          </p:nvSpPr>
          <p:spPr bwMode="auto">
            <a:xfrm>
              <a:off x="768" y="912"/>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14" name="Rectangle 6"/>
            <p:cNvSpPr>
              <a:spLocks noChangeArrowheads="1"/>
            </p:cNvSpPr>
            <p:nvPr/>
          </p:nvSpPr>
          <p:spPr bwMode="auto">
            <a:xfrm>
              <a:off x="768" y="1008"/>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15" name="Rectangle 7"/>
            <p:cNvSpPr>
              <a:spLocks noChangeArrowheads="1"/>
            </p:cNvSpPr>
            <p:nvPr/>
          </p:nvSpPr>
          <p:spPr bwMode="auto">
            <a:xfrm>
              <a:off x="768" y="1104"/>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16" name="Rectangle 8"/>
            <p:cNvSpPr>
              <a:spLocks noChangeArrowheads="1"/>
            </p:cNvSpPr>
            <p:nvPr/>
          </p:nvSpPr>
          <p:spPr bwMode="auto">
            <a:xfrm>
              <a:off x="768" y="1200"/>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17" name="Rectangle 9"/>
            <p:cNvSpPr>
              <a:spLocks noChangeArrowheads="1"/>
            </p:cNvSpPr>
            <p:nvPr/>
          </p:nvSpPr>
          <p:spPr bwMode="auto">
            <a:xfrm>
              <a:off x="768" y="1296"/>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18" name="Rectangle 10"/>
            <p:cNvSpPr>
              <a:spLocks noChangeArrowheads="1"/>
            </p:cNvSpPr>
            <p:nvPr/>
          </p:nvSpPr>
          <p:spPr bwMode="auto">
            <a:xfrm>
              <a:off x="768" y="1392"/>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19" name="Rectangle 11"/>
            <p:cNvSpPr>
              <a:spLocks noChangeArrowheads="1"/>
            </p:cNvSpPr>
            <p:nvPr/>
          </p:nvSpPr>
          <p:spPr bwMode="auto">
            <a:xfrm>
              <a:off x="768" y="1488"/>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20" name="Rectangle 12"/>
            <p:cNvSpPr>
              <a:spLocks noChangeArrowheads="1"/>
            </p:cNvSpPr>
            <p:nvPr/>
          </p:nvSpPr>
          <p:spPr bwMode="auto">
            <a:xfrm>
              <a:off x="768" y="1584"/>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21" name="Rectangle 13"/>
            <p:cNvSpPr>
              <a:spLocks noChangeArrowheads="1"/>
            </p:cNvSpPr>
            <p:nvPr/>
          </p:nvSpPr>
          <p:spPr bwMode="auto">
            <a:xfrm>
              <a:off x="768" y="1680"/>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22" name="Rectangle 14"/>
            <p:cNvSpPr>
              <a:spLocks noChangeArrowheads="1"/>
            </p:cNvSpPr>
            <p:nvPr/>
          </p:nvSpPr>
          <p:spPr bwMode="auto">
            <a:xfrm>
              <a:off x="768" y="1776"/>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23" name="Rectangle 15"/>
            <p:cNvSpPr>
              <a:spLocks noChangeArrowheads="1"/>
            </p:cNvSpPr>
            <p:nvPr/>
          </p:nvSpPr>
          <p:spPr bwMode="auto">
            <a:xfrm>
              <a:off x="768" y="1872"/>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24" name="Rectangle 16"/>
            <p:cNvSpPr>
              <a:spLocks noChangeArrowheads="1"/>
            </p:cNvSpPr>
            <p:nvPr/>
          </p:nvSpPr>
          <p:spPr bwMode="auto">
            <a:xfrm>
              <a:off x="768" y="1968"/>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25" name="Rectangle 17"/>
            <p:cNvSpPr>
              <a:spLocks noChangeArrowheads="1"/>
            </p:cNvSpPr>
            <p:nvPr/>
          </p:nvSpPr>
          <p:spPr bwMode="auto">
            <a:xfrm>
              <a:off x="768" y="2064"/>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26" name="Rectangle 18"/>
            <p:cNvSpPr>
              <a:spLocks noChangeArrowheads="1"/>
            </p:cNvSpPr>
            <p:nvPr/>
          </p:nvSpPr>
          <p:spPr bwMode="auto">
            <a:xfrm rot="5400000">
              <a:off x="-168" y="1560"/>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27" name="Rectangle 19"/>
            <p:cNvSpPr>
              <a:spLocks noChangeArrowheads="1"/>
            </p:cNvSpPr>
            <p:nvPr/>
          </p:nvSpPr>
          <p:spPr bwMode="auto">
            <a:xfrm rot="5400000">
              <a:off x="-72" y="1560"/>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28" name="Rectangle 20"/>
            <p:cNvSpPr>
              <a:spLocks noChangeArrowheads="1"/>
            </p:cNvSpPr>
            <p:nvPr/>
          </p:nvSpPr>
          <p:spPr bwMode="auto">
            <a:xfrm rot="5400000">
              <a:off x="24" y="1560"/>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29" name="Rectangle 21"/>
            <p:cNvSpPr>
              <a:spLocks noChangeArrowheads="1"/>
            </p:cNvSpPr>
            <p:nvPr/>
          </p:nvSpPr>
          <p:spPr bwMode="auto">
            <a:xfrm rot="5400000">
              <a:off x="120" y="1560"/>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30" name="Rectangle 22"/>
            <p:cNvSpPr>
              <a:spLocks noChangeArrowheads="1"/>
            </p:cNvSpPr>
            <p:nvPr/>
          </p:nvSpPr>
          <p:spPr bwMode="auto">
            <a:xfrm rot="5400000">
              <a:off x="216" y="1560"/>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31" name="Rectangle 23"/>
            <p:cNvSpPr>
              <a:spLocks noChangeArrowheads="1"/>
            </p:cNvSpPr>
            <p:nvPr/>
          </p:nvSpPr>
          <p:spPr bwMode="auto">
            <a:xfrm rot="5400000">
              <a:off x="312" y="1560"/>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32" name="Rectangle 24"/>
            <p:cNvSpPr>
              <a:spLocks noChangeArrowheads="1"/>
            </p:cNvSpPr>
            <p:nvPr/>
          </p:nvSpPr>
          <p:spPr bwMode="auto">
            <a:xfrm rot="5400000">
              <a:off x="408" y="1560"/>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33" name="Rectangle 25"/>
            <p:cNvSpPr>
              <a:spLocks noChangeArrowheads="1"/>
            </p:cNvSpPr>
            <p:nvPr/>
          </p:nvSpPr>
          <p:spPr bwMode="auto">
            <a:xfrm rot="5400000">
              <a:off x="504" y="1560"/>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34" name="Rectangle 26"/>
            <p:cNvSpPr>
              <a:spLocks noChangeArrowheads="1"/>
            </p:cNvSpPr>
            <p:nvPr/>
          </p:nvSpPr>
          <p:spPr bwMode="auto">
            <a:xfrm rot="5400000">
              <a:off x="600" y="1560"/>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35" name="Rectangle 27"/>
            <p:cNvSpPr>
              <a:spLocks noChangeArrowheads="1"/>
            </p:cNvSpPr>
            <p:nvPr/>
          </p:nvSpPr>
          <p:spPr bwMode="auto">
            <a:xfrm rot="5400000">
              <a:off x="696" y="1560"/>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36" name="Rectangle 28"/>
            <p:cNvSpPr>
              <a:spLocks noChangeArrowheads="1"/>
            </p:cNvSpPr>
            <p:nvPr/>
          </p:nvSpPr>
          <p:spPr bwMode="auto">
            <a:xfrm rot="5400000">
              <a:off x="792" y="1560"/>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37" name="Rectangle 29"/>
            <p:cNvSpPr>
              <a:spLocks noChangeArrowheads="1"/>
            </p:cNvSpPr>
            <p:nvPr/>
          </p:nvSpPr>
          <p:spPr bwMode="auto">
            <a:xfrm rot="5400000">
              <a:off x="888" y="1560"/>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38" name="Rectangle 30"/>
            <p:cNvSpPr>
              <a:spLocks noChangeArrowheads="1"/>
            </p:cNvSpPr>
            <p:nvPr/>
          </p:nvSpPr>
          <p:spPr bwMode="auto">
            <a:xfrm rot="5400000">
              <a:off x="984" y="1560"/>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39" name="Rectangle 31"/>
            <p:cNvSpPr>
              <a:spLocks noChangeArrowheads="1"/>
            </p:cNvSpPr>
            <p:nvPr/>
          </p:nvSpPr>
          <p:spPr bwMode="auto">
            <a:xfrm rot="5400000">
              <a:off x="1080" y="1560"/>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40" name="Rectangle 32"/>
            <p:cNvSpPr>
              <a:spLocks noChangeArrowheads="1"/>
            </p:cNvSpPr>
            <p:nvPr/>
          </p:nvSpPr>
          <p:spPr bwMode="auto">
            <a:xfrm rot="5400000">
              <a:off x="1176" y="1560"/>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41" name="Rectangle 33"/>
            <p:cNvSpPr>
              <a:spLocks noChangeArrowheads="1"/>
            </p:cNvSpPr>
            <p:nvPr/>
          </p:nvSpPr>
          <p:spPr bwMode="auto">
            <a:xfrm rot="5400000">
              <a:off x="1272" y="1560"/>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42" name="Rectangle 34"/>
            <p:cNvSpPr>
              <a:spLocks noChangeArrowheads="1"/>
            </p:cNvSpPr>
            <p:nvPr/>
          </p:nvSpPr>
          <p:spPr bwMode="auto">
            <a:xfrm rot="5400000">
              <a:off x="1368" y="1560"/>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43" name="Rectangle 35"/>
            <p:cNvSpPr>
              <a:spLocks noChangeArrowheads="1"/>
            </p:cNvSpPr>
            <p:nvPr/>
          </p:nvSpPr>
          <p:spPr bwMode="auto">
            <a:xfrm rot="5400000">
              <a:off x="1464" y="1560"/>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44" name="Rectangle 36"/>
            <p:cNvSpPr>
              <a:spLocks noChangeArrowheads="1"/>
            </p:cNvSpPr>
            <p:nvPr/>
          </p:nvSpPr>
          <p:spPr bwMode="auto">
            <a:xfrm rot="5400000">
              <a:off x="1560" y="1560"/>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45" name="Rectangle 37"/>
            <p:cNvSpPr>
              <a:spLocks noChangeArrowheads="1"/>
            </p:cNvSpPr>
            <p:nvPr/>
          </p:nvSpPr>
          <p:spPr bwMode="auto">
            <a:xfrm rot="5400000">
              <a:off x="1656" y="1560"/>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46" name="Rectangle 38"/>
            <p:cNvSpPr>
              <a:spLocks noChangeArrowheads="1"/>
            </p:cNvSpPr>
            <p:nvPr/>
          </p:nvSpPr>
          <p:spPr bwMode="auto">
            <a:xfrm rot="5400000">
              <a:off x="1752" y="1560"/>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47" name="Rectangle 39"/>
            <p:cNvSpPr>
              <a:spLocks noChangeArrowheads="1"/>
            </p:cNvSpPr>
            <p:nvPr/>
          </p:nvSpPr>
          <p:spPr bwMode="auto">
            <a:xfrm>
              <a:off x="768" y="624"/>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48" name="Rectangle 40"/>
            <p:cNvSpPr>
              <a:spLocks noChangeArrowheads="1"/>
            </p:cNvSpPr>
            <p:nvPr/>
          </p:nvSpPr>
          <p:spPr bwMode="auto">
            <a:xfrm>
              <a:off x="768" y="720"/>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49" name="Rectangle 41"/>
            <p:cNvSpPr>
              <a:spLocks noChangeArrowheads="1"/>
            </p:cNvSpPr>
            <p:nvPr/>
          </p:nvSpPr>
          <p:spPr bwMode="auto">
            <a:xfrm>
              <a:off x="768" y="816"/>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50" name="Rectangle 42"/>
            <p:cNvSpPr>
              <a:spLocks noChangeArrowheads="1"/>
            </p:cNvSpPr>
            <p:nvPr/>
          </p:nvSpPr>
          <p:spPr bwMode="auto">
            <a:xfrm>
              <a:off x="768" y="2160"/>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51" name="Rectangle 43"/>
            <p:cNvSpPr>
              <a:spLocks noChangeArrowheads="1"/>
            </p:cNvSpPr>
            <p:nvPr/>
          </p:nvSpPr>
          <p:spPr bwMode="auto">
            <a:xfrm>
              <a:off x="768" y="2256"/>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52" name="Rectangle 44"/>
            <p:cNvSpPr>
              <a:spLocks noChangeArrowheads="1"/>
            </p:cNvSpPr>
            <p:nvPr/>
          </p:nvSpPr>
          <p:spPr bwMode="auto">
            <a:xfrm>
              <a:off x="768" y="2352"/>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53" name="Rectangle 45"/>
            <p:cNvSpPr>
              <a:spLocks noChangeArrowheads="1"/>
            </p:cNvSpPr>
            <p:nvPr/>
          </p:nvSpPr>
          <p:spPr bwMode="auto">
            <a:xfrm>
              <a:off x="768" y="2448"/>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54" name="Rectangle 46"/>
            <p:cNvSpPr>
              <a:spLocks noChangeArrowheads="1"/>
            </p:cNvSpPr>
            <p:nvPr/>
          </p:nvSpPr>
          <p:spPr bwMode="auto">
            <a:xfrm>
              <a:off x="768" y="2544"/>
              <a:ext cx="1968"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55" name="Text Box 47"/>
            <p:cNvSpPr txBox="1">
              <a:spLocks noChangeArrowheads="1"/>
            </p:cNvSpPr>
            <p:nvPr/>
          </p:nvSpPr>
          <p:spPr bwMode="auto">
            <a:xfrm>
              <a:off x="1248" y="2880"/>
              <a:ext cx="1344" cy="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fontAlgn="auto">
                <a:spcBef>
                  <a:spcPct val="50000"/>
                </a:spcBef>
                <a:spcAft>
                  <a:spcPts val="0"/>
                </a:spcAft>
              </a:pPr>
              <a:r>
                <a:rPr kumimoji="1" lang="zh-CN" altLang="en-US" sz="1350" b="1">
                  <a:solidFill>
                    <a:prstClr val="black"/>
                  </a:solidFill>
                  <a:latin typeface="宋体" panose="02010600030101010101" pitchFamily="2" charset="-122"/>
                </a:rPr>
                <a:t>物</a:t>
              </a:r>
              <a:r>
                <a:rPr kumimoji="1" lang="en-US" altLang="zh-CN" sz="1350" b="1">
                  <a:solidFill>
                    <a:prstClr val="black"/>
                  </a:solidFill>
                  <a:latin typeface="宋体" panose="02010600030101010101" pitchFamily="2" charset="-122"/>
                </a:rPr>
                <a:t>:</a:t>
              </a:r>
              <a:r>
                <a:rPr kumimoji="1" lang="zh-CN" altLang="en-US" sz="1350" b="1">
                  <a:solidFill>
                    <a:prstClr val="black"/>
                  </a:solidFill>
                  <a:latin typeface="宋体" panose="02010600030101010101" pitchFamily="2" charset="-122"/>
                </a:rPr>
                <a:t>网格</a:t>
              </a:r>
              <a:r>
                <a:rPr kumimoji="1" lang="zh-CN" altLang="en-US" sz="1800">
                  <a:solidFill>
                    <a:srgbClr val="800000"/>
                  </a:solidFill>
                  <a:latin typeface="Times New Roman" panose="02020603050405020304" pitchFamily="18" charset="0"/>
                  <a:ea typeface="仿宋_GB2312" pitchFamily="49" charset="-122"/>
                </a:rPr>
                <a:t>   </a:t>
              </a:r>
            </a:p>
          </p:txBody>
        </p:sp>
      </p:grpSp>
      <p:sp>
        <p:nvSpPr>
          <p:cNvPr id="222256" name="Text Box 48"/>
          <p:cNvSpPr txBox="1">
            <a:spLocks noChangeArrowheads="1"/>
          </p:cNvSpPr>
          <p:nvPr/>
        </p:nvSpPr>
        <p:spPr bwMode="auto">
          <a:xfrm>
            <a:off x="4800600" y="5257800"/>
            <a:ext cx="2600325" cy="3000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fontAlgn="auto">
              <a:spcBef>
                <a:spcPct val="50000"/>
              </a:spcBef>
              <a:spcAft>
                <a:spcPts val="0"/>
              </a:spcAft>
            </a:pPr>
            <a:r>
              <a:rPr kumimoji="1" lang="zh-CN" altLang="en-US" sz="1350" b="1">
                <a:solidFill>
                  <a:prstClr val="black"/>
                </a:solidFill>
                <a:latin typeface="Times New Roman" panose="02020603050405020304" pitchFamily="18" charset="0"/>
              </a:rPr>
              <a:t>频谱（衍射图样）</a:t>
            </a:r>
          </a:p>
        </p:txBody>
      </p:sp>
      <p:grpSp>
        <p:nvGrpSpPr>
          <p:cNvPr id="222257" name="Group 49"/>
          <p:cNvGrpSpPr>
            <a:grpSpLocks/>
          </p:cNvGrpSpPr>
          <p:nvPr/>
        </p:nvGrpSpPr>
        <p:grpSpPr bwMode="auto">
          <a:xfrm>
            <a:off x="4686300" y="2057400"/>
            <a:ext cx="2800350" cy="2857500"/>
            <a:chOff x="3360" y="672"/>
            <a:chExt cx="2016" cy="1872"/>
          </a:xfrm>
        </p:grpSpPr>
        <p:sp>
          <p:nvSpPr>
            <p:cNvPr id="222258" name="Rectangle 50"/>
            <p:cNvSpPr>
              <a:spLocks noChangeArrowheads="1"/>
            </p:cNvSpPr>
            <p:nvPr/>
          </p:nvSpPr>
          <p:spPr bwMode="auto">
            <a:xfrm>
              <a:off x="3360" y="672"/>
              <a:ext cx="2016" cy="1872"/>
            </a:xfrm>
            <a:prstGeom prst="rect">
              <a:avLst/>
            </a:prstGeom>
            <a:solidFill>
              <a:srgbClr val="FFF3F3"/>
            </a:solidFill>
            <a:ln w="9525">
              <a:solidFill>
                <a:srgbClr val="A5002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59" name="Rectangle 51"/>
            <p:cNvSpPr>
              <a:spLocks noChangeArrowheads="1"/>
            </p:cNvSpPr>
            <p:nvPr/>
          </p:nvSpPr>
          <p:spPr bwMode="auto">
            <a:xfrm>
              <a:off x="4176" y="144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60" name="Rectangle 52"/>
            <p:cNvSpPr>
              <a:spLocks noChangeArrowheads="1"/>
            </p:cNvSpPr>
            <p:nvPr/>
          </p:nvSpPr>
          <p:spPr bwMode="auto">
            <a:xfrm>
              <a:off x="4320" y="144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61" name="Rectangle 53"/>
            <p:cNvSpPr>
              <a:spLocks noChangeArrowheads="1"/>
            </p:cNvSpPr>
            <p:nvPr/>
          </p:nvSpPr>
          <p:spPr bwMode="auto">
            <a:xfrm>
              <a:off x="4464" y="144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62" name="Rectangle 54"/>
            <p:cNvSpPr>
              <a:spLocks noChangeArrowheads="1"/>
            </p:cNvSpPr>
            <p:nvPr/>
          </p:nvSpPr>
          <p:spPr bwMode="auto">
            <a:xfrm>
              <a:off x="4464" y="158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63" name="Rectangle 55"/>
            <p:cNvSpPr>
              <a:spLocks noChangeArrowheads="1"/>
            </p:cNvSpPr>
            <p:nvPr/>
          </p:nvSpPr>
          <p:spPr bwMode="auto">
            <a:xfrm>
              <a:off x="4320" y="158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64" name="Rectangle 56"/>
            <p:cNvSpPr>
              <a:spLocks noChangeArrowheads="1"/>
            </p:cNvSpPr>
            <p:nvPr/>
          </p:nvSpPr>
          <p:spPr bwMode="auto">
            <a:xfrm>
              <a:off x="4176" y="158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65" name="Rectangle 57"/>
            <p:cNvSpPr>
              <a:spLocks noChangeArrowheads="1"/>
            </p:cNvSpPr>
            <p:nvPr/>
          </p:nvSpPr>
          <p:spPr bwMode="auto">
            <a:xfrm>
              <a:off x="4176" y="172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66" name="Rectangle 58"/>
            <p:cNvSpPr>
              <a:spLocks noChangeArrowheads="1"/>
            </p:cNvSpPr>
            <p:nvPr/>
          </p:nvSpPr>
          <p:spPr bwMode="auto">
            <a:xfrm>
              <a:off x="4320" y="172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67" name="Rectangle 59"/>
            <p:cNvSpPr>
              <a:spLocks noChangeArrowheads="1"/>
            </p:cNvSpPr>
            <p:nvPr/>
          </p:nvSpPr>
          <p:spPr bwMode="auto">
            <a:xfrm>
              <a:off x="4464" y="172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68" name="Rectangle 60"/>
            <p:cNvSpPr>
              <a:spLocks noChangeArrowheads="1"/>
            </p:cNvSpPr>
            <p:nvPr/>
          </p:nvSpPr>
          <p:spPr bwMode="auto">
            <a:xfrm rot="5400000">
              <a:off x="4704" y="172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69" name="Rectangle 61"/>
            <p:cNvSpPr>
              <a:spLocks noChangeArrowheads="1"/>
            </p:cNvSpPr>
            <p:nvPr/>
          </p:nvSpPr>
          <p:spPr bwMode="auto">
            <a:xfrm rot="5400000">
              <a:off x="4704" y="158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70" name="Rectangle 62"/>
            <p:cNvSpPr>
              <a:spLocks noChangeArrowheads="1"/>
            </p:cNvSpPr>
            <p:nvPr/>
          </p:nvSpPr>
          <p:spPr bwMode="auto">
            <a:xfrm rot="5400000">
              <a:off x="4704" y="144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71" name="Rectangle 63"/>
            <p:cNvSpPr>
              <a:spLocks noChangeArrowheads="1"/>
            </p:cNvSpPr>
            <p:nvPr/>
          </p:nvSpPr>
          <p:spPr bwMode="auto">
            <a:xfrm rot="5400000">
              <a:off x="3936" y="144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72" name="Rectangle 64"/>
            <p:cNvSpPr>
              <a:spLocks noChangeArrowheads="1"/>
            </p:cNvSpPr>
            <p:nvPr/>
          </p:nvSpPr>
          <p:spPr bwMode="auto">
            <a:xfrm rot="5400000">
              <a:off x="3936" y="158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73" name="Rectangle 65"/>
            <p:cNvSpPr>
              <a:spLocks noChangeArrowheads="1"/>
            </p:cNvSpPr>
            <p:nvPr/>
          </p:nvSpPr>
          <p:spPr bwMode="auto">
            <a:xfrm rot="5400000">
              <a:off x="3936" y="172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74" name="Rectangle 66"/>
            <p:cNvSpPr>
              <a:spLocks noChangeArrowheads="1"/>
            </p:cNvSpPr>
            <p:nvPr/>
          </p:nvSpPr>
          <p:spPr bwMode="auto">
            <a:xfrm rot="5400000">
              <a:off x="3696" y="144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75" name="Rectangle 67"/>
            <p:cNvSpPr>
              <a:spLocks noChangeArrowheads="1"/>
            </p:cNvSpPr>
            <p:nvPr/>
          </p:nvSpPr>
          <p:spPr bwMode="auto">
            <a:xfrm rot="5400000">
              <a:off x="3696" y="158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76" name="Rectangle 68"/>
            <p:cNvSpPr>
              <a:spLocks noChangeArrowheads="1"/>
            </p:cNvSpPr>
            <p:nvPr/>
          </p:nvSpPr>
          <p:spPr bwMode="auto">
            <a:xfrm rot="5400000">
              <a:off x="3696" y="172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77" name="Rectangle 69"/>
            <p:cNvSpPr>
              <a:spLocks noChangeArrowheads="1"/>
            </p:cNvSpPr>
            <p:nvPr/>
          </p:nvSpPr>
          <p:spPr bwMode="auto">
            <a:xfrm rot="5400000">
              <a:off x="3456" y="172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78" name="Rectangle 70"/>
            <p:cNvSpPr>
              <a:spLocks noChangeArrowheads="1"/>
            </p:cNvSpPr>
            <p:nvPr/>
          </p:nvSpPr>
          <p:spPr bwMode="auto">
            <a:xfrm rot="5400000">
              <a:off x="3456" y="144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79" name="Rectangle 71"/>
            <p:cNvSpPr>
              <a:spLocks noChangeArrowheads="1"/>
            </p:cNvSpPr>
            <p:nvPr/>
          </p:nvSpPr>
          <p:spPr bwMode="auto">
            <a:xfrm rot="5400000">
              <a:off x="3456" y="158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80" name="Rectangle 72"/>
            <p:cNvSpPr>
              <a:spLocks noChangeArrowheads="1"/>
            </p:cNvSpPr>
            <p:nvPr/>
          </p:nvSpPr>
          <p:spPr bwMode="auto">
            <a:xfrm rot="5400000">
              <a:off x="4944" y="144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81" name="Rectangle 73"/>
            <p:cNvSpPr>
              <a:spLocks noChangeArrowheads="1"/>
            </p:cNvSpPr>
            <p:nvPr/>
          </p:nvSpPr>
          <p:spPr bwMode="auto">
            <a:xfrm rot="5400000">
              <a:off x="4944" y="158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82" name="Rectangle 74"/>
            <p:cNvSpPr>
              <a:spLocks noChangeArrowheads="1"/>
            </p:cNvSpPr>
            <p:nvPr/>
          </p:nvSpPr>
          <p:spPr bwMode="auto">
            <a:xfrm rot="5400000">
              <a:off x="4944" y="172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83" name="Rectangle 75"/>
            <p:cNvSpPr>
              <a:spLocks noChangeArrowheads="1"/>
            </p:cNvSpPr>
            <p:nvPr/>
          </p:nvSpPr>
          <p:spPr bwMode="auto">
            <a:xfrm rot="5400000">
              <a:off x="5184" y="144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84" name="Rectangle 76"/>
            <p:cNvSpPr>
              <a:spLocks noChangeArrowheads="1"/>
            </p:cNvSpPr>
            <p:nvPr/>
          </p:nvSpPr>
          <p:spPr bwMode="auto">
            <a:xfrm rot="5400000">
              <a:off x="5184" y="158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85" name="Rectangle 77"/>
            <p:cNvSpPr>
              <a:spLocks noChangeArrowheads="1"/>
            </p:cNvSpPr>
            <p:nvPr/>
          </p:nvSpPr>
          <p:spPr bwMode="auto">
            <a:xfrm rot="5400000">
              <a:off x="5184" y="172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86" name="Rectangle 78"/>
            <p:cNvSpPr>
              <a:spLocks noChangeArrowheads="1"/>
            </p:cNvSpPr>
            <p:nvPr/>
          </p:nvSpPr>
          <p:spPr bwMode="auto">
            <a:xfrm rot="5400000">
              <a:off x="4320" y="124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87" name="Rectangle 79"/>
            <p:cNvSpPr>
              <a:spLocks noChangeArrowheads="1"/>
            </p:cNvSpPr>
            <p:nvPr/>
          </p:nvSpPr>
          <p:spPr bwMode="auto">
            <a:xfrm rot="5400000">
              <a:off x="4464" y="124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88" name="Rectangle 80"/>
            <p:cNvSpPr>
              <a:spLocks noChangeArrowheads="1"/>
            </p:cNvSpPr>
            <p:nvPr/>
          </p:nvSpPr>
          <p:spPr bwMode="auto">
            <a:xfrm rot="5400000">
              <a:off x="4176" y="124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89" name="Rectangle 81"/>
            <p:cNvSpPr>
              <a:spLocks noChangeArrowheads="1"/>
            </p:cNvSpPr>
            <p:nvPr/>
          </p:nvSpPr>
          <p:spPr bwMode="auto">
            <a:xfrm rot="5400000">
              <a:off x="4176" y="105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90" name="Rectangle 82"/>
            <p:cNvSpPr>
              <a:spLocks noChangeArrowheads="1"/>
            </p:cNvSpPr>
            <p:nvPr/>
          </p:nvSpPr>
          <p:spPr bwMode="auto">
            <a:xfrm rot="5400000">
              <a:off x="4320" y="105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91" name="Rectangle 83"/>
            <p:cNvSpPr>
              <a:spLocks noChangeArrowheads="1"/>
            </p:cNvSpPr>
            <p:nvPr/>
          </p:nvSpPr>
          <p:spPr bwMode="auto">
            <a:xfrm rot="5400000">
              <a:off x="4464" y="105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92" name="Rectangle 84"/>
            <p:cNvSpPr>
              <a:spLocks noChangeArrowheads="1"/>
            </p:cNvSpPr>
            <p:nvPr/>
          </p:nvSpPr>
          <p:spPr bwMode="auto">
            <a:xfrm rot="5400000">
              <a:off x="4464" y="86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93" name="Rectangle 85"/>
            <p:cNvSpPr>
              <a:spLocks noChangeArrowheads="1"/>
            </p:cNvSpPr>
            <p:nvPr/>
          </p:nvSpPr>
          <p:spPr bwMode="auto">
            <a:xfrm rot="5400000">
              <a:off x="4320" y="86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94" name="Rectangle 86"/>
            <p:cNvSpPr>
              <a:spLocks noChangeArrowheads="1"/>
            </p:cNvSpPr>
            <p:nvPr/>
          </p:nvSpPr>
          <p:spPr bwMode="auto">
            <a:xfrm rot="5400000">
              <a:off x="4176" y="86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95" name="Rectangle 87"/>
            <p:cNvSpPr>
              <a:spLocks noChangeArrowheads="1"/>
            </p:cNvSpPr>
            <p:nvPr/>
          </p:nvSpPr>
          <p:spPr bwMode="auto">
            <a:xfrm rot="5400000">
              <a:off x="4176" y="672"/>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96" name="Rectangle 88"/>
            <p:cNvSpPr>
              <a:spLocks noChangeArrowheads="1"/>
            </p:cNvSpPr>
            <p:nvPr/>
          </p:nvSpPr>
          <p:spPr bwMode="auto">
            <a:xfrm rot="5400000">
              <a:off x="4320" y="672"/>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97" name="Rectangle 89"/>
            <p:cNvSpPr>
              <a:spLocks noChangeArrowheads="1"/>
            </p:cNvSpPr>
            <p:nvPr/>
          </p:nvSpPr>
          <p:spPr bwMode="auto">
            <a:xfrm rot="5400000">
              <a:off x="4464" y="672"/>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98" name="Rectangle 90"/>
            <p:cNvSpPr>
              <a:spLocks noChangeArrowheads="1"/>
            </p:cNvSpPr>
            <p:nvPr/>
          </p:nvSpPr>
          <p:spPr bwMode="auto">
            <a:xfrm rot="5400000">
              <a:off x="4176" y="191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299" name="Rectangle 91"/>
            <p:cNvSpPr>
              <a:spLocks noChangeArrowheads="1"/>
            </p:cNvSpPr>
            <p:nvPr/>
          </p:nvSpPr>
          <p:spPr bwMode="auto">
            <a:xfrm rot="5400000">
              <a:off x="4320" y="192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300" name="Rectangle 92"/>
            <p:cNvSpPr>
              <a:spLocks noChangeArrowheads="1"/>
            </p:cNvSpPr>
            <p:nvPr/>
          </p:nvSpPr>
          <p:spPr bwMode="auto">
            <a:xfrm rot="5400000">
              <a:off x="4464" y="192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301" name="Rectangle 93"/>
            <p:cNvSpPr>
              <a:spLocks noChangeArrowheads="1"/>
            </p:cNvSpPr>
            <p:nvPr/>
          </p:nvSpPr>
          <p:spPr bwMode="auto">
            <a:xfrm rot="5400000">
              <a:off x="4176" y="2112"/>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302" name="Rectangle 94"/>
            <p:cNvSpPr>
              <a:spLocks noChangeArrowheads="1"/>
            </p:cNvSpPr>
            <p:nvPr/>
          </p:nvSpPr>
          <p:spPr bwMode="auto">
            <a:xfrm rot="5400000" flipH="1">
              <a:off x="4320" y="2112"/>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303" name="Rectangle 95"/>
            <p:cNvSpPr>
              <a:spLocks noChangeArrowheads="1"/>
            </p:cNvSpPr>
            <p:nvPr/>
          </p:nvSpPr>
          <p:spPr bwMode="auto">
            <a:xfrm rot="5400000">
              <a:off x="4464" y="2112"/>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304" name="Rectangle 96"/>
            <p:cNvSpPr>
              <a:spLocks noChangeArrowheads="1"/>
            </p:cNvSpPr>
            <p:nvPr/>
          </p:nvSpPr>
          <p:spPr bwMode="auto">
            <a:xfrm rot="5400000">
              <a:off x="4176" y="2292"/>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305" name="Rectangle 97"/>
            <p:cNvSpPr>
              <a:spLocks noChangeArrowheads="1"/>
            </p:cNvSpPr>
            <p:nvPr/>
          </p:nvSpPr>
          <p:spPr bwMode="auto">
            <a:xfrm rot="5400000">
              <a:off x="4320" y="230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306" name="Rectangle 98"/>
            <p:cNvSpPr>
              <a:spLocks noChangeArrowheads="1"/>
            </p:cNvSpPr>
            <p:nvPr/>
          </p:nvSpPr>
          <p:spPr bwMode="auto">
            <a:xfrm rot="5400000">
              <a:off x="4464" y="230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307" name="Rectangle 99"/>
            <p:cNvSpPr>
              <a:spLocks noChangeArrowheads="1"/>
            </p:cNvSpPr>
            <p:nvPr/>
          </p:nvSpPr>
          <p:spPr bwMode="auto">
            <a:xfrm rot="5400000">
              <a:off x="4176" y="248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308" name="Rectangle 100"/>
            <p:cNvSpPr>
              <a:spLocks noChangeArrowheads="1"/>
            </p:cNvSpPr>
            <p:nvPr/>
          </p:nvSpPr>
          <p:spPr bwMode="auto">
            <a:xfrm rot="5400000">
              <a:off x="4320" y="248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309" name="Rectangle 101"/>
            <p:cNvSpPr>
              <a:spLocks noChangeArrowheads="1"/>
            </p:cNvSpPr>
            <p:nvPr/>
          </p:nvSpPr>
          <p:spPr bwMode="auto">
            <a:xfrm rot="5400000">
              <a:off x="4464" y="248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310" name="Rectangle 102"/>
            <p:cNvSpPr>
              <a:spLocks noChangeArrowheads="1"/>
            </p:cNvSpPr>
            <p:nvPr/>
          </p:nvSpPr>
          <p:spPr bwMode="auto">
            <a:xfrm rot="5400000">
              <a:off x="3936" y="124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311" name="Rectangle 103"/>
            <p:cNvSpPr>
              <a:spLocks noChangeArrowheads="1"/>
            </p:cNvSpPr>
            <p:nvPr/>
          </p:nvSpPr>
          <p:spPr bwMode="auto">
            <a:xfrm rot="5400000">
              <a:off x="3936" y="105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312" name="Rectangle 104"/>
            <p:cNvSpPr>
              <a:spLocks noChangeArrowheads="1"/>
            </p:cNvSpPr>
            <p:nvPr/>
          </p:nvSpPr>
          <p:spPr bwMode="auto">
            <a:xfrm rot="5400000">
              <a:off x="3936" y="86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313" name="Rectangle 105"/>
            <p:cNvSpPr>
              <a:spLocks noChangeArrowheads="1"/>
            </p:cNvSpPr>
            <p:nvPr/>
          </p:nvSpPr>
          <p:spPr bwMode="auto">
            <a:xfrm rot="5400000">
              <a:off x="3696" y="123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314" name="Rectangle 106"/>
            <p:cNvSpPr>
              <a:spLocks noChangeArrowheads="1"/>
            </p:cNvSpPr>
            <p:nvPr/>
          </p:nvSpPr>
          <p:spPr bwMode="auto">
            <a:xfrm rot="5400000">
              <a:off x="3696" y="86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315" name="Rectangle 107"/>
            <p:cNvSpPr>
              <a:spLocks noChangeArrowheads="1"/>
            </p:cNvSpPr>
            <p:nvPr/>
          </p:nvSpPr>
          <p:spPr bwMode="auto">
            <a:xfrm rot="5400000">
              <a:off x="3696" y="104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316" name="Rectangle 108"/>
            <p:cNvSpPr>
              <a:spLocks noChangeArrowheads="1"/>
            </p:cNvSpPr>
            <p:nvPr/>
          </p:nvSpPr>
          <p:spPr bwMode="auto">
            <a:xfrm rot="5400000">
              <a:off x="3456" y="86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317" name="Rectangle 109"/>
            <p:cNvSpPr>
              <a:spLocks noChangeArrowheads="1"/>
            </p:cNvSpPr>
            <p:nvPr/>
          </p:nvSpPr>
          <p:spPr bwMode="auto">
            <a:xfrm rot="5400000">
              <a:off x="3456" y="104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318" name="Rectangle 110"/>
            <p:cNvSpPr>
              <a:spLocks noChangeArrowheads="1"/>
            </p:cNvSpPr>
            <p:nvPr/>
          </p:nvSpPr>
          <p:spPr bwMode="auto">
            <a:xfrm rot="5400000">
              <a:off x="3456" y="123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319" name="Rectangle 111"/>
            <p:cNvSpPr>
              <a:spLocks noChangeArrowheads="1"/>
            </p:cNvSpPr>
            <p:nvPr/>
          </p:nvSpPr>
          <p:spPr bwMode="auto">
            <a:xfrm rot="5400000">
              <a:off x="3942" y="229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320" name="Rectangle 112"/>
            <p:cNvSpPr>
              <a:spLocks noChangeArrowheads="1"/>
            </p:cNvSpPr>
            <p:nvPr/>
          </p:nvSpPr>
          <p:spPr bwMode="auto">
            <a:xfrm rot="5400000">
              <a:off x="3942" y="210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321" name="Rectangle 113"/>
            <p:cNvSpPr>
              <a:spLocks noChangeArrowheads="1"/>
            </p:cNvSpPr>
            <p:nvPr/>
          </p:nvSpPr>
          <p:spPr bwMode="auto">
            <a:xfrm rot="5400000">
              <a:off x="3942" y="191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322" name="Rectangle 114"/>
            <p:cNvSpPr>
              <a:spLocks noChangeArrowheads="1"/>
            </p:cNvSpPr>
            <p:nvPr/>
          </p:nvSpPr>
          <p:spPr bwMode="auto">
            <a:xfrm rot="5400000">
              <a:off x="3702" y="228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323" name="Rectangle 115"/>
            <p:cNvSpPr>
              <a:spLocks noChangeArrowheads="1"/>
            </p:cNvSpPr>
            <p:nvPr/>
          </p:nvSpPr>
          <p:spPr bwMode="auto">
            <a:xfrm rot="5400000">
              <a:off x="3702" y="191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324" name="Rectangle 116"/>
            <p:cNvSpPr>
              <a:spLocks noChangeArrowheads="1"/>
            </p:cNvSpPr>
            <p:nvPr/>
          </p:nvSpPr>
          <p:spPr bwMode="auto">
            <a:xfrm rot="5400000">
              <a:off x="3702" y="209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325" name="Rectangle 117"/>
            <p:cNvSpPr>
              <a:spLocks noChangeArrowheads="1"/>
            </p:cNvSpPr>
            <p:nvPr/>
          </p:nvSpPr>
          <p:spPr bwMode="auto">
            <a:xfrm rot="5400000">
              <a:off x="3462" y="191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326" name="Rectangle 118"/>
            <p:cNvSpPr>
              <a:spLocks noChangeArrowheads="1"/>
            </p:cNvSpPr>
            <p:nvPr/>
          </p:nvSpPr>
          <p:spPr bwMode="auto">
            <a:xfrm rot="5400000">
              <a:off x="3462" y="209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327" name="Rectangle 119"/>
            <p:cNvSpPr>
              <a:spLocks noChangeArrowheads="1"/>
            </p:cNvSpPr>
            <p:nvPr/>
          </p:nvSpPr>
          <p:spPr bwMode="auto">
            <a:xfrm rot="5400000">
              <a:off x="3462" y="228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328" name="Rectangle 120"/>
            <p:cNvSpPr>
              <a:spLocks noChangeArrowheads="1"/>
            </p:cNvSpPr>
            <p:nvPr/>
          </p:nvSpPr>
          <p:spPr bwMode="auto">
            <a:xfrm rot="5400000">
              <a:off x="5190" y="229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329" name="Rectangle 121"/>
            <p:cNvSpPr>
              <a:spLocks noChangeArrowheads="1"/>
            </p:cNvSpPr>
            <p:nvPr/>
          </p:nvSpPr>
          <p:spPr bwMode="auto">
            <a:xfrm rot="5400000">
              <a:off x="5190" y="210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330" name="Rectangle 122"/>
            <p:cNvSpPr>
              <a:spLocks noChangeArrowheads="1"/>
            </p:cNvSpPr>
            <p:nvPr/>
          </p:nvSpPr>
          <p:spPr bwMode="auto">
            <a:xfrm rot="5400000">
              <a:off x="5190" y="191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331" name="Rectangle 123"/>
            <p:cNvSpPr>
              <a:spLocks noChangeArrowheads="1"/>
            </p:cNvSpPr>
            <p:nvPr/>
          </p:nvSpPr>
          <p:spPr bwMode="auto">
            <a:xfrm rot="5400000">
              <a:off x="4950" y="228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332" name="Rectangle 124"/>
            <p:cNvSpPr>
              <a:spLocks noChangeArrowheads="1"/>
            </p:cNvSpPr>
            <p:nvPr/>
          </p:nvSpPr>
          <p:spPr bwMode="auto">
            <a:xfrm rot="5400000">
              <a:off x="4950" y="191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333" name="Rectangle 125"/>
            <p:cNvSpPr>
              <a:spLocks noChangeArrowheads="1"/>
            </p:cNvSpPr>
            <p:nvPr/>
          </p:nvSpPr>
          <p:spPr bwMode="auto">
            <a:xfrm rot="5400000">
              <a:off x="4950" y="209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334" name="Rectangle 126"/>
            <p:cNvSpPr>
              <a:spLocks noChangeArrowheads="1"/>
            </p:cNvSpPr>
            <p:nvPr/>
          </p:nvSpPr>
          <p:spPr bwMode="auto">
            <a:xfrm rot="5400000">
              <a:off x="4710" y="191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335" name="Rectangle 127"/>
            <p:cNvSpPr>
              <a:spLocks noChangeArrowheads="1"/>
            </p:cNvSpPr>
            <p:nvPr/>
          </p:nvSpPr>
          <p:spPr bwMode="auto">
            <a:xfrm rot="5400000">
              <a:off x="4710" y="209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336" name="Rectangle 128"/>
            <p:cNvSpPr>
              <a:spLocks noChangeArrowheads="1"/>
            </p:cNvSpPr>
            <p:nvPr/>
          </p:nvSpPr>
          <p:spPr bwMode="auto">
            <a:xfrm rot="5400000">
              <a:off x="4710" y="228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337" name="Rectangle 129"/>
            <p:cNvSpPr>
              <a:spLocks noChangeArrowheads="1"/>
            </p:cNvSpPr>
            <p:nvPr/>
          </p:nvSpPr>
          <p:spPr bwMode="auto">
            <a:xfrm rot="5400000">
              <a:off x="5190" y="1242"/>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338" name="Rectangle 130"/>
            <p:cNvSpPr>
              <a:spLocks noChangeArrowheads="1"/>
            </p:cNvSpPr>
            <p:nvPr/>
          </p:nvSpPr>
          <p:spPr bwMode="auto">
            <a:xfrm rot="5400000">
              <a:off x="5190" y="105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339" name="Rectangle 131"/>
            <p:cNvSpPr>
              <a:spLocks noChangeArrowheads="1"/>
            </p:cNvSpPr>
            <p:nvPr/>
          </p:nvSpPr>
          <p:spPr bwMode="auto">
            <a:xfrm rot="5400000">
              <a:off x="5190" y="85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340" name="Rectangle 132"/>
            <p:cNvSpPr>
              <a:spLocks noChangeArrowheads="1"/>
            </p:cNvSpPr>
            <p:nvPr/>
          </p:nvSpPr>
          <p:spPr bwMode="auto">
            <a:xfrm rot="5400000">
              <a:off x="4950" y="123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341" name="Rectangle 133"/>
            <p:cNvSpPr>
              <a:spLocks noChangeArrowheads="1"/>
            </p:cNvSpPr>
            <p:nvPr/>
          </p:nvSpPr>
          <p:spPr bwMode="auto">
            <a:xfrm rot="5400000">
              <a:off x="4950" y="85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342" name="Rectangle 134"/>
            <p:cNvSpPr>
              <a:spLocks noChangeArrowheads="1"/>
            </p:cNvSpPr>
            <p:nvPr/>
          </p:nvSpPr>
          <p:spPr bwMode="auto">
            <a:xfrm rot="5400000">
              <a:off x="4950" y="103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343" name="Rectangle 135"/>
            <p:cNvSpPr>
              <a:spLocks noChangeArrowheads="1"/>
            </p:cNvSpPr>
            <p:nvPr/>
          </p:nvSpPr>
          <p:spPr bwMode="auto">
            <a:xfrm rot="5400000">
              <a:off x="4710" y="85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344" name="Rectangle 136"/>
            <p:cNvSpPr>
              <a:spLocks noChangeArrowheads="1"/>
            </p:cNvSpPr>
            <p:nvPr/>
          </p:nvSpPr>
          <p:spPr bwMode="auto">
            <a:xfrm rot="5400000">
              <a:off x="4710" y="103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345" name="Rectangle 137"/>
            <p:cNvSpPr>
              <a:spLocks noChangeArrowheads="1"/>
            </p:cNvSpPr>
            <p:nvPr/>
          </p:nvSpPr>
          <p:spPr bwMode="auto">
            <a:xfrm rot="5400000">
              <a:off x="4710" y="123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346" name="Rectangle 138"/>
            <p:cNvSpPr>
              <a:spLocks noChangeArrowheads="1"/>
            </p:cNvSpPr>
            <p:nvPr/>
          </p:nvSpPr>
          <p:spPr bwMode="auto">
            <a:xfrm rot="5400000">
              <a:off x="3942" y="249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347" name="Rectangle 139"/>
            <p:cNvSpPr>
              <a:spLocks noChangeArrowheads="1"/>
            </p:cNvSpPr>
            <p:nvPr/>
          </p:nvSpPr>
          <p:spPr bwMode="auto">
            <a:xfrm rot="5400000">
              <a:off x="3702" y="247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348" name="Rectangle 140"/>
            <p:cNvSpPr>
              <a:spLocks noChangeArrowheads="1"/>
            </p:cNvSpPr>
            <p:nvPr/>
          </p:nvSpPr>
          <p:spPr bwMode="auto">
            <a:xfrm rot="5400000">
              <a:off x="3462" y="247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349" name="Rectangle 141"/>
            <p:cNvSpPr>
              <a:spLocks noChangeArrowheads="1"/>
            </p:cNvSpPr>
            <p:nvPr/>
          </p:nvSpPr>
          <p:spPr bwMode="auto">
            <a:xfrm rot="5400000">
              <a:off x="3942" y="66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350" name="Rectangle 142"/>
            <p:cNvSpPr>
              <a:spLocks noChangeArrowheads="1"/>
            </p:cNvSpPr>
            <p:nvPr/>
          </p:nvSpPr>
          <p:spPr bwMode="auto">
            <a:xfrm rot="5400000">
              <a:off x="3702" y="66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351" name="Rectangle 143"/>
            <p:cNvSpPr>
              <a:spLocks noChangeArrowheads="1"/>
            </p:cNvSpPr>
            <p:nvPr/>
          </p:nvSpPr>
          <p:spPr bwMode="auto">
            <a:xfrm rot="5400000">
              <a:off x="3462" y="66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352" name="Rectangle 144"/>
            <p:cNvSpPr>
              <a:spLocks noChangeArrowheads="1"/>
            </p:cNvSpPr>
            <p:nvPr/>
          </p:nvSpPr>
          <p:spPr bwMode="auto">
            <a:xfrm rot="5400000">
              <a:off x="5190" y="66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353" name="Rectangle 145"/>
            <p:cNvSpPr>
              <a:spLocks noChangeArrowheads="1"/>
            </p:cNvSpPr>
            <p:nvPr/>
          </p:nvSpPr>
          <p:spPr bwMode="auto">
            <a:xfrm rot="5400000">
              <a:off x="4950" y="66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354" name="Rectangle 146"/>
            <p:cNvSpPr>
              <a:spLocks noChangeArrowheads="1"/>
            </p:cNvSpPr>
            <p:nvPr/>
          </p:nvSpPr>
          <p:spPr bwMode="auto">
            <a:xfrm rot="5400000">
              <a:off x="4710" y="66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355" name="Rectangle 147"/>
            <p:cNvSpPr>
              <a:spLocks noChangeArrowheads="1"/>
            </p:cNvSpPr>
            <p:nvPr/>
          </p:nvSpPr>
          <p:spPr bwMode="auto">
            <a:xfrm rot="5400000">
              <a:off x="5178" y="249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356" name="Rectangle 148"/>
            <p:cNvSpPr>
              <a:spLocks noChangeArrowheads="1"/>
            </p:cNvSpPr>
            <p:nvPr/>
          </p:nvSpPr>
          <p:spPr bwMode="auto">
            <a:xfrm rot="5400000">
              <a:off x="4938" y="247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2357" name="Rectangle 149"/>
            <p:cNvSpPr>
              <a:spLocks noChangeArrowheads="1"/>
            </p:cNvSpPr>
            <p:nvPr/>
          </p:nvSpPr>
          <p:spPr bwMode="auto">
            <a:xfrm rot="5400000">
              <a:off x="4698" y="247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grpSp>
      <p:sp>
        <p:nvSpPr>
          <p:cNvPr id="222358" name="Rectangle 150"/>
          <p:cNvSpPr>
            <a:spLocks noGrp="1" noChangeArrowheads="1"/>
          </p:cNvSpPr>
          <p:nvPr>
            <p:ph type="title"/>
          </p:nvPr>
        </p:nvSpPr>
        <p:spPr>
          <a:xfrm>
            <a:off x="1435299" y="1457966"/>
            <a:ext cx="2882503" cy="514350"/>
          </a:xfrm>
          <a:noFill/>
          <a:ln/>
        </p:spPr>
        <p:txBody>
          <a:bodyPr/>
          <a:lstStyle/>
          <a:p>
            <a:r>
              <a:rPr lang="zh-CN" altLang="en-US" sz="2700" b="1" dirty="0">
                <a:ea typeface="宋体" panose="02010600030101010101" pitchFamily="2" charset="-122"/>
              </a:rPr>
              <a:t>网格实验</a:t>
            </a:r>
          </a:p>
        </p:txBody>
      </p:sp>
      <p:sp>
        <p:nvSpPr>
          <p:cNvPr id="152" name="Rectangle 2"/>
          <p:cNvSpPr txBox="1">
            <a:spLocks noChangeArrowheads="1"/>
          </p:cNvSpPr>
          <p:nvPr/>
        </p:nvSpPr>
        <p:spPr>
          <a:xfrm>
            <a:off x="0" y="0"/>
            <a:ext cx="9144000" cy="593525"/>
          </a:xfrm>
          <a:prstGeom prst="rect">
            <a:avLst/>
          </a:prstGeom>
          <a:solidFill>
            <a:schemeClr val="accent6"/>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zh-CN" altLang="en-US" sz="3000" b="1" dirty="0" smtClean="0">
                <a:solidFill>
                  <a:prstClr val="white"/>
                </a:solidFill>
              </a:rPr>
              <a:t>空间滤波</a:t>
            </a:r>
            <a:endParaRPr lang="zh-CN" altLang="en-US" sz="3000" b="1" dirty="0">
              <a:solidFill>
                <a:prstClr val="white"/>
              </a:solidFill>
            </a:endParaRPr>
          </a:p>
        </p:txBody>
      </p:sp>
    </p:spTree>
    <p:extLst>
      <p:ext uri="{BB962C8B-B14F-4D97-AF65-F5344CB8AC3E}">
        <p14:creationId xmlns:p14="http://schemas.microsoft.com/office/powerpoint/2010/main" val="30369447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5" fill="hold" nodeType="clickEffect">
                                  <p:stCondLst>
                                    <p:cond delay="0"/>
                                  </p:stCondLst>
                                  <p:childTnLst>
                                    <p:set>
                                      <p:cBhvr>
                                        <p:cTn id="6" dur="1" fill="hold">
                                          <p:stCondLst>
                                            <p:cond delay="0"/>
                                          </p:stCondLst>
                                        </p:cTn>
                                        <p:tgtEl>
                                          <p:spTgt spid="222212"/>
                                        </p:tgtEl>
                                        <p:attrNameLst>
                                          <p:attrName>style.visibility</p:attrName>
                                        </p:attrNameLst>
                                      </p:cBhvr>
                                      <p:to>
                                        <p:strVal val="visible"/>
                                      </p:to>
                                    </p:set>
                                    <p:animEffect transition="in" filter="randombar(vertical)">
                                      <p:cBhvr>
                                        <p:cTn id="7" dur="500"/>
                                        <p:tgtEl>
                                          <p:spTgt spid="2222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22257"/>
                                        </p:tgtEl>
                                        <p:attrNameLst>
                                          <p:attrName>style.visibility</p:attrName>
                                        </p:attrNameLst>
                                      </p:cBhvr>
                                      <p:to>
                                        <p:strVal val="visible"/>
                                      </p:to>
                                    </p:set>
                                    <p:animEffect transition="in" filter="checkerboard(across)">
                                      <p:cBhvr>
                                        <p:cTn id="12" dur="500"/>
                                        <p:tgtEl>
                                          <p:spTgt spid="222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3236" name="Group 4"/>
          <p:cNvGrpSpPr>
            <a:grpSpLocks/>
          </p:cNvGrpSpPr>
          <p:nvPr/>
        </p:nvGrpSpPr>
        <p:grpSpPr bwMode="auto">
          <a:xfrm>
            <a:off x="1564315" y="3873105"/>
            <a:ext cx="2613589" cy="1791890"/>
            <a:chOff x="63" y="2064"/>
            <a:chExt cx="2625" cy="1920"/>
          </a:xfrm>
        </p:grpSpPr>
        <p:grpSp>
          <p:nvGrpSpPr>
            <p:cNvPr id="223237" name="Group 5"/>
            <p:cNvGrpSpPr>
              <a:grpSpLocks/>
            </p:cNvGrpSpPr>
            <p:nvPr/>
          </p:nvGrpSpPr>
          <p:grpSpPr bwMode="auto">
            <a:xfrm>
              <a:off x="672" y="2064"/>
              <a:ext cx="2016" cy="1920"/>
              <a:chOff x="672" y="2064"/>
              <a:chExt cx="2016" cy="1920"/>
            </a:xfrm>
          </p:grpSpPr>
          <p:sp>
            <p:nvSpPr>
              <p:cNvPr id="223238" name="Rectangle 6"/>
              <p:cNvSpPr>
                <a:spLocks noChangeArrowheads="1"/>
              </p:cNvSpPr>
              <p:nvPr/>
            </p:nvSpPr>
            <p:spPr bwMode="auto">
              <a:xfrm>
                <a:off x="672" y="2064"/>
                <a:ext cx="2016" cy="1872"/>
              </a:xfrm>
              <a:prstGeom prst="rect">
                <a:avLst/>
              </a:prstGeom>
              <a:solidFill>
                <a:schemeClr val="bg2"/>
              </a:solidFill>
              <a:ln w="9525">
                <a:solidFill>
                  <a:schemeClr val="tx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239" name="Rectangle 7"/>
              <p:cNvSpPr>
                <a:spLocks noChangeArrowheads="1"/>
              </p:cNvSpPr>
              <p:nvPr/>
            </p:nvSpPr>
            <p:spPr bwMode="auto">
              <a:xfrm>
                <a:off x="1488" y="2832"/>
                <a:ext cx="48" cy="60"/>
              </a:xfrm>
              <a:prstGeom prst="rect">
                <a:avLst/>
              </a:prstGeom>
              <a:solidFill>
                <a:srgbClr val="FF99CC">
                  <a:alpha val="50000"/>
                </a:srgbClr>
              </a:solidFill>
              <a:ln w="9525">
                <a:solidFill>
                  <a:srgbClr val="FF99CC"/>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240" name="Rectangle 8"/>
              <p:cNvSpPr>
                <a:spLocks noChangeArrowheads="1"/>
              </p:cNvSpPr>
              <p:nvPr/>
            </p:nvSpPr>
            <p:spPr bwMode="auto">
              <a:xfrm>
                <a:off x="1632" y="2832"/>
                <a:ext cx="48" cy="60"/>
              </a:xfrm>
              <a:prstGeom prst="rect">
                <a:avLst/>
              </a:prstGeom>
              <a:solidFill>
                <a:srgbClr val="FF99CC">
                  <a:alpha val="50000"/>
                </a:srgbClr>
              </a:solidFill>
              <a:ln w="9525">
                <a:solidFill>
                  <a:srgbClr val="FF99CC"/>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241" name="Rectangle 9"/>
              <p:cNvSpPr>
                <a:spLocks noChangeArrowheads="1"/>
              </p:cNvSpPr>
              <p:nvPr/>
            </p:nvSpPr>
            <p:spPr bwMode="auto">
              <a:xfrm>
                <a:off x="1776" y="2832"/>
                <a:ext cx="48" cy="60"/>
              </a:xfrm>
              <a:prstGeom prst="rect">
                <a:avLst/>
              </a:prstGeom>
              <a:solidFill>
                <a:srgbClr val="FF99CC">
                  <a:alpha val="50000"/>
                </a:srgbClr>
              </a:solidFill>
              <a:ln w="9525">
                <a:solidFill>
                  <a:srgbClr val="FF99CC"/>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242" name="Rectangle 10"/>
              <p:cNvSpPr>
                <a:spLocks noChangeArrowheads="1"/>
              </p:cNvSpPr>
              <p:nvPr/>
            </p:nvSpPr>
            <p:spPr bwMode="auto">
              <a:xfrm>
                <a:off x="1776" y="2976"/>
                <a:ext cx="48" cy="60"/>
              </a:xfrm>
              <a:prstGeom prst="rect">
                <a:avLst/>
              </a:prstGeom>
              <a:solidFill>
                <a:srgbClr val="FF99CC">
                  <a:alpha val="50000"/>
                </a:srgbClr>
              </a:solidFill>
              <a:ln w="9525">
                <a:solidFill>
                  <a:srgbClr val="FF99CC"/>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243" name="Rectangle 11"/>
              <p:cNvSpPr>
                <a:spLocks noChangeArrowheads="1"/>
              </p:cNvSpPr>
              <p:nvPr/>
            </p:nvSpPr>
            <p:spPr bwMode="auto">
              <a:xfrm>
                <a:off x="1632" y="2976"/>
                <a:ext cx="48" cy="60"/>
              </a:xfrm>
              <a:prstGeom prst="rect">
                <a:avLst/>
              </a:prstGeom>
              <a:solidFill>
                <a:srgbClr val="FF99CC">
                  <a:alpha val="50000"/>
                </a:srgbClr>
              </a:solidFill>
              <a:ln w="9525">
                <a:solidFill>
                  <a:srgbClr val="FF99CC"/>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244" name="Rectangle 12"/>
              <p:cNvSpPr>
                <a:spLocks noChangeArrowheads="1"/>
              </p:cNvSpPr>
              <p:nvPr/>
            </p:nvSpPr>
            <p:spPr bwMode="auto">
              <a:xfrm>
                <a:off x="1488" y="2976"/>
                <a:ext cx="48" cy="60"/>
              </a:xfrm>
              <a:prstGeom prst="rect">
                <a:avLst/>
              </a:prstGeom>
              <a:solidFill>
                <a:srgbClr val="FF99CC">
                  <a:alpha val="50000"/>
                </a:srgbClr>
              </a:solidFill>
              <a:ln w="9525">
                <a:solidFill>
                  <a:srgbClr val="FF99CC"/>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245" name="Rectangle 13"/>
              <p:cNvSpPr>
                <a:spLocks noChangeArrowheads="1"/>
              </p:cNvSpPr>
              <p:nvPr/>
            </p:nvSpPr>
            <p:spPr bwMode="auto">
              <a:xfrm>
                <a:off x="1488" y="312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246" name="Rectangle 14"/>
              <p:cNvSpPr>
                <a:spLocks noChangeArrowheads="1"/>
              </p:cNvSpPr>
              <p:nvPr/>
            </p:nvSpPr>
            <p:spPr bwMode="auto">
              <a:xfrm>
                <a:off x="1632" y="312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247" name="Rectangle 15"/>
              <p:cNvSpPr>
                <a:spLocks noChangeArrowheads="1"/>
              </p:cNvSpPr>
              <p:nvPr/>
            </p:nvSpPr>
            <p:spPr bwMode="auto">
              <a:xfrm>
                <a:off x="1776" y="312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248" name="Rectangle 16"/>
              <p:cNvSpPr>
                <a:spLocks noChangeArrowheads="1"/>
              </p:cNvSpPr>
              <p:nvPr/>
            </p:nvSpPr>
            <p:spPr bwMode="auto">
              <a:xfrm rot="5400000">
                <a:off x="2016" y="312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249" name="Rectangle 17"/>
              <p:cNvSpPr>
                <a:spLocks noChangeArrowheads="1"/>
              </p:cNvSpPr>
              <p:nvPr/>
            </p:nvSpPr>
            <p:spPr bwMode="auto">
              <a:xfrm rot="5400000">
                <a:off x="2016" y="2976"/>
                <a:ext cx="48" cy="60"/>
              </a:xfrm>
              <a:prstGeom prst="rect">
                <a:avLst/>
              </a:prstGeom>
              <a:solidFill>
                <a:srgbClr val="FF99CC">
                  <a:alpha val="50000"/>
                </a:srgbClr>
              </a:solidFill>
              <a:ln w="9525">
                <a:solidFill>
                  <a:srgbClr val="FF99CC"/>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250" name="Rectangle 18"/>
              <p:cNvSpPr>
                <a:spLocks noChangeArrowheads="1"/>
              </p:cNvSpPr>
              <p:nvPr/>
            </p:nvSpPr>
            <p:spPr bwMode="auto">
              <a:xfrm rot="5400000">
                <a:off x="2016" y="2832"/>
                <a:ext cx="48" cy="60"/>
              </a:xfrm>
              <a:prstGeom prst="rect">
                <a:avLst/>
              </a:prstGeom>
              <a:solidFill>
                <a:srgbClr val="FF99CC">
                  <a:alpha val="50000"/>
                </a:srgbClr>
              </a:solidFill>
              <a:ln w="9525">
                <a:solidFill>
                  <a:srgbClr val="FF99CC"/>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251" name="Rectangle 19"/>
              <p:cNvSpPr>
                <a:spLocks noChangeArrowheads="1"/>
              </p:cNvSpPr>
              <p:nvPr/>
            </p:nvSpPr>
            <p:spPr bwMode="auto">
              <a:xfrm rot="5400000">
                <a:off x="1248" y="2832"/>
                <a:ext cx="48" cy="60"/>
              </a:xfrm>
              <a:prstGeom prst="rect">
                <a:avLst/>
              </a:prstGeom>
              <a:solidFill>
                <a:srgbClr val="FF99CC">
                  <a:alpha val="50000"/>
                </a:srgbClr>
              </a:solidFill>
              <a:ln w="9525">
                <a:solidFill>
                  <a:srgbClr val="FF99CC"/>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252" name="Rectangle 20"/>
              <p:cNvSpPr>
                <a:spLocks noChangeArrowheads="1"/>
              </p:cNvSpPr>
              <p:nvPr/>
            </p:nvSpPr>
            <p:spPr bwMode="auto">
              <a:xfrm rot="5400000">
                <a:off x="1248" y="2976"/>
                <a:ext cx="48" cy="60"/>
              </a:xfrm>
              <a:prstGeom prst="rect">
                <a:avLst/>
              </a:prstGeom>
              <a:solidFill>
                <a:srgbClr val="FF99CC">
                  <a:alpha val="50000"/>
                </a:srgbClr>
              </a:solidFill>
              <a:ln w="9525">
                <a:solidFill>
                  <a:srgbClr val="FF99CC"/>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253" name="Rectangle 21"/>
              <p:cNvSpPr>
                <a:spLocks noChangeArrowheads="1"/>
              </p:cNvSpPr>
              <p:nvPr/>
            </p:nvSpPr>
            <p:spPr bwMode="auto">
              <a:xfrm rot="5400000">
                <a:off x="1248" y="312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254" name="Rectangle 22"/>
              <p:cNvSpPr>
                <a:spLocks noChangeArrowheads="1"/>
              </p:cNvSpPr>
              <p:nvPr/>
            </p:nvSpPr>
            <p:spPr bwMode="auto">
              <a:xfrm rot="5400000">
                <a:off x="1008" y="2832"/>
                <a:ext cx="48" cy="60"/>
              </a:xfrm>
              <a:prstGeom prst="rect">
                <a:avLst/>
              </a:prstGeom>
              <a:solidFill>
                <a:srgbClr val="FF99CC">
                  <a:alpha val="50000"/>
                </a:srgbClr>
              </a:solidFill>
              <a:ln w="9525">
                <a:solidFill>
                  <a:srgbClr val="FF99CC"/>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255" name="Rectangle 23"/>
              <p:cNvSpPr>
                <a:spLocks noChangeArrowheads="1"/>
              </p:cNvSpPr>
              <p:nvPr/>
            </p:nvSpPr>
            <p:spPr bwMode="auto">
              <a:xfrm rot="5400000">
                <a:off x="1008" y="2976"/>
                <a:ext cx="48" cy="60"/>
              </a:xfrm>
              <a:prstGeom prst="rect">
                <a:avLst/>
              </a:prstGeom>
              <a:solidFill>
                <a:srgbClr val="FF99CC">
                  <a:alpha val="50000"/>
                </a:srgbClr>
              </a:solidFill>
              <a:ln w="9525">
                <a:solidFill>
                  <a:srgbClr val="FF99CC"/>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256" name="Rectangle 24"/>
              <p:cNvSpPr>
                <a:spLocks noChangeArrowheads="1"/>
              </p:cNvSpPr>
              <p:nvPr/>
            </p:nvSpPr>
            <p:spPr bwMode="auto">
              <a:xfrm rot="5400000">
                <a:off x="1008" y="312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257" name="Rectangle 25"/>
              <p:cNvSpPr>
                <a:spLocks noChangeArrowheads="1"/>
              </p:cNvSpPr>
              <p:nvPr/>
            </p:nvSpPr>
            <p:spPr bwMode="auto">
              <a:xfrm rot="5400000">
                <a:off x="768" y="312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258" name="Rectangle 26"/>
              <p:cNvSpPr>
                <a:spLocks noChangeArrowheads="1"/>
              </p:cNvSpPr>
              <p:nvPr/>
            </p:nvSpPr>
            <p:spPr bwMode="auto">
              <a:xfrm rot="5400000">
                <a:off x="768" y="2832"/>
                <a:ext cx="48" cy="60"/>
              </a:xfrm>
              <a:prstGeom prst="rect">
                <a:avLst/>
              </a:prstGeom>
              <a:solidFill>
                <a:srgbClr val="FF99CC">
                  <a:alpha val="50000"/>
                </a:srgbClr>
              </a:solidFill>
              <a:ln w="9525">
                <a:solidFill>
                  <a:srgbClr val="FF99CC"/>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259" name="Rectangle 27"/>
              <p:cNvSpPr>
                <a:spLocks noChangeArrowheads="1"/>
              </p:cNvSpPr>
              <p:nvPr/>
            </p:nvSpPr>
            <p:spPr bwMode="auto">
              <a:xfrm rot="5400000">
                <a:off x="768" y="2976"/>
                <a:ext cx="48" cy="60"/>
              </a:xfrm>
              <a:prstGeom prst="rect">
                <a:avLst/>
              </a:prstGeom>
              <a:solidFill>
                <a:srgbClr val="FF99CC">
                  <a:alpha val="50000"/>
                </a:srgbClr>
              </a:solidFill>
              <a:ln w="9525">
                <a:solidFill>
                  <a:srgbClr val="FF99CC"/>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260" name="Rectangle 28"/>
              <p:cNvSpPr>
                <a:spLocks noChangeArrowheads="1"/>
              </p:cNvSpPr>
              <p:nvPr/>
            </p:nvSpPr>
            <p:spPr bwMode="auto">
              <a:xfrm rot="5400000">
                <a:off x="2256" y="2832"/>
                <a:ext cx="48" cy="60"/>
              </a:xfrm>
              <a:prstGeom prst="rect">
                <a:avLst/>
              </a:prstGeom>
              <a:solidFill>
                <a:srgbClr val="FF99CC">
                  <a:alpha val="50000"/>
                </a:srgbClr>
              </a:solidFill>
              <a:ln w="9525">
                <a:solidFill>
                  <a:srgbClr val="FF99CC"/>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261" name="Rectangle 29"/>
              <p:cNvSpPr>
                <a:spLocks noChangeArrowheads="1"/>
              </p:cNvSpPr>
              <p:nvPr/>
            </p:nvSpPr>
            <p:spPr bwMode="auto">
              <a:xfrm rot="5400000">
                <a:off x="2256" y="2976"/>
                <a:ext cx="48" cy="60"/>
              </a:xfrm>
              <a:prstGeom prst="rect">
                <a:avLst/>
              </a:prstGeom>
              <a:solidFill>
                <a:srgbClr val="FF99CC">
                  <a:alpha val="50000"/>
                </a:srgbClr>
              </a:solidFill>
              <a:ln w="9525">
                <a:solidFill>
                  <a:srgbClr val="FF99CC"/>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262" name="Rectangle 30"/>
              <p:cNvSpPr>
                <a:spLocks noChangeArrowheads="1"/>
              </p:cNvSpPr>
              <p:nvPr/>
            </p:nvSpPr>
            <p:spPr bwMode="auto">
              <a:xfrm rot="5400000">
                <a:off x="2256" y="312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263" name="Rectangle 31"/>
              <p:cNvSpPr>
                <a:spLocks noChangeArrowheads="1"/>
              </p:cNvSpPr>
              <p:nvPr/>
            </p:nvSpPr>
            <p:spPr bwMode="auto">
              <a:xfrm rot="5400000">
                <a:off x="2496" y="2832"/>
                <a:ext cx="48" cy="60"/>
              </a:xfrm>
              <a:prstGeom prst="rect">
                <a:avLst/>
              </a:prstGeom>
              <a:solidFill>
                <a:srgbClr val="FF99CC">
                  <a:alpha val="50000"/>
                </a:srgbClr>
              </a:solidFill>
              <a:ln w="9525">
                <a:solidFill>
                  <a:srgbClr val="FF99CC"/>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264" name="Rectangle 32"/>
              <p:cNvSpPr>
                <a:spLocks noChangeArrowheads="1"/>
              </p:cNvSpPr>
              <p:nvPr/>
            </p:nvSpPr>
            <p:spPr bwMode="auto">
              <a:xfrm rot="5400000">
                <a:off x="2496" y="2976"/>
                <a:ext cx="48" cy="60"/>
              </a:xfrm>
              <a:prstGeom prst="rect">
                <a:avLst/>
              </a:prstGeom>
              <a:solidFill>
                <a:srgbClr val="FF99CC">
                  <a:alpha val="50000"/>
                </a:srgbClr>
              </a:solidFill>
              <a:ln w="9525">
                <a:solidFill>
                  <a:srgbClr val="FF99CC"/>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265" name="Rectangle 33"/>
              <p:cNvSpPr>
                <a:spLocks noChangeArrowheads="1"/>
              </p:cNvSpPr>
              <p:nvPr/>
            </p:nvSpPr>
            <p:spPr bwMode="auto">
              <a:xfrm rot="5400000">
                <a:off x="2496" y="312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266" name="Rectangle 34"/>
              <p:cNvSpPr>
                <a:spLocks noChangeArrowheads="1"/>
              </p:cNvSpPr>
              <p:nvPr/>
            </p:nvSpPr>
            <p:spPr bwMode="auto">
              <a:xfrm rot="5400000">
                <a:off x="1632" y="264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267" name="Rectangle 35"/>
              <p:cNvSpPr>
                <a:spLocks noChangeArrowheads="1"/>
              </p:cNvSpPr>
              <p:nvPr/>
            </p:nvSpPr>
            <p:spPr bwMode="auto">
              <a:xfrm rot="5400000">
                <a:off x="1776" y="264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268" name="Rectangle 36"/>
              <p:cNvSpPr>
                <a:spLocks noChangeArrowheads="1"/>
              </p:cNvSpPr>
              <p:nvPr/>
            </p:nvSpPr>
            <p:spPr bwMode="auto">
              <a:xfrm rot="5400000">
                <a:off x="1488" y="264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269" name="Rectangle 37"/>
              <p:cNvSpPr>
                <a:spLocks noChangeArrowheads="1"/>
              </p:cNvSpPr>
              <p:nvPr/>
            </p:nvSpPr>
            <p:spPr bwMode="auto">
              <a:xfrm rot="5400000">
                <a:off x="1488" y="244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270" name="Rectangle 38"/>
              <p:cNvSpPr>
                <a:spLocks noChangeArrowheads="1"/>
              </p:cNvSpPr>
              <p:nvPr/>
            </p:nvSpPr>
            <p:spPr bwMode="auto">
              <a:xfrm rot="5400000">
                <a:off x="1632" y="244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271" name="Rectangle 39"/>
              <p:cNvSpPr>
                <a:spLocks noChangeArrowheads="1"/>
              </p:cNvSpPr>
              <p:nvPr/>
            </p:nvSpPr>
            <p:spPr bwMode="auto">
              <a:xfrm rot="5400000">
                <a:off x="1776" y="244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272" name="Rectangle 40"/>
              <p:cNvSpPr>
                <a:spLocks noChangeArrowheads="1"/>
              </p:cNvSpPr>
              <p:nvPr/>
            </p:nvSpPr>
            <p:spPr bwMode="auto">
              <a:xfrm rot="5400000">
                <a:off x="1776" y="225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273" name="Rectangle 41"/>
              <p:cNvSpPr>
                <a:spLocks noChangeArrowheads="1"/>
              </p:cNvSpPr>
              <p:nvPr/>
            </p:nvSpPr>
            <p:spPr bwMode="auto">
              <a:xfrm rot="5400000">
                <a:off x="1632" y="225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274" name="Rectangle 42"/>
              <p:cNvSpPr>
                <a:spLocks noChangeArrowheads="1"/>
              </p:cNvSpPr>
              <p:nvPr/>
            </p:nvSpPr>
            <p:spPr bwMode="auto">
              <a:xfrm rot="5400000">
                <a:off x="1488" y="225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275" name="Rectangle 43"/>
              <p:cNvSpPr>
                <a:spLocks noChangeArrowheads="1"/>
              </p:cNvSpPr>
              <p:nvPr/>
            </p:nvSpPr>
            <p:spPr bwMode="auto">
              <a:xfrm rot="5400000">
                <a:off x="1488" y="206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276" name="Rectangle 44"/>
              <p:cNvSpPr>
                <a:spLocks noChangeArrowheads="1"/>
              </p:cNvSpPr>
              <p:nvPr/>
            </p:nvSpPr>
            <p:spPr bwMode="auto">
              <a:xfrm rot="5400000">
                <a:off x="1632" y="2064"/>
                <a:ext cx="48" cy="60"/>
              </a:xfrm>
              <a:prstGeom prst="rect">
                <a:avLst/>
              </a:prstGeom>
              <a:solidFill>
                <a:srgbClr val="FF99CC">
                  <a:alpha val="50000"/>
                </a:srgbClr>
              </a:solidFill>
              <a:ln w="9525">
                <a:solidFill>
                  <a:srgbClr val="FF99CC"/>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277" name="Rectangle 45"/>
              <p:cNvSpPr>
                <a:spLocks noChangeArrowheads="1"/>
              </p:cNvSpPr>
              <p:nvPr/>
            </p:nvSpPr>
            <p:spPr bwMode="auto">
              <a:xfrm rot="5400000">
                <a:off x="1776" y="2064"/>
                <a:ext cx="48" cy="60"/>
              </a:xfrm>
              <a:prstGeom prst="rect">
                <a:avLst/>
              </a:prstGeom>
              <a:solidFill>
                <a:srgbClr val="FF99CC">
                  <a:alpha val="50000"/>
                </a:srgbClr>
              </a:solidFill>
              <a:ln w="9525">
                <a:solidFill>
                  <a:srgbClr val="FF99CC"/>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278" name="Rectangle 46"/>
              <p:cNvSpPr>
                <a:spLocks noChangeArrowheads="1"/>
              </p:cNvSpPr>
              <p:nvPr/>
            </p:nvSpPr>
            <p:spPr bwMode="auto">
              <a:xfrm rot="5400000">
                <a:off x="1488" y="330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279" name="Rectangle 47"/>
              <p:cNvSpPr>
                <a:spLocks noChangeArrowheads="1"/>
              </p:cNvSpPr>
              <p:nvPr/>
            </p:nvSpPr>
            <p:spPr bwMode="auto">
              <a:xfrm rot="5400000">
                <a:off x="1632" y="3312"/>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280" name="Rectangle 48"/>
              <p:cNvSpPr>
                <a:spLocks noChangeArrowheads="1"/>
              </p:cNvSpPr>
              <p:nvPr/>
            </p:nvSpPr>
            <p:spPr bwMode="auto">
              <a:xfrm rot="5400000">
                <a:off x="1776" y="3312"/>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281" name="Rectangle 49"/>
              <p:cNvSpPr>
                <a:spLocks noChangeArrowheads="1"/>
              </p:cNvSpPr>
              <p:nvPr/>
            </p:nvSpPr>
            <p:spPr bwMode="auto">
              <a:xfrm rot="5400000">
                <a:off x="1488" y="350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282" name="Rectangle 50"/>
              <p:cNvSpPr>
                <a:spLocks noChangeArrowheads="1"/>
              </p:cNvSpPr>
              <p:nvPr/>
            </p:nvSpPr>
            <p:spPr bwMode="auto">
              <a:xfrm rot="5400000" flipH="1">
                <a:off x="1632" y="350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283" name="Rectangle 51"/>
              <p:cNvSpPr>
                <a:spLocks noChangeArrowheads="1"/>
              </p:cNvSpPr>
              <p:nvPr/>
            </p:nvSpPr>
            <p:spPr bwMode="auto">
              <a:xfrm rot="5400000">
                <a:off x="1776" y="350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284" name="Rectangle 52"/>
              <p:cNvSpPr>
                <a:spLocks noChangeArrowheads="1"/>
              </p:cNvSpPr>
              <p:nvPr/>
            </p:nvSpPr>
            <p:spPr bwMode="auto">
              <a:xfrm rot="5400000">
                <a:off x="1488" y="368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285" name="Rectangle 53"/>
              <p:cNvSpPr>
                <a:spLocks noChangeArrowheads="1"/>
              </p:cNvSpPr>
              <p:nvPr/>
            </p:nvSpPr>
            <p:spPr bwMode="auto">
              <a:xfrm rot="5400000">
                <a:off x="1632" y="369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286" name="Rectangle 54"/>
              <p:cNvSpPr>
                <a:spLocks noChangeArrowheads="1"/>
              </p:cNvSpPr>
              <p:nvPr/>
            </p:nvSpPr>
            <p:spPr bwMode="auto">
              <a:xfrm rot="5400000">
                <a:off x="1776" y="369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287" name="Rectangle 55"/>
              <p:cNvSpPr>
                <a:spLocks noChangeArrowheads="1"/>
              </p:cNvSpPr>
              <p:nvPr/>
            </p:nvSpPr>
            <p:spPr bwMode="auto">
              <a:xfrm rot="5400000">
                <a:off x="1488" y="387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288" name="Rectangle 56"/>
              <p:cNvSpPr>
                <a:spLocks noChangeArrowheads="1"/>
              </p:cNvSpPr>
              <p:nvPr/>
            </p:nvSpPr>
            <p:spPr bwMode="auto">
              <a:xfrm rot="5400000">
                <a:off x="1632" y="387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289" name="Rectangle 57"/>
              <p:cNvSpPr>
                <a:spLocks noChangeArrowheads="1"/>
              </p:cNvSpPr>
              <p:nvPr/>
            </p:nvSpPr>
            <p:spPr bwMode="auto">
              <a:xfrm rot="5400000">
                <a:off x="1776" y="387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290" name="Rectangle 58"/>
              <p:cNvSpPr>
                <a:spLocks noChangeArrowheads="1"/>
              </p:cNvSpPr>
              <p:nvPr/>
            </p:nvSpPr>
            <p:spPr bwMode="auto">
              <a:xfrm rot="5400000">
                <a:off x="1248" y="264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291" name="Rectangle 59"/>
              <p:cNvSpPr>
                <a:spLocks noChangeArrowheads="1"/>
              </p:cNvSpPr>
              <p:nvPr/>
            </p:nvSpPr>
            <p:spPr bwMode="auto">
              <a:xfrm rot="5400000">
                <a:off x="1248" y="244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292" name="Rectangle 60"/>
              <p:cNvSpPr>
                <a:spLocks noChangeArrowheads="1"/>
              </p:cNvSpPr>
              <p:nvPr/>
            </p:nvSpPr>
            <p:spPr bwMode="auto">
              <a:xfrm rot="5400000">
                <a:off x="1248" y="225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293" name="Rectangle 61"/>
              <p:cNvSpPr>
                <a:spLocks noChangeArrowheads="1"/>
              </p:cNvSpPr>
              <p:nvPr/>
            </p:nvSpPr>
            <p:spPr bwMode="auto">
              <a:xfrm rot="5400000">
                <a:off x="1008" y="262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294" name="Rectangle 62"/>
              <p:cNvSpPr>
                <a:spLocks noChangeArrowheads="1"/>
              </p:cNvSpPr>
              <p:nvPr/>
            </p:nvSpPr>
            <p:spPr bwMode="auto">
              <a:xfrm rot="5400000">
                <a:off x="1008" y="225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295" name="Rectangle 63"/>
              <p:cNvSpPr>
                <a:spLocks noChangeArrowheads="1"/>
              </p:cNvSpPr>
              <p:nvPr/>
            </p:nvSpPr>
            <p:spPr bwMode="auto">
              <a:xfrm rot="5400000">
                <a:off x="1008" y="243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296" name="Rectangle 64"/>
              <p:cNvSpPr>
                <a:spLocks noChangeArrowheads="1"/>
              </p:cNvSpPr>
              <p:nvPr/>
            </p:nvSpPr>
            <p:spPr bwMode="auto">
              <a:xfrm rot="5400000">
                <a:off x="768" y="225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297" name="Rectangle 65"/>
              <p:cNvSpPr>
                <a:spLocks noChangeArrowheads="1"/>
              </p:cNvSpPr>
              <p:nvPr/>
            </p:nvSpPr>
            <p:spPr bwMode="auto">
              <a:xfrm rot="5400000">
                <a:off x="768" y="243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298" name="Rectangle 66"/>
              <p:cNvSpPr>
                <a:spLocks noChangeArrowheads="1"/>
              </p:cNvSpPr>
              <p:nvPr/>
            </p:nvSpPr>
            <p:spPr bwMode="auto">
              <a:xfrm rot="5400000">
                <a:off x="768" y="262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299" name="Rectangle 67"/>
              <p:cNvSpPr>
                <a:spLocks noChangeArrowheads="1"/>
              </p:cNvSpPr>
              <p:nvPr/>
            </p:nvSpPr>
            <p:spPr bwMode="auto">
              <a:xfrm rot="5400000">
                <a:off x="1254" y="369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00" name="Rectangle 68"/>
              <p:cNvSpPr>
                <a:spLocks noChangeArrowheads="1"/>
              </p:cNvSpPr>
              <p:nvPr/>
            </p:nvSpPr>
            <p:spPr bwMode="auto">
              <a:xfrm rot="5400000">
                <a:off x="1254" y="349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01" name="Rectangle 69"/>
              <p:cNvSpPr>
                <a:spLocks noChangeArrowheads="1"/>
              </p:cNvSpPr>
              <p:nvPr/>
            </p:nvSpPr>
            <p:spPr bwMode="auto">
              <a:xfrm rot="5400000">
                <a:off x="1254" y="330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02" name="Rectangle 70"/>
              <p:cNvSpPr>
                <a:spLocks noChangeArrowheads="1"/>
              </p:cNvSpPr>
              <p:nvPr/>
            </p:nvSpPr>
            <p:spPr bwMode="auto">
              <a:xfrm rot="5400000">
                <a:off x="1014" y="367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03" name="Rectangle 71"/>
              <p:cNvSpPr>
                <a:spLocks noChangeArrowheads="1"/>
              </p:cNvSpPr>
              <p:nvPr/>
            </p:nvSpPr>
            <p:spPr bwMode="auto">
              <a:xfrm rot="5400000">
                <a:off x="1014" y="330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04" name="Rectangle 72"/>
              <p:cNvSpPr>
                <a:spLocks noChangeArrowheads="1"/>
              </p:cNvSpPr>
              <p:nvPr/>
            </p:nvSpPr>
            <p:spPr bwMode="auto">
              <a:xfrm rot="5400000">
                <a:off x="1014" y="348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05" name="Rectangle 73"/>
              <p:cNvSpPr>
                <a:spLocks noChangeArrowheads="1"/>
              </p:cNvSpPr>
              <p:nvPr/>
            </p:nvSpPr>
            <p:spPr bwMode="auto">
              <a:xfrm rot="5400000">
                <a:off x="774" y="330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06" name="Rectangle 74"/>
              <p:cNvSpPr>
                <a:spLocks noChangeArrowheads="1"/>
              </p:cNvSpPr>
              <p:nvPr/>
            </p:nvSpPr>
            <p:spPr bwMode="auto">
              <a:xfrm rot="5400000">
                <a:off x="774" y="348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07" name="Rectangle 75"/>
              <p:cNvSpPr>
                <a:spLocks noChangeArrowheads="1"/>
              </p:cNvSpPr>
              <p:nvPr/>
            </p:nvSpPr>
            <p:spPr bwMode="auto">
              <a:xfrm rot="5400000">
                <a:off x="774" y="367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08" name="Rectangle 76"/>
              <p:cNvSpPr>
                <a:spLocks noChangeArrowheads="1"/>
              </p:cNvSpPr>
              <p:nvPr/>
            </p:nvSpPr>
            <p:spPr bwMode="auto">
              <a:xfrm rot="5400000">
                <a:off x="2502" y="369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09" name="Rectangle 77"/>
              <p:cNvSpPr>
                <a:spLocks noChangeArrowheads="1"/>
              </p:cNvSpPr>
              <p:nvPr/>
            </p:nvSpPr>
            <p:spPr bwMode="auto">
              <a:xfrm rot="5400000">
                <a:off x="2502" y="349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10" name="Rectangle 78"/>
              <p:cNvSpPr>
                <a:spLocks noChangeArrowheads="1"/>
              </p:cNvSpPr>
              <p:nvPr/>
            </p:nvSpPr>
            <p:spPr bwMode="auto">
              <a:xfrm rot="5400000">
                <a:off x="2502" y="330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11" name="Rectangle 79"/>
              <p:cNvSpPr>
                <a:spLocks noChangeArrowheads="1"/>
              </p:cNvSpPr>
              <p:nvPr/>
            </p:nvSpPr>
            <p:spPr bwMode="auto">
              <a:xfrm rot="5400000">
                <a:off x="2262" y="367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12" name="Rectangle 80"/>
              <p:cNvSpPr>
                <a:spLocks noChangeArrowheads="1"/>
              </p:cNvSpPr>
              <p:nvPr/>
            </p:nvSpPr>
            <p:spPr bwMode="auto">
              <a:xfrm rot="5400000">
                <a:off x="2262" y="330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13" name="Rectangle 81"/>
              <p:cNvSpPr>
                <a:spLocks noChangeArrowheads="1"/>
              </p:cNvSpPr>
              <p:nvPr/>
            </p:nvSpPr>
            <p:spPr bwMode="auto">
              <a:xfrm rot="5400000">
                <a:off x="2262" y="348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14" name="Rectangle 82"/>
              <p:cNvSpPr>
                <a:spLocks noChangeArrowheads="1"/>
              </p:cNvSpPr>
              <p:nvPr/>
            </p:nvSpPr>
            <p:spPr bwMode="auto">
              <a:xfrm rot="5400000">
                <a:off x="2022" y="330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15" name="Rectangle 83"/>
              <p:cNvSpPr>
                <a:spLocks noChangeArrowheads="1"/>
              </p:cNvSpPr>
              <p:nvPr/>
            </p:nvSpPr>
            <p:spPr bwMode="auto">
              <a:xfrm rot="5400000">
                <a:off x="2022" y="348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16" name="Rectangle 84"/>
              <p:cNvSpPr>
                <a:spLocks noChangeArrowheads="1"/>
              </p:cNvSpPr>
              <p:nvPr/>
            </p:nvSpPr>
            <p:spPr bwMode="auto">
              <a:xfrm rot="5400000">
                <a:off x="2022" y="367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17" name="Rectangle 85"/>
              <p:cNvSpPr>
                <a:spLocks noChangeArrowheads="1"/>
              </p:cNvSpPr>
              <p:nvPr/>
            </p:nvSpPr>
            <p:spPr bwMode="auto">
              <a:xfrm rot="5400000">
                <a:off x="2502" y="263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18" name="Rectangle 86"/>
              <p:cNvSpPr>
                <a:spLocks noChangeArrowheads="1"/>
              </p:cNvSpPr>
              <p:nvPr/>
            </p:nvSpPr>
            <p:spPr bwMode="auto">
              <a:xfrm rot="5400000">
                <a:off x="2502" y="2442"/>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19" name="Rectangle 87"/>
              <p:cNvSpPr>
                <a:spLocks noChangeArrowheads="1"/>
              </p:cNvSpPr>
              <p:nvPr/>
            </p:nvSpPr>
            <p:spPr bwMode="auto">
              <a:xfrm rot="5400000">
                <a:off x="2502" y="225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20" name="Rectangle 88"/>
              <p:cNvSpPr>
                <a:spLocks noChangeArrowheads="1"/>
              </p:cNvSpPr>
              <p:nvPr/>
            </p:nvSpPr>
            <p:spPr bwMode="auto">
              <a:xfrm rot="5400000">
                <a:off x="2262" y="2622"/>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21" name="Rectangle 89"/>
              <p:cNvSpPr>
                <a:spLocks noChangeArrowheads="1"/>
              </p:cNvSpPr>
              <p:nvPr/>
            </p:nvSpPr>
            <p:spPr bwMode="auto">
              <a:xfrm rot="5400000">
                <a:off x="2262" y="225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22" name="Rectangle 90"/>
              <p:cNvSpPr>
                <a:spLocks noChangeArrowheads="1"/>
              </p:cNvSpPr>
              <p:nvPr/>
            </p:nvSpPr>
            <p:spPr bwMode="auto">
              <a:xfrm rot="5400000">
                <a:off x="2262" y="243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23" name="Rectangle 91"/>
              <p:cNvSpPr>
                <a:spLocks noChangeArrowheads="1"/>
              </p:cNvSpPr>
              <p:nvPr/>
            </p:nvSpPr>
            <p:spPr bwMode="auto">
              <a:xfrm rot="5400000">
                <a:off x="2022" y="225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24" name="Rectangle 92"/>
              <p:cNvSpPr>
                <a:spLocks noChangeArrowheads="1"/>
              </p:cNvSpPr>
              <p:nvPr/>
            </p:nvSpPr>
            <p:spPr bwMode="auto">
              <a:xfrm rot="5400000">
                <a:off x="2022" y="243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25" name="Rectangle 93"/>
              <p:cNvSpPr>
                <a:spLocks noChangeArrowheads="1"/>
              </p:cNvSpPr>
              <p:nvPr/>
            </p:nvSpPr>
            <p:spPr bwMode="auto">
              <a:xfrm rot="5400000">
                <a:off x="2022" y="2622"/>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26" name="Rectangle 94"/>
              <p:cNvSpPr>
                <a:spLocks noChangeArrowheads="1"/>
              </p:cNvSpPr>
              <p:nvPr/>
            </p:nvSpPr>
            <p:spPr bwMode="auto">
              <a:xfrm rot="16200000">
                <a:off x="1248" y="1488"/>
                <a:ext cx="864" cy="2016"/>
              </a:xfrm>
              <a:prstGeom prst="rect">
                <a:avLst/>
              </a:prstGeom>
              <a:solidFill>
                <a:schemeClr val="bg2"/>
              </a:solidFill>
              <a:ln w="9525">
                <a:solidFill>
                  <a:schemeClr val="bg2"/>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27" name="Rectangle 95"/>
              <p:cNvSpPr>
                <a:spLocks noChangeArrowheads="1"/>
              </p:cNvSpPr>
              <p:nvPr/>
            </p:nvSpPr>
            <p:spPr bwMode="auto">
              <a:xfrm rot="16200000">
                <a:off x="1248" y="2544"/>
                <a:ext cx="864" cy="2016"/>
              </a:xfrm>
              <a:prstGeom prst="rect">
                <a:avLst/>
              </a:prstGeom>
              <a:solidFill>
                <a:schemeClr val="bg2"/>
              </a:solidFill>
              <a:ln w="9525">
                <a:solidFill>
                  <a:schemeClr val="bg2"/>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grpSp>
        <p:sp>
          <p:nvSpPr>
            <p:cNvPr id="223328" name="Text Box 96"/>
            <p:cNvSpPr txBox="1">
              <a:spLocks noChangeArrowheads="1"/>
            </p:cNvSpPr>
            <p:nvPr/>
          </p:nvSpPr>
          <p:spPr bwMode="auto">
            <a:xfrm>
              <a:off x="63" y="2496"/>
              <a:ext cx="417" cy="1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eaVert">
              <a:spAutoFit/>
            </a:bodyPr>
            <a:lstStyle/>
            <a:p>
              <a:pPr fontAlgn="auto">
                <a:spcBef>
                  <a:spcPct val="50000"/>
                </a:spcBef>
                <a:spcAft>
                  <a:spcPts val="0"/>
                </a:spcAft>
              </a:pPr>
              <a:r>
                <a:rPr kumimoji="1" lang="zh-CN" altLang="en-US" sz="1500" b="1">
                  <a:solidFill>
                    <a:srgbClr val="800000"/>
                  </a:solidFill>
                  <a:latin typeface="Times New Roman" panose="02020603050405020304" pitchFamily="18" charset="0"/>
                </a:rPr>
                <a:t>一行频谱通过</a:t>
              </a:r>
            </a:p>
          </p:txBody>
        </p:sp>
      </p:grpSp>
      <p:grpSp>
        <p:nvGrpSpPr>
          <p:cNvPr id="223329" name="Group 97"/>
          <p:cNvGrpSpPr>
            <a:grpSpLocks/>
          </p:cNvGrpSpPr>
          <p:nvPr/>
        </p:nvGrpSpPr>
        <p:grpSpPr bwMode="auto">
          <a:xfrm>
            <a:off x="1577224" y="1943101"/>
            <a:ext cx="2594727" cy="1778794"/>
            <a:chOff x="40" y="48"/>
            <a:chExt cx="2744" cy="1968"/>
          </a:xfrm>
        </p:grpSpPr>
        <p:grpSp>
          <p:nvGrpSpPr>
            <p:cNvPr id="223330" name="Group 98"/>
            <p:cNvGrpSpPr>
              <a:grpSpLocks/>
            </p:cNvGrpSpPr>
            <p:nvPr/>
          </p:nvGrpSpPr>
          <p:grpSpPr bwMode="auto">
            <a:xfrm>
              <a:off x="624" y="48"/>
              <a:ext cx="2160" cy="1872"/>
              <a:chOff x="624" y="48"/>
              <a:chExt cx="2160" cy="1872"/>
            </a:xfrm>
          </p:grpSpPr>
          <p:sp>
            <p:nvSpPr>
              <p:cNvPr id="223331" name="Rectangle 99"/>
              <p:cNvSpPr>
                <a:spLocks noChangeArrowheads="1"/>
              </p:cNvSpPr>
              <p:nvPr/>
            </p:nvSpPr>
            <p:spPr bwMode="auto">
              <a:xfrm>
                <a:off x="768" y="48"/>
                <a:ext cx="2016" cy="1872"/>
              </a:xfrm>
              <a:prstGeom prst="rect">
                <a:avLst/>
              </a:prstGeom>
              <a:solidFill>
                <a:schemeClr val="bg2"/>
              </a:solidFill>
              <a:ln w="9525">
                <a:solidFill>
                  <a:schemeClr val="tx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32" name="Rectangle 100"/>
              <p:cNvSpPr>
                <a:spLocks noChangeArrowheads="1"/>
              </p:cNvSpPr>
              <p:nvPr/>
            </p:nvSpPr>
            <p:spPr bwMode="auto">
              <a:xfrm>
                <a:off x="1536" y="816"/>
                <a:ext cx="48" cy="60"/>
              </a:xfrm>
              <a:prstGeom prst="rect">
                <a:avLst/>
              </a:prstGeom>
              <a:solidFill>
                <a:srgbClr val="FF99CC">
                  <a:alpha val="50000"/>
                </a:srgbClr>
              </a:solidFill>
              <a:ln w="9525">
                <a:solidFill>
                  <a:srgbClr val="FF99CC"/>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33" name="Rectangle 101"/>
              <p:cNvSpPr>
                <a:spLocks noChangeArrowheads="1"/>
              </p:cNvSpPr>
              <p:nvPr/>
            </p:nvSpPr>
            <p:spPr bwMode="auto">
              <a:xfrm rot="5400000">
                <a:off x="1680" y="816"/>
                <a:ext cx="48" cy="60"/>
              </a:xfrm>
              <a:prstGeom prst="rect">
                <a:avLst/>
              </a:prstGeom>
              <a:solidFill>
                <a:srgbClr val="FF99CC">
                  <a:alpha val="50000"/>
                </a:srgbClr>
              </a:solidFill>
              <a:ln w="9525">
                <a:solidFill>
                  <a:srgbClr val="FF99CC"/>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34" name="Rectangle 102"/>
              <p:cNvSpPr>
                <a:spLocks noChangeArrowheads="1"/>
              </p:cNvSpPr>
              <p:nvPr/>
            </p:nvSpPr>
            <p:spPr bwMode="auto">
              <a:xfrm rot="5400000">
                <a:off x="1824" y="816"/>
                <a:ext cx="48" cy="60"/>
              </a:xfrm>
              <a:prstGeom prst="rect">
                <a:avLst/>
              </a:prstGeom>
              <a:solidFill>
                <a:srgbClr val="FF99CC">
                  <a:alpha val="50000"/>
                </a:srgbClr>
              </a:solidFill>
              <a:ln w="9525">
                <a:solidFill>
                  <a:srgbClr val="FF99CC"/>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35" name="Rectangle 103"/>
              <p:cNvSpPr>
                <a:spLocks noChangeArrowheads="1"/>
              </p:cNvSpPr>
              <p:nvPr/>
            </p:nvSpPr>
            <p:spPr bwMode="auto">
              <a:xfrm rot="5400000">
                <a:off x="1824" y="960"/>
                <a:ext cx="48" cy="60"/>
              </a:xfrm>
              <a:prstGeom prst="rect">
                <a:avLst/>
              </a:prstGeom>
              <a:solidFill>
                <a:srgbClr val="FF99CC">
                  <a:alpha val="50000"/>
                </a:srgbClr>
              </a:solidFill>
              <a:ln w="9525">
                <a:solidFill>
                  <a:srgbClr val="FF99CC"/>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36" name="Rectangle 104"/>
              <p:cNvSpPr>
                <a:spLocks noChangeArrowheads="1"/>
              </p:cNvSpPr>
              <p:nvPr/>
            </p:nvSpPr>
            <p:spPr bwMode="auto">
              <a:xfrm rot="5400000">
                <a:off x="1680" y="960"/>
                <a:ext cx="48" cy="60"/>
              </a:xfrm>
              <a:prstGeom prst="rect">
                <a:avLst/>
              </a:prstGeom>
              <a:solidFill>
                <a:srgbClr val="FF99CC">
                  <a:alpha val="50000"/>
                </a:srgbClr>
              </a:solidFill>
              <a:ln w="9525">
                <a:solidFill>
                  <a:srgbClr val="FF99CC"/>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37" name="Rectangle 105"/>
              <p:cNvSpPr>
                <a:spLocks noChangeArrowheads="1"/>
              </p:cNvSpPr>
              <p:nvPr/>
            </p:nvSpPr>
            <p:spPr bwMode="auto">
              <a:xfrm>
                <a:off x="1536" y="960"/>
                <a:ext cx="48" cy="60"/>
              </a:xfrm>
              <a:prstGeom prst="rect">
                <a:avLst/>
              </a:prstGeom>
              <a:solidFill>
                <a:srgbClr val="FF99CC">
                  <a:alpha val="50000"/>
                </a:srgbClr>
              </a:solidFill>
              <a:ln w="9525">
                <a:solidFill>
                  <a:srgbClr val="FF99CC"/>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38" name="Rectangle 106"/>
              <p:cNvSpPr>
                <a:spLocks noChangeArrowheads="1"/>
              </p:cNvSpPr>
              <p:nvPr/>
            </p:nvSpPr>
            <p:spPr bwMode="auto">
              <a:xfrm>
                <a:off x="1536" y="1104"/>
                <a:ext cx="48" cy="60"/>
              </a:xfrm>
              <a:prstGeom prst="rect">
                <a:avLst/>
              </a:prstGeom>
              <a:solidFill>
                <a:srgbClr val="FF99CC">
                  <a:alpha val="50000"/>
                </a:srgbClr>
              </a:solidFill>
              <a:ln w="9525">
                <a:solidFill>
                  <a:srgbClr val="FF99CC"/>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39" name="Rectangle 107"/>
              <p:cNvSpPr>
                <a:spLocks noChangeArrowheads="1"/>
              </p:cNvSpPr>
              <p:nvPr/>
            </p:nvSpPr>
            <p:spPr bwMode="auto">
              <a:xfrm rot="5400000">
                <a:off x="1680" y="1104"/>
                <a:ext cx="48" cy="60"/>
              </a:xfrm>
              <a:prstGeom prst="rect">
                <a:avLst/>
              </a:prstGeom>
              <a:solidFill>
                <a:srgbClr val="FF99CC">
                  <a:alpha val="50000"/>
                </a:srgbClr>
              </a:solidFill>
              <a:ln w="9525">
                <a:solidFill>
                  <a:srgbClr val="FF99CC"/>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40" name="Rectangle 108"/>
              <p:cNvSpPr>
                <a:spLocks noChangeArrowheads="1"/>
              </p:cNvSpPr>
              <p:nvPr/>
            </p:nvSpPr>
            <p:spPr bwMode="auto">
              <a:xfrm rot="5400000">
                <a:off x="1824" y="1104"/>
                <a:ext cx="48" cy="60"/>
              </a:xfrm>
              <a:prstGeom prst="rect">
                <a:avLst/>
              </a:prstGeom>
              <a:solidFill>
                <a:srgbClr val="FF99CC">
                  <a:alpha val="50000"/>
                </a:srgbClr>
              </a:solidFill>
              <a:ln w="9525">
                <a:solidFill>
                  <a:srgbClr val="FF99CC"/>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41" name="Rectangle 109"/>
              <p:cNvSpPr>
                <a:spLocks noChangeArrowheads="1"/>
              </p:cNvSpPr>
              <p:nvPr/>
            </p:nvSpPr>
            <p:spPr bwMode="auto">
              <a:xfrm rot="5400000">
                <a:off x="2064" y="110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42" name="Rectangle 110"/>
              <p:cNvSpPr>
                <a:spLocks noChangeArrowheads="1"/>
              </p:cNvSpPr>
              <p:nvPr/>
            </p:nvSpPr>
            <p:spPr bwMode="auto">
              <a:xfrm rot="5400000">
                <a:off x="2064" y="96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43" name="Rectangle 111"/>
              <p:cNvSpPr>
                <a:spLocks noChangeArrowheads="1"/>
              </p:cNvSpPr>
              <p:nvPr/>
            </p:nvSpPr>
            <p:spPr bwMode="auto">
              <a:xfrm rot="5400000">
                <a:off x="2064" y="81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44" name="Rectangle 112"/>
              <p:cNvSpPr>
                <a:spLocks noChangeArrowheads="1"/>
              </p:cNvSpPr>
              <p:nvPr/>
            </p:nvSpPr>
            <p:spPr bwMode="auto">
              <a:xfrm rot="5400000">
                <a:off x="1296" y="81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45" name="Rectangle 113"/>
              <p:cNvSpPr>
                <a:spLocks noChangeArrowheads="1"/>
              </p:cNvSpPr>
              <p:nvPr/>
            </p:nvSpPr>
            <p:spPr bwMode="auto">
              <a:xfrm rot="5400000">
                <a:off x="1296" y="96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46" name="Rectangle 114"/>
              <p:cNvSpPr>
                <a:spLocks noChangeArrowheads="1"/>
              </p:cNvSpPr>
              <p:nvPr/>
            </p:nvSpPr>
            <p:spPr bwMode="auto">
              <a:xfrm rot="5400000">
                <a:off x="1296" y="110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47" name="Rectangle 115"/>
              <p:cNvSpPr>
                <a:spLocks noChangeArrowheads="1"/>
              </p:cNvSpPr>
              <p:nvPr/>
            </p:nvSpPr>
            <p:spPr bwMode="auto">
              <a:xfrm rot="5400000">
                <a:off x="1056" y="81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48" name="Rectangle 116"/>
              <p:cNvSpPr>
                <a:spLocks noChangeArrowheads="1"/>
              </p:cNvSpPr>
              <p:nvPr/>
            </p:nvSpPr>
            <p:spPr bwMode="auto">
              <a:xfrm rot="5400000">
                <a:off x="1056" y="96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49" name="Rectangle 117"/>
              <p:cNvSpPr>
                <a:spLocks noChangeArrowheads="1"/>
              </p:cNvSpPr>
              <p:nvPr/>
            </p:nvSpPr>
            <p:spPr bwMode="auto">
              <a:xfrm rot="5400000">
                <a:off x="1056" y="110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50" name="Rectangle 118"/>
              <p:cNvSpPr>
                <a:spLocks noChangeArrowheads="1"/>
              </p:cNvSpPr>
              <p:nvPr/>
            </p:nvSpPr>
            <p:spPr bwMode="auto">
              <a:xfrm rot="5400000">
                <a:off x="816" y="110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51" name="Rectangle 119"/>
              <p:cNvSpPr>
                <a:spLocks noChangeArrowheads="1"/>
              </p:cNvSpPr>
              <p:nvPr/>
            </p:nvSpPr>
            <p:spPr bwMode="auto">
              <a:xfrm rot="5400000">
                <a:off x="816" y="81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52" name="Rectangle 120"/>
              <p:cNvSpPr>
                <a:spLocks noChangeArrowheads="1"/>
              </p:cNvSpPr>
              <p:nvPr/>
            </p:nvSpPr>
            <p:spPr bwMode="auto">
              <a:xfrm rot="5400000">
                <a:off x="816" y="96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53" name="Rectangle 121"/>
              <p:cNvSpPr>
                <a:spLocks noChangeArrowheads="1"/>
              </p:cNvSpPr>
              <p:nvPr/>
            </p:nvSpPr>
            <p:spPr bwMode="auto">
              <a:xfrm rot="5400000">
                <a:off x="2304" y="81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54" name="Rectangle 122"/>
              <p:cNvSpPr>
                <a:spLocks noChangeArrowheads="1"/>
              </p:cNvSpPr>
              <p:nvPr/>
            </p:nvSpPr>
            <p:spPr bwMode="auto">
              <a:xfrm rot="5400000">
                <a:off x="2304" y="96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55" name="Rectangle 123"/>
              <p:cNvSpPr>
                <a:spLocks noChangeArrowheads="1"/>
              </p:cNvSpPr>
              <p:nvPr/>
            </p:nvSpPr>
            <p:spPr bwMode="auto">
              <a:xfrm rot="5400000">
                <a:off x="2304" y="110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56" name="Rectangle 124"/>
              <p:cNvSpPr>
                <a:spLocks noChangeArrowheads="1"/>
              </p:cNvSpPr>
              <p:nvPr/>
            </p:nvSpPr>
            <p:spPr bwMode="auto">
              <a:xfrm rot="5400000">
                <a:off x="2544" y="81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57" name="Rectangle 125"/>
              <p:cNvSpPr>
                <a:spLocks noChangeArrowheads="1"/>
              </p:cNvSpPr>
              <p:nvPr/>
            </p:nvSpPr>
            <p:spPr bwMode="auto">
              <a:xfrm rot="5400000">
                <a:off x="2544" y="96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58" name="Rectangle 126"/>
              <p:cNvSpPr>
                <a:spLocks noChangeArrowheads="1"/>
              </p:cNvSpPr>
              <p:nvPr/>
            </p:nvSpPr>
            <p:spPr bwMode="auto">
              <a:xfrm rot="5400000">
                <a:off x="2544" y="110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59" name="Rectangle 127"/>
              <p:cNvSpPr>
                <a:spLocks noChangeArrowheads="1"/>
              </p:cNvSpPr>
              <p:nvPr/>
            </p:nvSpPr>
            <p:spPr bwMode="auto">
              <a:xfrm rot="5400000">
                <a:off x="1680" y="624"/>
                <a:ext cx="48" cy="60"/>
              </a:xfrm>
              <a:prstGeom prst="rect">
                <a:avLst/>
              </a:prstGeom>
              <a:solidFill>
                <a:srgbClr val="FF99CC">
                  <a:alpha val="50000"/>
                </a:srgbClr>
              </a:solidFill>
              <a:ln w="9525">
                <a:solidFill>
                  <a:srgbClr val="FF99CC"/>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60" name="Rectangle 128"/>
              <p:cNvSpPr>
                <a:spLocks noChangeArrowheads="1"/>
              </p:cNvSpPr>
              <p:nvPr/>
            </p:nvSpPr>
            <p:spPr bwMode="auto">
              <a:xfrm rot="5400000">
                <a:off x="1824" y="624"/>
                <a:ext cx="48" cy="60"/>
              </a:xfrm>
              <a:prstGeom prst="rect">
                <a:avLst/>
              </a:prstGeom>
              <a:solidFill>
                <a:srgbClr val="FF99CC">
                  <a:alpha val="50000"/>
                </a:srgbClr>
              </a:solidFill>
              <a:ln w="9525">
                <a:solidFill>
                  <a:srgbClr val="FF99CC"/>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61" name="Rectangle 129"/>
              <p:cNvSpPr>
                <a:spLocks noChangeArrowheads="1"/>
              </p:cNvSpPr>
              <p:nvPr/>
            </p:nvSpPr>
            <p:spPr bwMode="auto">
              <a:xfrm rot="5400000">
                <a:off x="1536" y="62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62" name="Rectangle 130"/>
              <p:cNvSpPr>
                <a:spLocks noChangeArrowheads="1"/>
              </p:cNvSpPr>
              <p:nvPr/>
            </p:nvSpPr>
            <p:spPr bwMode="auto">
              <a:xfrm rot="5400000">
                <a:off x="1536" y="432"/>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63" name="Rectangle 131"/>
              <p:cNvSpPr>
                <a:spLocks noChangeArrowheads="1"/>
              </p:cNvSpPr>
              <p:nvPr/>
            </p:nvSpPr>
            <p:spPr bwMode="auto">
              <a:xfrm rot="5400000">
                <a:off x="1680" y="432"/>
                <a:ext cx="48" cy="60"/>
              </a:xfrm>
              <a:prstGeom prst="rect">
                <a:avLst/>
              </a:prstGeom>
              <a:solidFill>
                <a:srgbClr val="FF99CC">
                  <a:alpha val="50000"/>
                </a:srgbClr>
              </a:solidFill>
              <a:ln w="9525">
                <a:solidFill>
                  <a:srgbClr val="FF99CC"/>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64" name="Rectangle 132"/>
              <p:cNvSpPr>
                <a:spLocks noChangeArrowheads="1"/>
              </p:cNvSpPr>
              <p:nvPr/>
            </p:nvSpPr>
            <p:spPr bwMode="auto">
              <a:xfrm rot="5400000">
                <a:off x="1824" y="432"/>
                <a:ext cx="48" cy="60"/>
              </a:xfrm>
              <a:prstGeom prst="rect">
                <a:avLst/>
              </a:prstGeom>
              <a:solidFill>
                <a:srgbClr val="FF99CC">
                  <a:alpha val="50000"/>
                </a:srgbClr>
              </a:solidFill>
              <a:ln w="9525">
                <a:solidFill>
                  <a:srgbClr val="FF99CC"/>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65" name="Rectangle 133"/>
              <p:cNvSpPr>
                <a:spLocks noChangeArrowheads="1"/>
              </p:cNvSpPr>
              <p:nvPr/>
            </p:nvSpPr>
            <p:spPr bwMode="auto">
              <a:xfrm rot="5400000">
                <a:off x="1824" y="240"/>
                <a:ext cx="48" cy="60"/>
              </a:xfrm>
              <a:prstGeom prst="rect">
                <a:avLst/>
              </a:prstGeom>
              <a:solidFill>
                <a:srgbClr val="FF99CC">
                  <a:alpha val="50000"/>
                </a:srgbClr>
              </a:solidFill>
              <a:ln w="9525">
                <a:solidFill>
                  <a:srgbClr val="FF99CC"/>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66" name="Rectangle 134"/>
              <p:cNvSpPr>
                <a:spLocks noChangeArrowheads="1"/>
              </p:cNvSpPr>
              <p:nvPr/>
            </p:nvSpPr>
            <p:spPr bwMode="auto">
              <a:xfrm rot="5400000">
                <a:off x="1680" y="240"/>
                <a:ext cx="48" cy="60"/>
              </a:xfrm>
              <a:prstGeom prst="rect">
                <a:avLst/>
              </a:prstGeom>
              <a:solidFill>
                <a:srgbClr val="FF99CC">
                  <a:alpha val="50000"/>
                </a:srgbClr>
              </a:solidFill>
              <a:ln w="9525">
                <a:solidFill>
                  <a:srgbClr val="FF99CC"/>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67" name="Rectangle 135"/>
              <p:cNvSpPr>
                <a:spLocks noChangeArrowheads="1"/>
              </p:cNvSpPr>
              <p:nvPr/>
            </p:nvSpPr>
            <p:spPr bwMode="auto">
              <a:xfrm rot="5400000">
                <a:off x="1536" y="24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68" name="Rectangle 136"/>
              <p:cNvSpPr>
                <a:spLocks noChangeArrowheads="1"/>
              </p:cNvSpPr>
              <p:nvPr/>
            </p:nvSpPr>
            <p:spPr bwMode="auto">
              <a:xfrm rot="5400000">
                <a:off x="1536" y="4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69" name="Rectangle 137"/>
              <p:cNvSpPr>
                <a:spLocks noChangeArrowheads="1"/>
              </p:cNvSpPr>
              <p:nvPr/>
            </p:nvSpPr>
            <p:spPr bwMode="auto">
              <a:xfrm rot="5400000">
                <a:off x="1680" y="48"/>
                <a:ext cx="48" cy="60"/>
              </a:xfrm>
              <a:prstGeom prst="rect">
                <a:avLst/>
              </a:prstGeom>
              <a:solidFill>
                <a:srgbClr val="FF99CC">
                  <a:alpha val="50000"/>
                </a:srgbClr>
              </a:solidFill>
              <a:ln w="9525">
                <a:solidFill>
                  <a:srgbClr val="FF99CC"/>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70" name="Rectangle 138"/>
              <p:cNvSpPr>
                <a:spLocks noChangeArrowheads="1"/>
              </p:cNvSpPr>
              <p:nvPr/>
            </p:nvSpPr>
            <p:spPr bwMode="auto">
              <a:xfrm rot="5400000">
                <a:off x="1824" y="48"/>
                <a:ext cx="48" cy="60"/>
              </a:xfrm>
              <a:prstGeom prst="rect">
                <a:avLst/>
              </a:prstGeom>
              <a:solidFill>
                <a:srgbClr val="FF99CC">
                  <a:alpha val="50000"/>
                </a:srgbClr>
              </a:solidFill>
              <a:ln w="9525">
                <a:solidFill>
                  <a:srgbClr val="FF99CC"/>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71" name="Rectangle 139"/>
              <p:cNvSpPr>
                <a:spLocks noChangeArrowheads="1"/>
              </p:cNvSpPr>
              <p:nvPr/>
            </p:nvSpPr>
            <p:spPr bwMode="auto">
              <a:xfrm rot="5400000">
                <a:off x="1536" y="129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72" name="Rectangle 140"/>
              <p:cNvSpPr>
                <a:spLocks noChangeArrowheads="1"/>
              </p:cNvSpPr>
              <p:nvPr/>
            </p:nvSpPr>
            <p:spPr bwMode="auto">
              <a:xfrm rot="5400000">
                <a:off x="1680" y="1296"/>
                <a:ext cx="48" cy="60"/>
              </a:xfrm>
              <a:prstGeom prst="rect">
                <a:avLst/>
              </a:prstGeom>
              <a:solidFill>
                <a:srgbClr val="FF99CC">
                  <a:alpha val="50000"/>
                </a:srgbClr>
              </a:solidFill>
              <a:ln w="9525">
                <a:solidFill>
                  <a:srgbClr val="FF99CC"/>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73" name="Rectangle 141"/>
              <p:cNvSpPr>
                <a:spLocks noChangeArrowheads="1"/>
              </p:cNvSpPr>
              <p:nvPr/>
            </p:nvSpPr>
            <p:spPr bwMode="auto">
              <a:xfrm rot="5400000">
                <a:off x="1824" y="1296"/>
                <a:ext cx="48" cy="60"/>
              </a:xfrm>
              <a:prstGeom prst="rect">
                <a:avLst/>
              </a:prstGeom>
              <a:solidFill>
                <a:srgbClr val="FF99CC">
                  <a:alpha val="50000"/>
                </a:srgbClr>
              </a:solidFill>
              <a:ln w="9525">
                <a:solidFill>
                  <a:srgbClr val="FF99CC"/>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74" name="Rectangle 142"/>
              <p:cNvSpPr>
                <a:spLocks noChangeArrowheads="1"/>
              </p:cNvSpPr>
              <p:nvPr/>
            </p:nvSpPr>
            <p:spPr bwMode="auto">
              <a:xfrm rot="5400000">
                <a:off x="1536" y="148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75" name="Rectangle 143"/>
              <p:cNvSpPr>
                <a:spLocks noChangeArrowheads="1"/>
              </p:cNvSpPr>
              <p:nvPr/>
            </p:nvSpPr>
            <p:spPr bwMode="auto">
              <a:xfrm rot="5400000" flipH="1">
                <a:off x="1680" y="1488"/>
                <a:ext cx="48" cy="60"/>
              </a:xfrm>
              <a:prstGeom prst="rect">
                <a:avLst/>
              </a:prstGeom>
              <a:solidFill>
                <a:srgbClr val="FF99CC">
                  <a:alpha val="50000"/>
                </a:srgbClr>
              </a:solidFill>
              <a:ln w="9525">
                <a:solidFill>
                  <a:srgbClr val="FF99CC"/>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76" name="Rectangle 144"/>
              <p:cNvSpPr>
                <a:spLocks noChangeArrowheads="1"/>
              </p:cNvSpPr>
              <p:nvPr/>
            </p:nvSpPr>
            <p:spPr bwMode="auto">
              <a:xfrm rot="5400000">
                <a:off x="1824" y="1488"/>
                <a:ext cx="48" cy="60"/>
              </a:xfrm>
              <a:prstGeom prst="rect">
                <a:avLst/>
              </a:prstGeom>
              <a:solidFill>
                <a:srgbClr val="FF99CC">
                  <a:alpha val="50000"/>
                </a:srgbClr>
              </a:solidFill>
              <a:ln w="9525">
                <a:solidFill>
                  <a:srgbClr val="FF99CC"/>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77" name="Rectangle 145"/>
              <p:cNvSpPr>
                <a:spLocks noChangeArrowheads="1"/>
              </p:cNvSpPr>
              <p:nvPr/>
            </p:nvSpPr>
            <p:spPr bwMode="auto">
              <a:xfrm rot="5400000">
                <a:off x="1536" y="166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78" name="Rectangle 146"/>
              <p:cNvSpPr>
                <a:spLocks noChangeArrowheads="1"/>
              </p:cNvSpPr>
              <p:nvPr/>
            </p:nvSpPr>
            <p:spPr bwMode="auto">
              <a:xfrm rot="5400000">
                <a:off x="1680" y="1680"/>
                <a:ext cx="48" cy="60"/>
              </a:xfrm>
              <a:prstGeom prst="rect">
                <a:avLst/>
              </a:prstGeom>
              <a:solidFill>
                <a:srgbClr val="FF99CC">
                  <a:alpha val="50000"/>
                </a:srgbClr>
              </a:solidFill>
              <a:ln w="9525">
                <a:solidFill>
                  <a:srgbClr val="FF99CC"/>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79" name="Rectangle 147"/>
              <p:cNvSpPr>
                <a:spLocks noChangeArrowheads="1"/>
              </p:cNvSpPr>
              <p:nvPr/>
            </p:nvSpPr>
            <p:spPr bwMode="auto">
              <a:xfrm rot="5400000">
                <a:off x="1824" y="1680"/>
                <a:ext cx="48" cy="60"/>
              </a:xfrm>
              <a:prstGeom prst="rect">
                <a:avLst/>
              </a:prstGeom>
              <a:solidFill>
                <a:srgbClr val="FF99CC">
                  <a:alpha val="50000"/>
                </a:srgbClr>
              </a:solidFill>
              <a:ln w="9525">
                <a:solidFill>
                  <a:srgbClr val="FF99CC"/>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80" name="Rectangle 148"/>
              <p:cNvSpPr>
                <a:spLocks noChangeArrowheads="1"/>
              </p:cNvSpPr>
              <p:nvPr/>
            </p:nvSpPr>
            <p:spPr bwMode="auto">
              <a:xfrm rot="5400000">
                <a:off x="1536" y="186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81" name="Rectangle 149"/>
              <p:cNvSpPr>
                <a:spLocks noChangeArrowheads="1"/>
              </p:cNvSpPr>
              <p:nvPr/>
            </p:nvSpPr>
            <p:spPr bwMode="auto">
              <a:xfrm rot="5400000">
                <a:off x="1680" y="1860"/>
                <a:ext cx="48" cy="60"/>
              </a:xfrm>
              <a:prstGeom prst="rect">
                <a:avLst/>
              </a:prstGeom>
              <a:solidFill>
                <a:srgbClr val="FF99CC">
                  <a:alpha val="50000"/>
                </a:srgbClr>
              </a:solidFill>
              <a:ln w="9525">
                <a:solidFill>
                  <a:srgbClr val="FF99CC"/>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82" name="Rectangle 150"/>
              <p:cNvSpPr>
                <a:spLocks noChangeArrowheads="1"/>
              </p:cNvSpPr>
              <p:nvPr/>
            </p:nvSpPr>
            <p:spPr bwMode="auto">
              <a:xfrm rot="5400000">
                <a:off x="1824" y="1860"/>
                <a:ext cx="48" cy="60"/>
              </a:xfrm>
              <a:prstGeom prst="rect">
                <a:avLst/>
              </a:prstGeom>
              <a:solidFill>
                <a:srgbClr val="FF99CC">
                  <a:alpha val="50000"/>
                </a:srgbClr>
              </a:solidFill>
              <a:ln w="9525">
                <a:solidFill>
                  <a:srgbClr val="FF99CC"/>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83" name="Rectangle 151"/>
              <p:cNvSpPr>
                <a:spLocks noChangeArrowheads="1"/>
              </p:cNvSpPr>
              <p:nvPr/>
            </p:nvSpPr>
            <p:spPr bwMode="auto">
              <a:xfrm rot="5400000">
                <a:off x="1296" y="62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84" name="Rectangle 152"/>
              <p:cNvSpPr>
                <a:spLocks noChangeArrowheads="1"/>
              </p:cNvSpPr>
              <p:nvPr/>
            </p:nvSpPr>
            <p:spPr bwMode="auto">
              <a:xfrm rot="5400000">
                <a:off x="1296" y="432"/>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85" name="Rectangle 153"/>
              <p:cNvSpPr>
                <a:spLocks noChangeArrowheads="1"/>
              </p:cNvSpPr>
              <p:nvPr/>
            </p:nvSpPr>
            <p:spPr bwMode="auto">
              <a:xfrm rot="5400000">
                <a:off x="1296" y="24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86" name="Rectangle 154"/>
              <p:cNvSpPr>
                <a:spLocks noChangeArrowheads="1"/>
              </p:cNvSpPr>
              <p:nvPr/>
            </p:nvSpPr>
            <p:spPr bwMode="auto">
              <a:xfrm rot="5400000">
                <a:off x="1056" y="612"/>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87" name="Rectangle 155"/>
              <p:cNvSpPr>
                <a:spLocks noChangeArrowheads="1"/>
              </p:cNvSpPr>
              <p:nvPr/>
            </p:nvSpPr>
            <p:spPr bwMode="auto">
              <a:xfrm rot="5400000">
                <a:off x="1056" y="24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88" name="Rectangle 156"/>
              <p:cNvSpPr>
                <a:spLocks noChangeArrowheads="1"/>
              </p:cNvSpPr>
              <p:nvPr/>
            </p:nvSpPr>
            <p:spPr bwMode="auto">
              <a:xfrm rot="5400000">
                <a:off x="1056" y="42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89" name="Rectangle 157"/>
              <p:cNvSpPr>
                <a:spLocks noChangeArrowheads="1"/>
              </p:cNvSpPr>
              <p:nvPr/>
            </p:nvSpPr>
            <p:spPr bwMode="auto">
              <a:xfrm rot="5400000">
                <a:off x="816" y="24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90" name="Rectangle 158"/>
              <p:cNvSpPr>
                <a:spLocks noChangeArrowheads="1"/>
              </p:cNvSpPr>
              <p:nvPr/>
            </p:nvSpPr>
            <p:spPr bwMode="auto">
              <a:xfrm rot="5400000">
                <a:off x="816" y="42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91" name="Rectangle 159"/>
              <p:cNvSpPr>
                <a:spLocks noChangeArrowheads="1"/>
              </p:cNvSpPr>
              <p:nvPr/>
            </p:nvSpPr>
            <p:spPr bwMode="auto">
              <a:xfrm rot="5400000">
                <a:off x="816" y="612"/>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92" name="Rectangle 160"/>
              <p:cNvSpPr>
                <a:spLocks noChangeArrowheads="1"/>
              </p:cNvSpPr>
              <p:nvPr/>
            </p:nvSpPr>
            <p:spPr bwMode="auto">
              <a:xfrm rot="5400000">
                <a:off x="1302" y="167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93" name="Rectangle 161"/>
              <p:cNvSpPr>
                <a:spLocks noChangeArrowheads="1"/>
              </p:cNvSpPr>
              <p:nvPr/>
            </p:nvSpPr>
            <p:spPr bwMode="auto">
              <a:xfrm rot="5400000">
                <a:off x="1302" y="1482"/>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94" name="Rectangle 162"/>
              <p:cNvSpPr>
                <a:spLocks noChangeArrowheads="1"/>
              </p:cNvSpPr>
              <p:nvPr/>
            </p:nvSpPr>
            <p:spPr bwMode="auto">
              <a:xfrm rot="5400000">
                <a:off x="1302" y="129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95" name="Rectangle 163"/>
              <p:cNvSpPr>
                <a:spLocks noChangeArrowheads="1"/>
              </p:cNvSpPr>
              <p:nvPr/>
            </p:nvSpPr>
            <p:spPr bwMode="auto">
              <a:xfrm rot="5400000">
                <a:off x="1062" y="1662"/>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96" name="Rectangle 164"/>
              <p:cNvSpPr>
                <a:spLocks noChangeArrowheads="1"/>
              </p:cNvSpPr>
              <p:nvPr/>
            </p:nvSpPr>
            <p:spPr bwMode="auto">
              <a:xfrm rot="5400000">
                <a:off x="1062" y="129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97" name="Rectangle 165"/>
              <p:cNvSpPr>
                <a:spLocks noChangeArrowheads="1"/>
              </p:cNvSpPr>
              <p:nvPr/>
            </p:nvSpPr>
            <p:spPr bwMode="auto">
              <a:xfrm rot="5400000">
                <a:off x="1062" y="147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98" name="Rectangle 166"/>
              <p:cNvSpPr>
                <a:spLocks noChangeArrowheads="1"/>
              </p:cNvSpPr>
              <p:nvPr/>
            </p:nvSpPr>
            <p:spPr bwMode="auto">
              <a:xfrm rot="5400000">
                <a:off x="822" y="129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399" name="Rectangle 167"/>
              <p:cNvSpPr>
                <a:spLocks noChangeArrowheads="1"/>
              </p:cNvSpPr>
              <p:nvPr/>
            </p:nvSpPr>
            <p:spPr bwMode="auto">
              <a:xfrm rot="5400000">
                <a:off x="822" y="147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400" name="Rectangle 168"/>
              <p:cNvSpPr>
                <a:spLocks noChangeArrowheads="1"/>
              </p:cNvSpPr>
              <p:nvPr/>
            </p:nvSpPr>
            <p:spPr bwMode="auto">
              <a:xfrm rot="5400000">
                <a:off x="822" y="1662"/>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401" name="Rectangle 169"/>
              <p:cNvSpPr>
                <a:spLocks noChangeArrowheads="1"/>
              </p:cNvSpPr>
              <p:nvPr/>
            </p:nvSpPr>
            <p:spPr bwMode="auto">
              <a:xfrm rot="5400000">
                <a:off x="2550" y="167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402" name="Rectangle 170"/>
              <p:cNvSpPr>
                <a:spLocks noChangeArrowheads="1"/>
              </p:cNvSpPr>
              <p:nvPr/>
            </p:nvSpPr>
            <p:spPr bwMode="auto">
              <a:xfrm rot="5400000">
                <a:off x="2550" y="1482"/>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403" name="Rectangle 171"/>
              <p:cNvSpPr>
                <a:spLocks noChangeArrowheads="1"/>
              </p:cNvSpPr>
              <p:nvPr/>
            </p:nvSpPr>
            <p:spPr bwMode="auto">
              <a:xfrm rot="5400000">
                <a:off x="2550" y="129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404" name="Rectangle 172"/>
              <p:cNvSpPr>
                <a:spLocks noChangeArrowheads="1"/>
              </p:cNvSpPr>
              <p:nvPr/>
            </p:nvSpPr>
            <p:spPr bwMode="auto">
              <a:xfrm rot="5400000">
                <a:off x="2310" y="1662"/>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405" name="Rectangle 173"/>
              <p:cNvSpPr>
                <a:spLocks noChangeArrowheads="1"/>
              </p:cNvSpPr>
              <p:nvPr/>
            </p:nvSpPr>
            <p:spPr bwMode="auto">
              <a:xfrm rot="5400000">
                <a:off x="2310" y="129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406" name="Rectangle 174"/>
              <p:cNvSpPr>
                <a:spLocks noChangeArrowheads="1"/>
              </p:cNvSpPr>
              <p:nvPr/>
            </p:nvSpPr>
            <p:spPr bwMode="auto">
              <a:xfrm rot="5400000">
                <a:off x="2310" y="147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407" name="Rectangle 175"/>
              <p:cNvSpPr>
                <a:spLocks noChangeArrowheads="1"/>
              </p:cNvSpPr>
              <p:nvPr/>
            </p:nvSpPr>
            <p:spPr bwMode="auto">
              <a:xfrm rot="5400000">
                <a:off x="2070" y="129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408" name="Rectangle 176"/>
              <p:cNvSpPr>
                <a:spLocks noChangeArrowheads="1"/>
              </p:cNvSpPr>
              <p:nvPr/>
            </p:nvSpPr>
            <p:spPr bwMode="auto">
              <a:xfrm rot="5400000">
                <a:off x="2070" y="147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409" name="Rectangle 177"/>
              <p:cNvSpPr>
                <a:spLocks noChangeArrowheads="1"/>
              </p:cNvSpPr>
              <p:nvPr/>
            </p:nvSpPr>
            <p:spPr bwMode="auto">
              <a:xfrm rot="5400000">
                <a:off x="2070" y="1662"/>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410" name="Rectangle 178"/>
              <p:cNvSpPr>
                <a:spLocks noChangeArrowheads="1"/>
              </p:cNvSpPr>
              <p:nvPr/>
            </p:nvSpPr>
            <p:spPr bwMode="auto">
              <a:xfrm rot="5400000">
                <a:off x="2550" y="61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411" name="Rectangle 179"/>
              <p:cNvSpPr>
                <a:spLocks noChangeArrowheads="1"/>
              </p:cNvSpPr>
              <p:nvPr/>
            </p:nvSpPr>
            <p:spPr bwMode="auto">
              <a:xfrm rot="5400000">
                <a:off x="2550" y="42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412" name="Rectangle 180"/>
              <p:cNvSpPr>
                <a:spLocks noChangeArrowheads="1"/>
              </p:cNvSpPr>
              <p:nvPr/>
            </p:nvSpPr>
            <p:spPr bwMode="auto">
              <a:xfrm rot="5400000">
                <a:off x="2550" y="23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413" name="Rectangle 181"/>
              <p:cNvSpPr>
                <a:spLocks noChangeArrowheads="1"/>
              </p:cNvSpPr>
              <p:nvPr/>
            </p:nvSpPr>
            <p:spPr bwMode="auto">
              <a:xfrm rot="5400000">
                <a:off x="2310" y="60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414" name="Rectangle 182"/>
              <p:cNvSpPr>
                <a:spLocks noChangeArrowheads="1"/>
              </p:cNvSpPr>
              <p:nvPr/>
            </p:nvSpPr>
            <p:spPr bwMode="auto">
              <a:xfrm rot="5400000">
                <a:off x="2310" y="23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415" name="Rectangle 183"/>
              <p:cNvSpPr>
                <a:spLocks noChangeArrowheads="1"/>
              </p:cNvSpPr>
              <p:nvPr/>
            </p:nvSpPr>
            <p:spPr bwMode="auto">
              <a:xfrm rot="5400000">
                <a:off x="2310" y="41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416" name="Rectangle 184"/>
              <p:cNvSpPr>
                <a:spLocks noChangeArrowheads="1"/>
              </p:cNvSpPr>
              <p:nvPr/>
            </p:nvSpPr>
            <p:spPr bwMode="auto">
              <a:xfrm rot="5400000">
                <a:off x="2070" y="23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417" name="Rectangle 185"/>
              <p:cNvSpPr>
                <a:spLocks noChangeArrowheads="1"/>
              </p:cNvSpPr>
              <p:nvPr/>
            </p:nvSpPr>
            <p:spPr bwMode="auto">
              <a:xfrm rot="5400000">
                <a:off x="2070" y="41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418" name="Rectangle 186"/>
              <p:cNvSpPr>
                <a:spLocks noChangeArrowheads="1"/>
              </p:cNvSpPr>
              <p:nvPr/>
            </p:nvSpPr>
            <p:spPr bwMode="auto">
              <a:xfrm rot="5400000">
                <a:off x="2070" y="60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419" name="Rectangle 187"/>
              <p:cNvSpPr>
                <a:spLocks noChangeArrowheads="1"/>
              </p:cNvSpPr>
              <p:nvPr/>
            </p:nvSpPr>
            <p:spPr bwMode="auto">
              <a:xfrm rot="10800000">
                <a:off x="624" y="48"/>
                <a:ext cx="1008" cy="1872"/>
              </a:xfrm>
              <a:prstGeom prst="rect">
                <a:avLst/>
              </a:prstGeom>
              <a:solidFill>
                <a:schemeClr val="bg2"/>
              </a:solidFill>
              <a:ln w="9525">
                <a:solidFill>
                  <a:schemeClr val="bg2"/>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420" name="Rectangle 188"/>
              <p:cNvSpPr>
                <a:spLocks noChangeArrowheads="1"/>
              </p:cNvSpPr>
              <p:nvPr/>
            </p:nvSpPr>
            <p:spPr bwMode="auto">
              <a:xfrm>
                <a:off x="1776" y="48"/>
                <a:ext cx="1008" cy="1872"/>
              </a:xfrm>
              <a:prstGeom prst="rect">
                <a:avLst/>
              </a:prstGeom>
              <a:solidFill>
                <a:schemeClr val="bg2"/>
              </a:solidFill>
              <a:ln w="9525">
                <a:solidFill>
                  <a:schemeClr val="bg2"/>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grpSp>
        <p:sp>
          <p:nvSpPr>
            <p:cNvPr id="223421" name="Text Box 189"/>
            <p:cNvSpPr txBox="1">
              <a:spLocks noChangeArrowheads="1"/>
            </p:cNvSpPr>
            <p:nvPr/>
          </p:nvSpPr>
          <p:spPr bwMode="auto">
            <a:xfrm>
              <a:off x="40" y="433"/>
              <a:ext cx="439" cy="15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eaVert">
              <a:spAutoFit/>
            </a:bodyPr>
            <a:lstStyle/>
            <a:p>
              <a:pPr fontAlgn="auto">
                <a:spcBef>
                  <a:spcPct val="50000"/>
                </a:spcBef>
                <a:spcAft>
                  <a:spcPts val="0"/>
                </a:spcAft>
              </a:pPr>
              <a:r>
                <a:rPr kumimoji="1" lang="zh-CN" altLang="en-US" sz="1500" b="1">
                  <a:solidFill>
                    <a:srgbClr val="800000"/>
                  </a:solidFill>
                  <a:latin typeface="Times New Roman" panose="02020603050405020304" pitchFamily="18" charset="0"/>
                </a:rPr>
                <a:t>一列频谱通过</a:t>
              </a:r>
            </a:p>
          </p:txBody>
        </p:sp>
      </p:grpSp>
      <p:grpSp>
        <p:nvGrpSpPr>
          <p:cNvPr id="223422" name="Group 190"/>
          <p:cNvGrpSpPr>
            <a:grpSpLocks/>
          </p:cNvGrpSpPr>
          <p:nvPr/>
        </p:nvGrpSpPr>
        <p:grpSpPr bwMode="auto">
          <a:xfrm>
            <a:off x="5314950" y="1943100"/>
            <a:ext cx="2286000" cy="1714500"/>
            <a:chOff x="3312" y="96"/>
            <a:chExt cx="2353" cy="1776"/>
          </a:xfrm>
        </p:grpSpPr>
        <p:grpSp>
          <p:nvGrpSpPr>
            <p:cNvPr id="223423" name="Group 191"/>
            <p:cNvGrpSpPr>
              <a:grpSpLocks/>
            </p:cNvGrpSpPr>
            <p:nvPr/>
          </p:nvGrpSpPr>
          <p:grpSpPr bwMode="auto">
            <a:xfrm>
              <a:off x="3312" y="96"/>
              <a:ext cx="1920" cy="1776"/>
              <a:chOff x="3312" y="96"/>
              <a:chExt cx="1920" cy="1776"/>
            </a:xfrm>
          </p:grpSpPr>
          <p:sp>
            <p:nvSpPr>
              <p:cNvPr id="223424" name="Rectangle 192"/>
              <p:cNvSpPr>
                <a:spLocks noChangeArrowheads="1"/>
              </p:cNvSpPr>
              <p:nvPr/>
            </p:nvSpPr>
            <p:spPr bwMode="auto">
              <a:xfrm>
                <a:off x="3312" y="288"/>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425" name="Rectangle 193"/>
              <p:cNvSpPr>
                <a:spLocks noChangeArrowheads="1"/>
              </p:cNvSpPr>
              <p:nvPr/>
            </p:nvSpPr>
            <p:spPr bwMode="auto">
              <a:xfrm>
                <a:off x="3312" y="384"/>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426" name="Rectangle 194"/>
              <p:cNvSpPr>
                <a:spLocks noChangeArrowheads="1"/>
              </p:cNvSpPr>
              <p:nvPr/>
            </p:nvSpPr>
            <p:spPr bwMode="auto">
              <a:xfrm>
                <a:off x="3312" y="480"/>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427" name="Rectangle 195"/>
              <p:cNvSpPr>
                <a:spLocks noChangeArrowheads="1"/>
              </p:cNvSpPr>
              <p:nvPr/>
            </p:nvSpPr>
            <p:spPr bwMode="auto">
              <a:xfrm>
                <a:off x="3312" y="576"/>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428" name="Rectangle 196"/>
              <p:cNvSpPr>
                <a:spLocks noChangeArrowheads="1"/>
              </p:cNvSpPr>
              <p:nvPr/>
            </p:nvSpPr>
            <p:spPr bwMode="auto">
              <a:xfrm>
                <a:off x="3312" y="672"/>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429" name="Rectangle 197"/>
              <p:cNvSpPr>
                <a:spLocks noChangeArrowheads="1"/>
              </p:cNvSpPr>
              <p:nvPr/>
            </p:nvSpPr>
            <p:spPr bwMode="auto">
              <a:xfrm>
                <a:off x="3312" y="768"/>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430" name="Rectangle 198"/>
              <p:cNvSpPr>
                <a:spLocks noChangeArrowheads="1"/>
              </p:cNvSpPr>
              <p:nvPr/>
            </p:nvSpPr>
            <p:spPr bwMode="auto">
              <a:xfrm>
                <a:off x="3312" y="864"/>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431" name="Rectangle 199"/>
              <p:cNvSpPr>
                <a:spLocks noChangeArrowheads="1"/>
              </p:cNvSpPr>
              <p:nvPr/>
            </p:nvSpPr>
            <p:spPr bwMode="auto">
              <a:xfrm>
                <a:off x="3312" y="960"/>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432" name="Rectangle 200"/>
              <p:cNvSpPr>
                <a:spLocks noChangeArrowheads="1"/>
              </p:cNvSpPr>
              <p:nvPr/>
            </p:nvSpPr>
            <p:spPr bwMode="auto">
              <a:xfrm>
                <a:off x="3312" y="1056"/>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433" name="Rectangle 201"/>
              <p:cNvSpPr>
                <a:spLocks noChangeArrowheads="1"/>
              </p:cNvSpPr>
              <p:nvPr/>
            </p:nvSpPr>
            <p:spPr bwMode="auto">
              <a:xfrm>
                <a:off x="3312" y="1152"/>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434" name="Rectangle 202"/>
              <p:cNvSpPr>
                <a:spLocks noChangeArrowheads="1"/>
              </p:cNvSpPr>
              <p:nvPr/>
            </p:nvSpPr>
            <p:spPr bwMode="auto">
              <a:xfrm>
                <a:off x="3312" y="1248"/>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435" name="Rectangle 203"/>
              <p:cNvSpPr>
                <a:spLocks noChangeArrowheads="1"/>
              </p:cNvSpPr>
              <p:nvPr/>
            </p:nvSpPr>
            <p:spPr bwMode="auto">
              <a:xfrm>
                <a:off x="3312" y="1344"/>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436" name="Rectangle 204"/>
              <p:cNvSpPr>
                <a:spLocks noChangeArrowheads="1"/>
              </p:cNvSpPr>
              <p:nvPr/>
            </p:nvSpPr>
            <p:spPr bwMode="auto">
              <a:xfrm>
                <a:off x="3312" y="1440"/>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437" name="Rectangle 205"/>
              <p:cNvSpPr>
                <a:spLocks noChangeArrowheads="1"/>
              </p:cNvSpPr>
              <p:nvPr/>
            </p:nvSpPr>
            <p:spPr bwMode="auto">
              <a:xfrm>
                <a:off x="3312" y="96"/>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438" name="Rectangle 206"/>
              <p:cNvSpPr>
                <a:spLocks noChangeArrowheads="1"/>
              </p:cNvSpPr>
              <p:nvPr/>
            </p:nvSpPr>
            <p:spPr bwMode="auto">
              <a:xfrm>
                <a:off x="3312" y="192"/>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439" name="Rectangle 207"/>
              <p:cNvSpPr>
                <a:spLocks noChangeArrowheads="1"/>
              </p:cNvSpPr>
              <p:nvPr/>
            </p:nvSpPr>
            <p:spPr bwMode="auto">
              <a:xfrm>
                <a:off x="3312" y="1536"/>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440" name="Rectangle 208"/>
              <p:cNvSpPr>
                <a:spLocks noChangeArrowheads="1"/>
              </p:cNvSpPr>
              <p:nvPr/>
            </p:nvSpPr>
            <p:spPr bwMode="auto">
              <a:xfrm>
                <a:off x="3312" y="1632"/>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441" name="Rectangle 209"/>
              <p:cNvSpPr>
                <a:spLocks noChangeArrowheads="1"/>
              </p:cNvSpPr>
              <p:nvPr/>
            </p:nvSpPr>
            <p:spPr bwMode="auto">
              <a:xfrm>
                <a:off x="3312" y="1728"/>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442" name="Rectangle 210"/>
              <p:cNvSpPr>
                <a:spLocks noChangeArrowheads="1"/>
              </p:cNvSpPr>
              <p:nvPr/>
            </p:nvSpPr>
            <p:spPr bwMode="auto">
              <a:xfrm>
                <a:off x="3312" y="1824"/>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grpSp>
        <p:sp>
          <p:nvSpPr>
            <p:cNvPr id="223443" name="Text Box 211"/>
            <p:cNvSpPr txBox="1">
              <a:spLocks noChangeArrowheads="1"/>
            </p:cNvSpPr>
            <p:nvPr/>
          </p:nvSpPr>
          <p:spPr bwMode="auto">
            <a:xfrm>
              <a:off x="5190" y="1007"/>
              <a:ext cx="475" cy="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eaLnBrk="0" fontAlgn="auto" hangingPunct="0">
                <a:spcBef>
                  <a:spcPct val="50000"/>
                </a:spcBef>
                <a:spcAft>
                  <a:spcPts val="0"/>
                </a:spcAft>
              </a:pPr>
              <a:r>
                <a:rPr kumimoji="1" lang="zh-CN" altLang="en-US" sz="1800" b="1">
                  <a:solidFill>
                    <a:srgbClr val="800000"/>
                  </a:solidFill>
                  <a:latin typeface="Times New Roman" panose="02020603050405020304" pitchFamily="18" charset="0"/>
                </a:rPr>
                <a:t>像</a:t>
              </a:r>
            </a:p>
          </p:txBody>
        </p:sp>
      </p:grpSp>
      <p:grpSp>
        <p:nvGrpSpPr>
          <p:cNvPr id="223444" name="Group 212"/>
          <p:cNvGrpSpPr>
            <a:grpSpLocks/>
          </p:cNvGrpSpPr>
          <p:nvPr/>
        </p:nvGrpSpPr>
        <p:grpSpPr bwMode="auto">
          <a:xfrm>
            <a:off x="5314951" y="3886200"/>
            <a:ext cx="2256235" cy="1791891"/>
            <a:chOff x="3408" y="2112"/>
            <a:chExt cx="2266" cy="1920"/>
          </a:xfrm>
        </p:grpSpPr>
        <p:grpSp>
          <p:nvGrpSpPr>
            <p:cNvPr id="223445" name="Group 213"/>
            <p:cNvGrpSpPr>
              <a:grpSpLocks/>
            </p:cNvGrpSpPr>
            <p:nvPr/>
          </p:nvGrpSpPr>
          <p:grpSpPr bwMode="auto">
            <a:xfrm>
              <a:off x="3408" y="2112"/>
              <a:ext cx="1872" cy="1920"/>
              <a:chOff x="3408" y="2112"/>
              <a:chExt cx="1872" cy="1920"/>
            </a:xfrm>
          </p:grpSpPr>
          <p:sp>
            <p:nvSpPr>
              <p:cNvPr id="223446" name="Rectangle 214"/>
              <p:cNvSpPr>
                <a:spLocks noChangeArrowheads="1"/>
              </p:cNvSpPr>
              <p:nvPr/>
            </p:nvSpPr>
            <p:spPr bwMode="auto">
              <a:xfrm rot="5400000">
                <a:off x="2472" y="3048"/>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447" name="Rectangle 215"/>
              <p:cNvSpPr>
                <a:spLocks noChangeArrowheads="1"/>
              </p:cNvSpPr>
              <p:nvPr/>
            </p:nvSpPr>
            <p:spPr bwMode="auto">
              <a:xfrm rot="5400000">
                <a:off x="2568" y="3048"/>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448" name="Rectangle 216"/>
              <p:cNvSpPr>
                <a:spLocks noChangeArrowheads="1"/>
              </p:cNvSpPr>
              <p:nvPr/>
            </p:nvSpPr>
            <p:spPr bwMode="auto">
              <a:xfrm rot="5400000">
                <a:off x="2664" y="3048"/>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449" name="Rectangle 217"/>
              <p:cNvSpPr>
                <a:spLocks noChangeArrowheads="1"/>
              </p:cNvSpPr>
              <p:nvPr/>
            </p:nvSpPr>
            <p:spPr bwMode="auto">
              <a:xfrm rot="5400000">
                <a:off x="2760" y="3048"/>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450" name="Rectangle 218"/>
              <p:cNvSpPr>
                <a:spLocks noChangeArrowheads="1"/>
              </p:cNvSpPr>
              <p:nvPr/>
            </p:nvSpPr>
            <p:spPr bwMode="auto">
              <a:xfrm rot="5400000">
                <a:off x="2856" y="3048"/>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451" name="Rectangle 219"/>
              <p:cNvSpPr>
                <a:spLocks noChangeArrowheads="1"/>
              </p:cNvSpPr>
              <p:nvPr/>
            </p:nvSpPr>
            <p:spPr bwMode="auto">
              <a:xfrm rot="5400000">
                <a:off x="2952" y="3048"/>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452" name="Rectangle 220"/>
              <p:cNvSpPr>
                <a:spLocks noChangeArrowheads="1"/>
              </p:cNvSpPr>
              <p:nvPr/>
            </p:nvSpPr>
            <p:spPr bwMode="auto">
              <a:xfrm rot="5400000">
                <a:off x="3048" y="3048"/>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453" name="Rectangle 221"/>
              <p:cNvSpPr>
                <a:spLocks noChangeArrowheads="1"/>
              </p:cNvSpPr>
              <p:nvPr/>
            </p:nvSpPr>
            <p:spPr bwMode="auto">
              <a:xfrm rot="5400000">
                <a:off x="3144" y="3048"/>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454" name="Rectangle 222"/>
              <p:cNvSpPr>
                <a:spLocks noChangeArrowheads="1"/>
              </p:cNvSpPr>
              <p:nvPr/>
            </p:nvSpPr>
            <p:spPr bwMode="auto">
              <a:xfrm rot="5400000">
                <a:off x="3240" y="3048"/>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455" name="Rectangle 223"/>
              <p:cNvSpPr>
                <a:spLocks noChangeArrowheads="1"/>
              </p:cNvSpPr>
              <p:nvPr/>
            </p:nvSpPr>
            <p:spPr bwMode="auto">
              <a:xfrm rot="5400000">
                <a:off x="3336" y="3048"/>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456" name="Rectangle 224"/>
              <p:cNvSpPr>
                <a:spLocks noChangeArrowheads="1"/>
              </p:cNvSpPr>
              <p:nvPr/>
            </p:nvSpPr>
            <p:spPr bwMode="auto">
              <a:xfrm rot="5400000">
                <a:off x="3432" y="3048"/>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457" name="Rectangle 225"/>
              <p:cNvSpPr>
                <a:spLocks noChangeArrowheads="1"/>
              </p:cNvSpPr>
              <p:nvPr/>
            </p:nvSpPr>
            <p:spPr bwMode="auto">
              <a:xfrm rot="5400000">
                <a:off x="3528" y="3048"/>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458" name="Rectangle 226"/>
              <p:cNvSpPr>
                <a:spLocks noChangeArrowheads="1"/>
              </p:cNvSpPr>
              <p:nvPr/>
            </p:nvSpPr>
            <p:spPr bwMode="auto">
              <a:xfrm rot="5400000">
                <a:off x="3624" y="3048"/>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459" name="Rectangle 227"/>
              <p:cNvSpPr>
                <a:spLocks noChangeArrowheads="1"/>
              </p:cNvSpPr>
              <p:nvPr/>
            </p:nvSpPr>
            <p:spPr bwMode="auto">
              <a:xfrm rot="5400000">
                <a:off x="3720" y="3048"/>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460" name="Rectangle 228"/>
              <p:cNvSpPr>
                <a:spLocks noChangeArrowheads="1"/>
              </p:cNvSpPr>
              <p:nvPr/>
            </p:nvSpPr>
            <p:spPr bwMode="auto">
              <a:xfrm rot="5400000">
                <a:off x="3816" y="3048"/>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461" name="Rectangle 229"/>
              <p:cNvSpPr>
                <a:spLocks noChangeArrowheads="1"/>
              </p:cNvSpPr>
              <p:nvPr/>
            </p:nvSpPr>
            <p:spPr bwMode="auto">
              <a:xfrm rot="5400000">
                <a:off x="3912" y="3048"/>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462" name="Rectangle 230"/>
              <p:cNvSpPr>
                <a:spLocks noChangeArrowheads="1"/>
              </p:cNvSpPr>
              <p:nvPr/>
            </p:nvSpPr>
            <p:spPr bwMode="auto">
              <a:xfrm rot="5400000">
                <a:off x="4008" y="3048"/>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463" name="Rectangle 231"/>
              <p:cNvSpPr>
                <a:spLocks noChangeArrowheads="1"/>
              </p:cNvSpPr>
              <p:nvPr/>
            </p:nvSpPr>
            <p:spPr bwMode="auto">
              <a:xfrm rot="5400000">
                <a:off x="4104" y="3048"/>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464" name="Rectangle 232"/>
              <p:cNvSpPr>
                <a:spLocks noChangeArrowheads="1"/>
              </p:cNvSpPr>
              <p:nvPr/>
            </p:nvSpPr>
            <p:spPr bwMode="auto">
              <a:xfrm rot="5400000">
                <a:off x="4200" y="3048"/>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3465" name="Rectangle 233"/>
              <p:cNvSpPr>
                <a:spLocks noChangeArrowheads="1"/>
              </p:cNvSpPr>
              <p:nvPr/>
            </p:nvSpPr>
            <p:spPr bwMode="auto">
              <a:xfrm rot="5400000">
                <a:off x="4296" y="3048"/>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grpSp>
        <p:sp>
          <p:nvSpPr>
            <p:cNvPr id="223466" name="Text Box 234"/>
            <p:cNvSpPr txBox="1">
              <a:spLocks noChangeArrowheads="1"/>
            </p:cNvSpPr>
            <p:nvPr/>
          </p:nvSpPr>
          <p:spPr bwMode="auto">
            <a:xfrm>
              <a:off x="5210" y="2976"/>
              <a:ext cx="464" cy="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eaLnBrk="0" fontAlgn="auto" hangingPunct="0">
                <a:spcBef>
                  <a:spcPct val="50000"/>
                </a:spcBef>
                <a:spcAft>
                  <a:spcPts val="0"/>
                </a:spcAft>
              </a:pPr>
              <a:r>
                <a:rPr kumimoji="1" lang="zh-CN" altLang="en-US" sz="1800" b="1">
                  <a:solidFill>
                    <a:srgbClr val="800000"/>
                  </a:solidFill>
                  <a:latin typeface="Times New Roman" panose="02020603050405020304" pitchFamily="18" charset="0"/>
                </a:rPr>
                <a:t>像</a:t>
              </a:r>
            </a:p>
          </p:txBody>
        </p:sp>
      </p:grpSp>
      <p:sp>
        <p:nvSpPr>
          <p:cNvPr id="223467" name="Rectangle 235"/>
          <p:cNvSpPr>
            <a:spLocks noGrp="1" noChangeArrowheads="1"/>
          </p:cNvSpPr>
          <p:nvPr>
            <p:ph type="title"/>
          </p:nvPr>
        </p:nvSpPr>
        <p:spPr>
          <a:xfrm>
            <a:off x="132033" y="2357824"/>
            <a:ext cx="2882503" cy="514350"/>
          </a:xfrm>
          <a:noFill/>
          <a:ln/>
        </p:spPr>
        <p:txBody>
          <a:bodyPr/>
          <a:lstStyle/>
          <a:p>
            <a:r>
              <a:rPr lang="zh-CN" altLang="en-US" sz="2700" b="1" dirty="0">
                <a:ea typeface="宋体" panose="02010600030101010101" pitchFamily="2" charset="-122"/>
              </a:rPr>
              <a:t>网格实验</a:t>
            </a:r>
          </a:p>
        </p:txBody>
      </p:sp>
      <p:sp>
        <p:nvSpPr>
          <p:cNvPr id="237" name="Rectangle 2"/>
          <p:cNvSpPr txBox="1">
            <a:spLocks noChangeArrowheads="1"/>
          </p:cNvSpPr>
          <p:nvPr/>
        </p:nvSpPr>
        <p:spPr>
          <a:xfrm>
            <a:off x="0" y="0"/>
            <a:ext cx="9144000" cy="593525"/>
          </a:xfrm>
          <a:prstGeom prst="rect">
            <a:avLst/>
          </a:prstGeom>
          <a:solidFill>
            <a:schemeClr val="accent6"/>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zh-CN" altLang="en-US" sz="3000" b="1" dirty="0" smtClean="0">
                <a:solidFill>
                  <a:prstClr val="white"/>
                </a:solidFill>
              </a:rPr>
              <a:t>空间滤波</a:t>
            </a:r>
            <a:endParaRPr lang="zh-CN" altLang="en-US" sz="3000" b="1" dirty="0">
              <a:solidFill>
                <a:prstClr val="white"/>
              </a:solidFill>
            </a:endParaRPr>
          </a:p>
        </p:txBody>
      </p:sp>
    </p:spTree>
    <p:extLst>
      <p:ext uri="{BB962C8B-B14F-4D97-AF65-F5344CB8AC3E}">
        <p14:creationId xmlns:p14="http://schemas.microsoft.com/office/powerpoint/2010/main" val="1883113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5" fill="hold" nodeType="clickEffect">
                                  <p:stCondLst>
                                    <p:cond delay="0"/>
                                  </p:stCondLst>
                                  <p:childTnLst>
                                    <p:set>
                                      <p:cBhvr>
                                        <p:cTn id="6" dur="1" fill="hold">
                                          <p:stCondLst>
                                            <p:cond delay="0"/>
                                          </p:stCondLst>
                                        </p:cTn>
                                        <p:tgtEl>
                                          <p:spTgt spid="223329"/>
                                        </p:tgtEl>
                                        <p:attrNameLst>
                                          <p:attrName>style.visibility</p:attrName>
                                        </p:attrNameLst>
                                      </p:cBhvr>
                                      <p:to>
                                        <p:strVal val="visible"/>
                                      </p:to>
                                    </p:set>
                                    <p:animEffect transition="in" filter="randombar(vertical)">
                                      <p:cBhvr>
                                        <p:cTn id="7" dur="500"/>
                                        <p:tgtEl>
                                          <p:spTgt spid="22332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5" fill="hold" nodeType="clickEffect">
                                  <p:stCondLst>
                                    <p:cond delay="0"/>
                                  </p:stCondLst>
                                  <p:childTnLst>
                                    <p:set>
                                      <p:cBhvr>
                                        <p:cTn id="11" dur="1" fill="hold">
                                          <p:stCondLst>
                                            <p:cond delay="0"/>
                                          </p:stCondLst>
                                        </p:cTn>
                                        <p:tgtEl>
                                          <p:spTgt spid="223422"/>
                                        </p:tgtEl>
                                        <p:attrNameLst>
                                          <p:attrName>style.visibility</p:attrName>
                                        </p:attrNameLst>
                                      </p:cBhvr>
                                      <p:to>
                                        <p:strVal val="visible"/>
                                      </p:to>
                                    </p:set>
                                    <p:animEffect transition="in" filter="randombar(vertical)">
                                      <p:cBhvr>
                                        <p:cTn id="12" dur="500"/>
                                        <p:tgtEl>
                                          <p:spTgt spid="22342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5" fill="hold" nodeType="clickEffect">
                                  <p:stCondLst>
                                    <p:cond delay="0"/>
                                  </p:stCondLst>
                                  <p:childTnLst>
                                    <p:set>
                                      <p:cBhvr>
                                        <p:cTn id="16" dur="1" fill="hold">
                                          <p:stCondLst>
                                            <p:cond delay="0"/>
                                          </p:stCondLst>
                                        </p:cTn>
                                        <p:tgtEl>
                                          <p:spTgt spid="223236"/>
                                        </p:tgtEl>
                                        <p:attrNameLst>
                                          <p:attrName>style.visibility</p:attrName>
                                        </p:attrNameLst>
                                      </p:cBhvr>
                                      <p:to>
                                        <p:strVal val="visible"/>
                                      </p:to>
                                    </p:set>
                                    <p:animEffect transition="in" filter="randombar(vertical)">
                                      <p:cBhvr>
                                        <p:cTn id="17" dur="500"/>
                                        <p:tgtEl>
                                          <p:spTgt spid="22323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4" presetClass="entr" presetSubtype="5" fill="hold" nodeType="clickEffect">
                                  <p:stCondLst>
                                    <p:cond delay="0"/>
                                  </p:stCondLst>
                                  <p:childTnLst>
                                    <p:set>
                                      <p:cBhvr>
                                        <p:cTn id="21" dur="1" fill="hold">
                                          <p:stCondLst>
                                            <p:cond delay="0"/>
                                          </p:stCondLst>
                                        </p:cTn>
                                        <p:tgtEl>
                                          <p:spTgt spid="223444"/>
                                        </p:tgtEl>
                                        <p:attrNameLst>
                                          <p:attrName>style.visibility</p:attrName>
                                        </p:attrNameLst>
                                      </p:cBhvr>
                                      <p:to>
                                        <p:strVal val="visible"/>
                                      </p:to>
                                    </p:set>
                                    <p:animEffect transition="in" filter="randombar(vertical)">
                                      <p:cBhvr>
                                        <p:cTn id="22" dur="500"/>
                                        <p:tgtEl>
                                          <p:spTgt spid="2234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4258" name="Group 2"/>
          <p:cNvGrpSpPr>
            <a:grpSpLocks/>
          </p:cNvGrpSpPr>
          <p:nvPr/>
        </p:nvGrpSpPr>
        <p:grpSpPr bwMode="auto">
          <a:xfrm>
            <a:off x="1485900" y="2457450"/>
            <a:ext cx="2514600" cy="2400300"/>
            <a:chOff x="576" y="480"/>
            <a:chExt cx="2016" cy="1872"/>
          </a:xfrm>
        </p:grpSpPr>
        <p:sp>
          <p:nvSpPr>
            <p:cNvPr id="224259" name="Rectangle 3"/>
            <p:cNvSpPr>
              <a:spLocks noChangeArrowheads="1"/>
            </p:cNvSpPr>
            <p:nvPr/>
          </p:nvSpPr>
          <p:spPr bwMode="auto">
            <a:xfrm>
              <a:off x="576" y="480"/>
              <a:ext cx="2016" cy="1872"/>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260" name="Rectangle 4"/>
            <p:cNvSpPr>
              <a:spLocks noChangeArrowheads="1"/>
            </p:cNvSpPr>
            <p:nvPr/>
          </p:nvSpPr>
          <p:spPr bwMode="auto">
            <a:xfrm rot="5400000">
              <a:off x="1392" y="124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261" name="Rectangle 5"/>
            <p:cNvSpPr>
              <a:spLocks noChangeArrowheads="1"/>
            </p:cNvSpPr>
            <p:nvPr/>
          </p:nvSpPr>
          <p:spPr bwMode="auto">
            <a:xfrm>
              <a:off x="1536" y="124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262" name="Rectangle 6"/>
            <p:cNvSpPr>
              <a:spLocks noChangeArrowheads="1"/>
            </p:cNvSpPr>
            <p:nvPr/>
          </p:nvSpPr>
          <p:spPr bwMode="auto">
            <a:xfrm>
              <a:off x="1680" y="124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263" name="Rectangle 7"/>
            <p:cNvSpPr>
              <a:spLocks noChangeArrowheads="1"/>
            </p:cNvSpPr>
            <p:nvPr/>
          </p:nvSpPr>
          <p:spPr bwMode="auto">
            <a:xfrm>
              <a:off x="1680" y="1392"/>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264" name="Rectangle 8"/>
            <p:cNvSpPr>
              <a:spLocks noChangeArrowheads="1"/>
            </p:cNvSpPr>
            <p:nvPr/>
          </p:nvSpPr>
          <p:spPr bwMode="auto">
            <a:xfrm rot="5400000">
              <a:off x="1536" y="1392"/>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265" name="Rectangle 9"/>
            <p:cNvSpPr>
              <a:spLocks noChangeArrowheads="1"/>
            </p:cNvSpPr>
            <p:nvPr/>
          </p:nvSpPr>
          <p:spPr bwMode="auto">
            <a:xfrm>
              <a:off x="1392" y="1392"/>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266" name="Rectangle 10"/>
            <p:cNvSpPr>
              <a:spLocks noChangeArrowheads="1"/>
            </p:cNvSpPr>
            <p:nvPr/>
          </p:nvSpPr>
          <p:spPr bwMode="auto">
            <a:xfrm>
              <a:off x="1392" y="153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267" name="Rectangle 11"/>
            <p:cNvSpPr>
              <a:spLocks noChangeArrowheads="1"/>
            </p:cNvSpPr>
            <p:nvPr/>
          </p:nvSpPr>
          <p:spPr bwMode="auto">
            <a:xfrm>
              <a:off x="1536" y="153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268" name="Rectangle 12"/>
            <p:cNvSpPr>
              <a:spLocks noChangeArrowheads="1"/>
            </p:cNvSpPr>
            <p:nvPr/>
          </p:nvSpPr>
          <p:spPr bwMode="auto">
            <a:xfrm rot="5400000">
              <a:off x="1680" y="153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269" name="Rectangle 13"/>
            <p:cNvSpPr>
              <a:spLocks noChangeArrowheads="1"/>
            </p:cNvSpPr>
            <p:nvPr/>
          </p:nvSpPr>
          <p:spPr bwMode="auto">
            <a:xfrm rot="5400000">
              <a:off x="1920" y="153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270" name="Rectangle 14"/>
            <p:cNvSpPr>
              <a:spLocks noChangeArrowheads="1"/>
            </p:cNvSpPr>
            <p:nvPr/>
          </p:nvSpPr>
          <p:spPr bwMode="auto">
            <a:xfrm rot="5400000">
              <a:off x="1920" y="1392"/>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271" name="Rectangle 15"/>
            <p:cNvSpPr>
              <a:spLocks noChangeArrowheads="1"/>
            </p:cNvSpPr>
            <p:nvPr/>
          </p:nvSpPr>
          <p:spPr bwMode="auto">
            <a:xfrm rot="5400000">
              <a:off x="1920" y="124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272" name="Rectangle 16"/>
            <p:cNvSpPr>
              <a:spLocks noChangeArrowheads="1"/>
            </p:cNvSpPr>
            <p:nvPr/>
          </p:nvSpPr>
          <p:spPr bwMode="auto">
            <a:xfrm rot="5400000">
              <a:off x="1152" y="124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273" name="Rectangle 17"/>
            <p:cNvSpPr>
              <a:spLocks noChangeArrowheads="1"/>
            </p:cNvSpPr>
            <p:nvPr/>
          </p:nvSpPr>
          <p:spPr bwMode="auto">
            <a:xfrm rot="5400000">
              <a:off x="1152" y="1392"/>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274" name="Rectangle 18"/>
            <p:cNvSpPr>
              <a:spLocks noChangeArrowheads="1"/>
            </p:cNvSpPr>
            <p:nvPr/>
          </p:nvSpPr>
          <p:spPr bwMode="auto">
            <a:xfrm rot="5400000">
              <a:off x="1152" y="153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275" name="Rectangle 19"/>
            <p:cNvSpPr>
              <a:spLocks noChangeArrowheads="1"/>
            </p:cNvSpPr>
            <p:nvPr/>
          </p:nvSpPr>
          <p:spPr bwMode="auto">
            <a:xfrm rot="5400000">
              <a:off x="912" y="124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276" name="Rectangle 20"/>
            <p:cNvSpPr>
              <a:spLocks noChangeArrowheads="1"/>
            </p:cNvSpPr>
            <p:nvPr/>
          </p:nvSpPr>
          <p:spPr bwMode="auto">
            <a:xfrm rot="5400000">
              <a:off x="912" y="1392"/>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277" name="Rectangle 21"/>
            <p:cNvSpPr>
              <a:spLocks noChangeArrowheads="1"/>
            </p:cNvSpPr>
            <p:nvPr/>
          </p:nvSpPr>
          <p:spPr bwMode="auto">
            <a:xfrm rot="5400000">
              <a:off x="912" y="153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278" name="Rectangle 22"/>
            <p:cNvSpPr>
              <a:spLocks noChangeArrowheads="1"/>
            </p:cNvSpPr>
            <p:nvPr/>
          </p:nvSpPr>
          <p:spPr bwMode="auto">
            <a:xfrm rot="5400000">
              <a:off x="672" y="153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279" name="Rectangle 23"/>
            <p:cNvSpPr>
              <a:spLocks noChangeArrowheads="1"/>
            </p:cNvSpPr>
            <p:nvPr/>
          </p:nvSpPr>
          <p:spPr bwMode="auto">
            <a:xfrm rot="5400000">
              <a:off x="672" y="124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280" name="Rectangle 24"/>
            <p:cNvSpPr>
              <a:spLocks noChangeArrowheads="1"/>
            </p:cNvSpPr>
            <p:nvPr/>
          </p:nvSpPr>
          <p:spPr bwMode="auto">
            <a:xfrm rot="5400000">
              <a:off x="672" y="1392"/>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281" name="Rectangle 25"/>
            <p:cNvSpPr>
              <a:spLocks noChangeArrowheads="1"/>
            </p:cNvSpPr>
            <p:nvPr/>
          </p:nvSpPr>
          <p:spPr bwMode="auto">
            <a:xfrm rot="5400000">
              <a:off x="2160" y="124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282" name="Rectangle 26"/>
            <p:cNvSpPr>
              <a:spLocks noChangeArrowheads="1"/>
            </p:cNvSpPr>
            <p:nvPr/>
          </p:nvSpPr>
          <p:spPr bwMode="auto">
            <a:xfrm rot="5400000">
              <a:off x="2160" y="1392"/>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283" name="Rectangle 27"/>
            <p:cNvSpPr>
              <a:spLocks noChangeArrowheads="1"/>
            </p:cNvSpPr>
            <p:nvPr/>
          </p:nvSpPr>
          <p:spPr bwMode="auto">
            <a:xfrm rot="5400000">
              <a:off x="2160" y="153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284" name="Rectangle 28"/>
            <p:cNvSpPr>
              <a:spLocks noChangeArrowheads="1"/>
            </p:cNvSpPr>
            <p:nvPr/>
          </p:nvSpPr>
          <p:spPr bwMode="auto">
            <a:xfrm rot="5400000">
              <a:off x="2400" y="124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285" name="Rectangle 29"/>
            <p:cNvSpPr>
              <a:spLocks noChangeArrowheads="1"/>
            </p:cNvSpPr>
            <p:nvPr/>
          </p:nvSpPr>
          <p:spPr bwMode="auto">
            <a:xfrm rot="5400000">
              <a:off x="2400" y="1392"/>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286" name="Rectangle 30"/>
            <p:cNvSpPr>
              <a:spLocks noChangeArrowheads="1"/>
            </p:cNvSpPr>
            <p:nvPr/>
          </p:nvSpPr>
          <p:spPr bwMode="auto">
            <a:xfrm rot="5400000">
              <a:off x="2400" y="153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287" name="Rectangle 31"/>
            <p:cNvSpPr>
              <a:spLocks noChangeArrowheads="1"/>
            </p:cNvSpPr>
            <p:nvPr/>
          </p:nvSpPr>
          <p:spPr bwMode="auto">
            <a:xfrm rot="5400000">
              <a:off x="1536" y="105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288" name="Rectangle 32"/>
            <p:cNvSpPr>
              <a:spLocks noChangeArrowheads="1"/>
            </p:cNvSpPr>
            <p:nvPr/>
          </p:nvSpPr>
          <p:spPr bwMode="auto">
            <a:xfrm rot="5400000">
              <a:off x="1680" y="105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289" name="Rectangle 33"/>
            <p:cNvSpPr>
              <a:spLocks noChangeArrowheads="1"/>
            </p:cNvSpPr>
            <p:nvPr/>
          </p:nvSpPr>
          <p:spPr bwMode="auto">
            <a:xfrm rot="5400000">
              <a:off x="1392" y="105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290" name="Rectangle 34"/>
            <p:cNvSpPr>
              <a:spLocks noChangeArrowheads="1"/>
            </p:cNvSpPr>
            <p:nvPr/>
          </p:nvSpPr>
          <p:spPr bwMode="auto">
            <a:xfrm rot="5400000">
              <a:off x="1392" y="86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291" name="Rectangle 35"/>
            <p:cNvSpPr>
              <a:spLocks noChangeArrowheads="1"/>
            </p:cNvSpPr>
            <p:nvPr/>
          </p:nvSpPr>
          <p:spPr bwMode="auto">
            <a:xfrm rot="5400000">
              <a:off x="1536" y="86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292" name="Rectangle 36"/>
            <p:cNvSpPr>
              <a:spLocks noChangeArrowheads="1"/>
            </p:cNvSpPr>
            <p:nvPr/>
          </p:nvSpPr>
          <p:spPr bwMode="auto">
            <a:xfrm rot="5400000">
              <a:off x="1680" y="86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293" name="Rectangle 37"/>
            <p:cNvSpPr>
              <a:spLocks noChangeArrowheads="1"/>
            </p:cNvSpPr>
            <p:nvPr/>
          </p:nvSpPr>
          <p:spPr bwMode="auto">
            <a:xfrm rot="5400000">
              <a:off x="1680" y="672"/>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294" name="Rectangle 38"/>
            <p:cNvSpPr>
              <a:spLocks noChangeArrowheads="1"/>
            </p:cNvSpPr>
            <p:nvPr/>
          </p:nvSpPr>
          <p:spPr bwMode="auto">
            <a:xfrm rot="5400000">
              <a:off x="1536" y="672"/>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295" name="Rectangle 39"/>
            <p:cNvSpPr>
              <a:spLocks noChangeArrowheads="1"/>
            </p:cNvSpPr>
            <p:nvPr/>
          </p:nvSpPr>
          <p:spPr bwMode="auto">
            <a:xfrm rot="5400000">
              <a:off x="1392" y="672"/>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296" name="Rectangle 40"/>
            <p:cNvSpPr>
              <a:spLocks noChangeArrowheads="1"/>
            </p:cNvSpPr>
            <p:nvPr/>
          </p:nvSpPr>
          <p:spPr bwMode="auto">
            <a:xfrm rot="5400000">
              <a:off x="1392" y="48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297" name="Rectangle 41"/>
            <p:cNvSpPr>
              <a:spLocks noChangeArrowheads="1"/>
            </p:cNvSpPr>
            <p:nvPr/>
          </p:nvSpPr>
          <p:spPr bwMode="auto">
            <a:xfrm rot="5400000">
              <a:off x="1536" y="48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298" name="Rectangle 42"/>
            <p:cNvSpPr>
              <a:spLocks noChangeArrowheads="1"/>
            </p:cNvSpPr>
            <p:nvPr/>
          </p:nvSpPr>
          <p:spPr bwMode="auto">
            <a:xfrm rot="5400000">
              <a:off x="1680" y="48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299" name="Rectangle 43"/>
            <p:cNvSpPr>
              <a:spLocks noChangeArrowheads="1"/>
            </p:cNvSpPr>
            <p:nvPr/>
          </p:nvSpPr>
          <p:spPr bwMode="auto">
            <a:xfrm rot="5400000">
              <a:off x="1392" y="1722"/>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00" name="Rectangle 44"/>
            <p:cNvSpPr>
              <a:spLocks noChangeArrowheads="1"/>
            </p:cNvSpPr>
            <p:nvPr/>
          </p:nvSpPr>
          <p:spPr bwMode="auto">
            <a:xfrm rot="5400000">
              <a:off x="1536" y="172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01" name="Rectangle 45"/>
            <p:cNvSpPr>
              <a:spLocks noChangeArrowheads="1"/>
            </p:cNvSpPr>
            <p:nvPr/>
          </p:nvSpPr>
          <p:spPr bwMode="auto">
            <a:xfrm rot="5400000">
              <a:off x="1680" y="172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02" name="Rectangle 46"/>
            <p:cNvSpPr>
              <a:spLocks noChangeArrowheads="1"/>
            </p:cNvSpPr>
            <p:nvPr/>
          </p:nvSpPr>
          <p:spPr bwMode="auto">
            <a:xfrm rot="5400000">
              <a:off x="1392" y="192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03" name="Rectangle 47"/>
            <p:cNvSpPr>
              <a:spLocks noChangeArrowheads="1"/>
            </p:cNvSpPr>
            <p:nvPr/>
          </p:nvSpPr>
          <p:spPr bwMode="auto">
            <a:xfrm rot="5400000" flipH="1">
              <a:off x="1536" y="192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04" name="Rectangle 48"/>
            <p:cNvSpPr>
              <a:spLocks noChangeArrowheads="1"/>
            </p:cNvSpPr>
            <p:nvPr/>
          </p:nvSpPr>
          <p:spPr bwMode="auto">
            <a:xfrm rot="5400000">
              <a:off x="1680" y="192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05" name="Rectangle 49"/>
            <p:cNvSpPr>
              <a:spLocks noChangeArrowheads="1"/>
            </p:cNvSpPr>
            <p:nvPr/>
          </p:nvSpPr>
          <p:spPr bwMode="auto">
            <a:xfrm rot="5400000">
              <a:off x="1392" y="210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06" name="Rectangle 50"/>
            <p:cNvSpPr>
              <a:spLocks noChangeArrowheads="1"/>
            </p:cNvSpPr>
            <p:nvPr/>
          </p:nvSpPr>
          <p:spPr bwMode="auto">
            <a:xfrm rot="5400000">
              <a:off x="1536" y="2112"/>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07" name="Rectangle 51"/>
            <p:cNvSpPr>
              <a:spLocks noChangeArrowheads="1"/>
            </p:cNvSpPr>
            <p:nvPr/>
          </p:nvSpPr>
          <p:spPr bwMode="auto">
            <a:xfrm rot="5400000">
              <a:off x="1680" y="2112"/>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08" name="Rectangle 52"/>
            <p:cNvSpPr>
              <a:spLocks noChangeArrowheads="1"/>
            </p:cNvSpPr>
            <p:nvPr/>
          </p:nvSpPr>
          <p:spPr bwMode="auto">
            <a:xfrm rot="5400000">
              <a:off x="1392" y="2292"/>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09" name="Rectangle 53"/>
            <p:cNvSpPr>
              <a:spLocks noChangeArrowheads="1"/>
            </p:cNvSpPr>
            <p:nvPr/>
          </p:nvSpPr>
          <p:spPr bwMode="auto">
            <a:xfrm rot="5400000">
              <a:off x="1536" y="2292"/>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10" name="Rectangle 54"/>
            <p:cNvSpPr>
              <a:spLocks noChangeArrowheads="1"/>
            </p:cNvSpPr>
            <p:nvPr/>
          </p:nvSpPr>
          <p:spPr bwMode="auto">
            <a:xfrm rot="5400000">
              <a:off x="1680" y="2292"/>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11" name="Rectangle 55"/>
            <p:cNvSpPr>
              <a:spLocks noChangeArrowheads="1"/>
            </p:cNvSpPr>
            <p:nvPr/>
          </p:nvSpPr>
          <p:spPr bwMode="auto">
            <a:xfrm rot="5400000">
              <a:off x="1152" y="105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12" name="Rectangle 56"/>
            <p:cNvSpPr>
              <a:spLocks noChangeArrowheads="1"/>
            </p:cNvSpPr>
            <p:nvPr/>
          </p:nvSpPr>
          <p:spPr bwMode="auto">
            <a:xfrm rot="5400000">
              <a:off x="1152" y="86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13" name="Rectangle 57"/>
            <p:cNvSpPr>
              <a:spLocks noChangeArrowheads="1"/>
            </p:cNvSpPr>
            <p:nvPr/>
          </p:nvSpPr>
          <p:spPr bwMode="auto">
            <a:xfrm rot="5400000">
              <a:off x="1152" y="672"/>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14" name="Rectangle 58"/>
            <p:cNvSpPr>
              <a:spLocks noChangeArrowheads="1"/>
            </p:cNvSpPr>
            <p:nvPr/>
          </p:nvSpPr>
          <p:spPr bwMode="auto">
            <a:xfrm rot="5400000">
              <a:off x="912" y="104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15" name="Rectangle 59"/>
            <p:cNvSpPr>
              <a:spLocks noChangeArrowheads="1"/>
            </p:cNvSpPr>
            <p:nvPr/>
          </p:nvSpPr>
          <p:spPr bwMode="auto">
            <a:xfrm rot="5400000">
              <a:off x="912" y="672"/>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16" name="Rectangle 60"/>
            <p:cNvSpPr>
              <a:spLocks noChangeArrowheads="1"/>
            </p:cNvSpPr>
            <p:nvPr/>
          </p:nvSpPr>
          <p:spPr bwMode="auto">
            <a:xfrm rot="10800000">
              <a:off x="912" y="852"/>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17" name="Rectangle 61"/>
            <p:cNvSpPr>
              <a:spLocks noChangeArrowheads="1"/>
            </p:cNvSpPr>
            <p:nvPr/>
          </p:nvSpPr>
          <p:spPr bwMode="auto">
            <a:xfrm rot="5400000">
              <a:off x="672" y="672"/>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18" name="Rectangle 62"/>
            <p:cNvSpPr>
              <a:spLocks noChangeArrowheads="1"/>
            </p:cNvSpPr>
            <p:nvPr/>
          </p:nvSpPr>
          <p:spPr bwMode="auto">
            <a:xfrm rot="5400000">
              <a:off x="672" y="852"/>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19" name="Rectangle 63"/>
            <p:cNvSpPr>
              <a:spLocks noChangeArrowheads="1"/>
            </p:cNvSpPr>
            <p:nvPr/>
          </p:nvSpPr>
          <p:spPr bwMode="auto">
            <a:xfrm rot="5400000">
              <a:off x="672" y="104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20" name="Rectangle 64"/>
            <p:cNvSpPr>
              <a:spLocks noChangeArrowheads="1"/>
            </p:cNvSpPr>
            <p:nvPr/>
          </p:nvSpPr>
          <p:spPr bwMode="auto">
            <a:xfrm rot="5400000">
              <a:off x="1158" y="210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21" name="Rectangle 65"/>
            <p:cNvSpPr>
              <a:spLocks noChangeArrowheads="1"/>
            </p:cNvSpPr>
            <p:nvPr/>
          </p:nvSpPr>
          <p:spPr bwMode="auto">
            <a:xfrm rot="5400000">
              <a:off x="1158" y="191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22" name="Rectangle 66"/>
            <p:cNvSpPr>
              <a:spLocks noChangeArrowheads="1"/>
            </p:cNvSpPr>
            <p:nvPr/>
          </p:nvSpPr>
          <p:spPr bwMode="auto">
            <a:xfrm rot="5400000">
              <a:off x="1158" y="1722"/>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23" name="Rectangle 67"/>
            <p:cNvSpPr>
              <a:spLocks noChangeArrowheads="1"/>
            </p:cNvSpPr>
            <p:nvPr/>
          </p:nvSpPr>
          <p:spPr bwMode="auto">
            <a:xfrm rot="5400000">
              <a:off x="918" y="209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24" name="Rectangle 68"/>
            <p:cNvSpPr>
              <a:spLocks noChangeArrowheads="1"/>
            </p:cNvSpPr>
            <p:nvPr/>
          </p:nvSpPr>
          <p:spPr bwMode="auto">
            <a:xfrm rot="5400000">
              <a:off x="918" y="1722"/>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25" name="Rectangle 69"/>
            <p:cNvSpPr>
              <a:spLocks noChangeArrowheads="1"/>
            </p:cNvSpPr>
            <p:nvPr/>
          </p:nvSpPr>
          <p:spPr bwMode="auto">
            <a:xfrm rot="5400000">
              <a:off x="918" y="1902"/>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26" name="Rectangle 70"/>
            <p:cNvSpPr>
              <a:spLocks noChangeArrowheads="1"/>
            </p:cNvSpPr>
            <p:nvPr/>
          </p:nvSpPr>
          <p:spPr bwMode="auto">
            <a:xfrm rot="5400000">
              <a:off x="678" y="1722"/>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27" name="Rectangle 71"/>
            <p:cNvSpPr>
              <a:spLocks noChangeArrowheads="1"/>
            </p:cNvSpPr>
            <p:nvPr/>
          </p:nvSpPr>
          <p:spPr bwMode="auto">
            <a:xfrm rot="5400000">
              <a:off x="678" y="1902"/>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28" name="Rectangle 72"/>
            <p:cNvSpPr>
              <a:spLocks noChangeArrowheads="1"/>
            </p:cNvSpPr>
            <p:nvPr/>
          </p:nvSpPr>
          <p:spPr bwMode="auto">
            <a:xfrm rot="5400000">
              <a:off x="678" y="209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29" name="Rectangle 73"/>
            <p:cNvSpPr>
              <a:spLocks noChangeArrowheads="1"/>
            </p:cNvSpPr>
            <p:nvPr/>
          </p:nvSpPr>
          <p:spPr bwMode="auto">
            <a:xfrm rot="16200000">
              <a:off x="2406" y="210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30" name="Rectangle 74"/>
            <p:cNvSpPr>
              <a:spLocks noChangeArrowheads="1"/>
            </p:cNvSpPr>
            <p:nvPr/>
          </p:nvSpPr>
          <p:spPr bwMode="auto">
            <a:xfrm rot="5400000">
              <a:off x="2406" y="191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31" name="Rectangle 75"/>
            <p:cNvSpPr>
              <a:spLocks noChangeArrowheads="1"/>
            </p:cNvSpPr>
            <p:nvPr/>
          </p:nvSpPr>
          <p:spPr bwMode="auto">
            <a:xfrm rot="5400000">
              <a:off x="2406" y="1722"/>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32" name="Rectangle 76"/>
            <p:cNvSpPr>
              <a:spLocks noChangeArrowheads="1"/>
            </p:cNvSpPr>
            <p:nvPr/>
          </p:nvSpPr>
          <p:spPr bwMode="auto">
            <a:xfrm rot="5400000">
              <a:off x="2166" y="209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33" name="Rectangle 77"/>
            <p:cNvSpPr>
              <a:spLocks noChangeArrowheads="1"/>
            </p:cNvSpPr>
            <p:nvPr/>
          </p:nvSpPr>
          <p:spPr bwMode="auto">
            <a:xfrm rot="5400000">
              <a:off x="2166" y="1722"/>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34" name="Rectangle 78"/>
            <p:cNvSpPr>
              <a:spLocks noChangeArrowheads="1"/>
            </p:cNvSpPr>
            <p:nvPr/>
          </p:nvSpPr>
          <p:spPr bwMode="auto">
            <a:xfrm rot="5400000">
              <a:off x="2166" y="1902"/>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35" name="Rectangle 79"/>
            <p:cNvSpPr>
              <a:spLocks noChangeArrowheads="1"/>
            </p:cNvSpPr>
            <p:nvPr/>
          </p:nvSpPr>
          <p:spPr bwMode="auto">
            <a:xfrm rot="5400000">
              <a:off x="1926" y="1722"/>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36" name="Rectangle 80"/>
            <p:cNvSpPr>
              <a:spLocks noChangeArrowheads="1"/>
            </p:cNvSpPr>
            <p:nvPr/>
          </p:nvSpPr>
          <p:spPr bwMode="auto">
            <a:xfrm rot="5400000">
              <a:off x="1926" y="1902"/>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37" name="Rectangle 81"/>
            <p:cNvSpPr>
              <a:spLocks noChangeArrowheads="1"/>
            </p:cNvSpPr>
            <p:nvPr/>
          </p:nvSpPr>
          <p:spPr bwMode="auto">
            <a:xfrm rot="5400000">
              <a:off x="1926" y="209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38" name="Rectangle 82"/>
            <p:cNvSpPr>
              <a:spLocks noChangeArrowheads="1"/>
            </p:cNvSpPr>
            <p:nvPr/>
          </p:nvSpPr>
          <p:spPr bwMode="auto">
            <a:xfrm rot="5400000">
              <a:off x="2406" y="105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39" name="Rectangle 83"/>
            <p:cNvSpPr>
              <a:spLocks noChangeArrowheads="1"/>
            </p:cNvSpPr>
            <p:nvPr/>
          </p:nvSpPr>
          <p:spPr bwMode="auto">
            <a:xfrm rot="5400000">
              <a:off x="2406" y="85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40" name="Rectangle 84"/>
            <p:cNvSpPr>
              <a:spLocks noChangeArrowheads="1"/>
            </p:cNvSpPr>
            <p:nvPr/>
          </p:nvSpPr>
          <p:spPr bwMode="auto">
            <a:xfrm rot="5400000">
              <a:off x="2406" y="66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41" name="Rectangle 85"/>
            <p:cNvSpPr>
              <a:spLocks noChangeArrowheads="1"/>
            </p:cNvSpPr>
            <p:nvPr/>
          </p:nvSpPr>
          <p:spPr bwMode="auto">
            <a:xfrm rot="5400000">
              <a:off x="2166" y="103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42" name="Rectangle 86"/>
            <p:cNvSpPr>
              <a:spLocks noChangeArrowheads="1"/>
            </p:cNvSpPr>
            <p:nvPr/>
          </p:nvSpPr>
          <p:spPr bwMode="auto">
            <a:xfrm rot="5400000">
              <a:off x="2166" y="66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43" name="Rectangle 87"/>
            <p:cNvSpPr>
              <a:spLocks noChangeArrowheads="1"/>
            </p:cNvSpPr>
            <p:nvPr/>
          </p:nvSpPr>
          <p:spPr bwMode="auto">
            <a:xfrm rot="5400000">
              <a:off x="2166" y="84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44" name="Rectangle 88"/>
            <p:cNvSpPr>
              <a:spLocks noChangeArrowheads="1"/>
            </p:cNvSpPr>
            <p:nvPr/>
          </p:nvSpPr>
          <p:spPr bwMode="auto">
            <a:xfrm rot="5400000">
              <a:off x="1926" y="66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45" name="Rectangle 89"/>
            <p:cNvSpPr>
              <a:spLocks noChangeArrowheads="1"/>
            </p:cNvSpPr>
            <p:nvPr/>
          </p:nvSpPr>
          <p:spPr bwMode="auto">
            <a:xfrm rot="5400000">
              <a:off x="1926" y="84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46" name="Rectangle 90"/>
            <p:cNvSpPr>
              <a:spLocks noChangeArrowheads="1"/>
            </p:cNvSpPr>
            <p:nvPr/>
          </p:nvSpPr>
          <p:spPr bwMode="auto">
            <a:xfrm rot="5400000">
              <a:off x="1926" y="103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47" name="Rectangle 91"/>
            <p:cNvSpPr>
              <a:spLocks noChangeArrowheads="1"/>
            </p:cNvSpPr>
            <p:nvPr/>
          </p:nvSpPr>
          <p:spPr bwMode="auto">
            <a:xfrm>
              <a:off x="624" y="816"/>
              <a:ext cx="240" cy="1392"/>
            </a:xfrm>
            <a:prstGeom prst="rect">
              <a:avLst/>
            </a:prstGeom>
            <a:solidFill>
              <a:schemeClr val="bg2"/>
            </a:solidFill>
            <a:ln w="9525">
              <a:solidFill>
                <a:schemeClr val="bg2"/>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48" name="Rectangle 92"/>
            <p:cNvSpPr>
              <a:spLocks noChangeArrowheads="1"/>
            </p:cNvSpPr>
            <p:nvPr/>
          </p:nvSpPr>
          <p:spPr bwMode="auto">
            <a:xfrm>
              <a:off x="768" y="1008"/>
              <a:ext cx="240" cy="1200"/>
            </a:xfrm>
            <a:prstGeom prst="rect">
              <a:avLst/>
            </a:prstGeom>
            <a:solidFill>
              <a:schemeClr val="bg2"/>
            </a:solidFill>
            <a:ln w="9525">
              <a:solidFill>
                <a:schemeClr val="bg2"/>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49" name="Rectangle 93"/>
            <p:cNvSpPr>
              <a:spLocks noChangeArrowheads="1"/>
            </p:cNvSpPr>
            <p:nvPr/>
          </p:nvSpPr>
          <p:spPr bwMode="auto">
            <a:xfrm>
              <a:off x="1104" y="1200"/>
              <a:ext cx="192" cy="1056"/>
            </a:xfrm>
            <a:prstGeom prst="rect">
              <a:avLst/>
            </a:prstGeom>
            <a:solidFill>
              <a:schemeClr val="bg2"/>
            </a:solidFill>
            <a:ln w="9525">
              <a:solidFill>
                <a:schemeClr val="bg2"/>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50" name="Rectangle 94"/>
            <p:cNvSpPr>
              <a:spLocks noChangeArrowheads="1"/>
            </p:cNvSpPr>
            <p:nvPr/>
          </p:nvSpPr>
          <p:spPr bwMode="auto">
            <a:xfrm>
              <a:off x="1344" y="1392"/>
              <a:ext cx="144" cy="960"/>
            </a:xfrm>
            <a:prstGeom prst="rect">
              <a:avLst/>
            </a:prstGeom>
            <a:solidFill>
              <a:schemeClr val="bg2"/>
            </a:solidFill>
            <a:ln w="9525">
              <a:solidFill>
                <a:schemeClr val="bg2"/>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51" name="Rectangle 95"/>
            <p:cNvSpPr>
              <a:spLocks noChangeArrowheads="1"/>
            </p:cNvSpPr>
            <p:nvPr/>
          </p:nvSpPr>
          <p:spPr bwMode="auto">
            <a:xfrm>
              <a:off x="1488" y="1488"/>
              <a:ext cx="144" cy="864"/>
            </a:xfrm>
            <a:prstGeom prst="rect">
              <a:avLst/>
            </a:prstGeom>
            <a:solidFill>
              <a:schemeClr val="bg2"/>
            </a:solidFill>
            <a:ln w="9525">
              <a:solidFill>
                <a:schemeClr val="bg2"/>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52" name="Rectangle 96"/>
            <p:cNvSpPr>
              <a:spLocks noChangeArrowheads="1"/>
            </p:cNvSpPr>
            <p:nvPr/>
          </p:nvSpPr>
          <p:spPr bwMode="auto">
            <a:xfrm>
              <a:off x="1632" y="1680"/>
              <a:ext cx="144" cy="672"/>
            </a:xfrm>
            <a:prstGeom prst="rect">
              <a:avLst/>
            </a:prstGeom>
            <a:solidFill>
              <a:schemeClr val="bg2"/>
            </a:solidFill>
            <a:ln w="9525">
              <a:solidFill>
                <a:schemeClr val="bg2"/>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53" name="Rectangle 97"/>
            <p:cNvSpPr>
              <a:spLocks noChangeArrowheads="1"/>
            </p:cNvSpPr>
            <p:nvPr/>
          </p:nvSpPr>
          <p:spPr bwMode="auto">
            <a:xfrm>
              <a:off x="1872" y="1872"/>
              <a:ext cx="144" cy="336"/>
            </a:xfrm>
            <a:prstGeom prst="rect">
              <a:avLst/>
            </a:prstGeom>
            <a:solidFill>
              <a:schemeClr val="bg2"/>
            </a:solidFill>
            <a:ln w="9525">
              <a:solidFill>
                <a:schemeClr val="bg2"/>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54" name="Rectangle 98"/>
            <p:cNvSpPr>
              <a:spLocks noChangeArrowheads="1"/>
            </p:cNvSpPr>
            <p:nvPr/>
          </p:nvSpPr>
          <p:spPr bwMode="auto">
            <a:xfrm>
              <a:off x="2112" y="2064"/>
              <a:ext cx="144" cy="144"/>
            </a:xfrm>
            <a:prstGeom prst="rect">
              <a:avLst/>
            </a:prstGeom>
            <a:solidFill>
              <a:schemeClr val="bg2"/>
            </a:solidFill>
            <a:ln w="9525">
              <a:solidFill>
                <a:schemeClr val="bg2"/>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55" name="Rectangle 99"/>
            <p:cNvSpPr>
              <a:spLocks noChangeArrowheads="1"/>
            </p:cNvSpPr>
            <p:nvPr/>
          </p:nvSpPr>
          <p:spPr bwMode="auto">
            <a:xfrm>
              <a:off x="1824" y="624"/>
              <a:ext cx="720" cy="1008"/>
            </a:xfrm>
            <a:prstGeom prst="rect">
              <a:avLst/>
            </a:prstGeom>
            <a:solidFill>
              <a:schemeClr val="bg2"/>
            </a:solidFill>
            <a:ln w="9525">
              <a:solidFill>
                <a:schemeClr val="bg2"/>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56" name="Rectangle 100"/>
            <p:cNvSpPr>
              <a:spLocks noChangeArrowheads="1"/>
            </p:cNvSpPr>
            <p:nvPr/>
          </p:nvSpPr>
          <p:spPr bwMode="auto">
            <a:xfrm>
              <a:off x="2112" y="1680"/>
              <a:ext cx="384" cy="144"/>
            </a:xfrm>
            <a:prstGeom prst="rect">
              <a:avLst/>
            </a:prstGeom>
            <a:solidFill>
              <a:schemeClr val="bg2"/>
            </a:solidFill>
            <a:ln w="9525">
              <a:solidFill>
                <a:schemeClr val="bg2"/>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57" name="Rectangle 101"/>
            <p:cNvSpPr>
              <a:spLocks noChangeArrowheads="1"/>
            </p:cNvSpPr>
            <p:nvPr/>
          </p:nvSpPr>
          <p:spPr bwMode="auto">
            <a:xfrm>
              <a:off x="2304" y="1776"/>
              <a:ext cx="288" cy="240"/>
            </a:xfrm>
            <a:prstGeom prst="rect">
              <a:avLst/>
            </a:prstGeom>
            <a:solidFill>
              <a:schemeClr val="bg2"/>
            </a:solidFill>
            <a:ln w="9525">
              <a:solidFill>
                <a:schemeClr val="bg2"/>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58" name="Rectangle 102"/>
            <p:cNvSpPr>
              <a:spLocks noChangeArrowheads="1"/>
            </p:cNvSpPr>
            <p:nvPr/>
          </p:nvSpPr>
          <p:spPr bwMode="auto">
            <a:xfrm>
              <a:off x="1296" y="480"/>
              <a:ext cx="624" cy="672"/>
            </a:xfrm>
            <a:prstGeom prst="rect">
              <a:avLst/>
            </a:prstGeom>
            <a:solidFill>
              <a:schemeClr val="bg2"/>
            </a:solidFill>
            <a:ln w="9525">
              <a:solidFill>
                <a:schemeClr val="bg2"/>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59" name="Rectangle 103"/>
            <p:cNvSpPr>
              <a:spLocks noChangeArrowheads="1"/>
            </p:cNvSpPr>
            <p:nvPr/>
          </p:nvSpPr>
          <p:spPr bwMode="auto">
            <a:xfrm>
              <a:off x="864" y="576"/>
              <a:ext cx="624" cy="240"/>
            </a:xfrm>
            <a:prstGeom prst="rect">
              <a:avLst/>
            </a:prstGeom>
            <a:solidFill>
              <a:schemeClr val="bg2"/>
            </a:solidFill>
            <a:ln w="9525">
              <a:solidFill>
                <a:schemeClr val="bg2"/>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60" name="Rectangle 104"/>
            <p:cNvSpPr>
              <a:spLocks noChangeArrowheads="1"/>
            </p:cNvSpPr>
            <p:nvPr/>
          </p:nvSpPr>
          <p:spPr bwMode="auto">
            <a:xfrm>
              <a:off x="1104" y="816"/>
              <a:ext cx="192" cy="144"/>
            </a:xfrm>
            <a:prstGeom prst="rect">
              <a:avLst/>
            </a:prstGeom>
            <a:solidFill>
              <a:schemeClr val="bg2"/>
            </a:solidFill>
            <a:ln w="9525">
              <a:solidFill>
                <a:schemeClr val="bg2"/>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61" name="Rectangle 105"/>
            <p:cNvSpPr>
              <a:spLocks noChangeArrowheads="1"/>
            </p:cNvSpPr>
            <p:nvPr/>
          </p:nvSpPr>
          <p:spPr bwMode="auto">
            <a:xfrm>
              <a:off x="1488" y="1104"/>
              <a:ext cx="480" cy="240"/>
            </a:xfrm>
            <a:prstGeom prst="rect">
              <a:avLst/>
            </a:prstGeom>
            <a:solidFill>
              <a:schemeClr val="bg2"/>
            </a:solidFill>
            <a:ln w="9525">
              <a:solidFill>
                <a:schemeClr val="bg2"/>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62" name="Rectangle 106"/>
            <p:cNvSpPr>
              <a:spLocks noChangeArrowheads="1"/>
            </p:cNvSpPr>
            <p:nvPr/>
          </p:nvSpPr>
          <p:spPr bwMode="auto">
            <a:xfrm>
              <a:off x="1632" y="1296"/>
              <a:ext cx="192" cy="192"/>
            </a:xfrm>
            <a:prstGeom prst="rect">
              <a:avLst/>
            </a:prstGeom>
            <a:solidFill>
              <a:schemeClr val="bg2"/>
            </a:solidFill>
            <a:ln w="9525">
              <a:solidFill>
                <a:schemeClr val="bg2"/>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grpSp>
      <p:sp>
        <p:nvSpPr>
          <p:cNvPr id="224363" name="Text Box 107"/>
          <p:cNvSpPr txBox="1">
            <a:spLocks noChangeArrowheads="1"/>
          </p:cNvSpPr>
          <p:nvPr/>
        </p:nvSpPr>
        <p:spPr bwMode="auto">
          <a:xfrm>
            <a:off x="1485900" y="5029201"/>
            <a:ext cx="268605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zh-CN" altLang="en-US" sz="2100" b="1">
                <a:solidFill>
                  <a:srgbClr val="800000"/>
                </a:solidFill>
                <a:latin typeface="Times New Roman" panose="02020603050405020304" pitchFamily="18" charset="0"/>
              </a:rPr>
              <a:t>倾斜方向的频谱通过</a:t>
            </a:r>
            <a:endParaRPr kumimoji="1" lang="zh-CN" altLang="en-US" sz="2100" b="1">
              <a:solidFill>
                <a:prstClr val="black"/>
              </a:solidFill>
              <a:latin typeface="Times New Roman" panose="02020603050405020304" pitchFamily="18" charset="0"/>
            </a:endParaRPr>
          </a:p>
        </p:txBody>
      </p:sp>
      <p:grpSp>
        <p:nvGrpSpPr>
          <p:cNvPr id="224364" name="Group 108"/>
          <p:cNvGrpSpPr>
            <a:grpSpLocks/>
          </p:cNvGrpSpPr>
          <p:nvPr/>
        </p:nvGrpSpPr>
        <p:grpSpPr bwMode="auto">
          <a:xfrm>
            <a:off x="4114800" y="1657350"/>
            <a:ext cx="3886200" cy="4114800"/>
            <a:chOff x="2640" y="-96"/>
            <a:chExt cx="3024" cy="3264"/>
          </a:xfrm>
        </p:grpSpPr>
        <p:grpSp>
          <p:nvGrpSpPr>
            <p:cNvPr id="224365" name="Group 109"/>
            <p:cNvGrpSpPr>
              <a:grpSpLocks/>
            </p:cNvGrpSpPr>
            <p:nvPr/>
          </p:nvGrpSpPr>
          <p:grpSpPr bwMode="auto">
            <a:xfrm>
              <a:off x="2640" y="-96"/>
              <a:ext cx="3024" cy="3231"/>
              <a:chOff x="2640" y="-96"/>
              <a:chExt cx="3024" cy="3231"/>
            </a:xfrm>
          </p:grpSpPr>
          <p:sp>
            <p:nvSpPr>
              <p:cNvPr id="224366" name="Rectangle 110"/>
              <p:cNvSpPr>
                <a:spLocks noChangeArrowheads="1"/>
              </p:cNvSpPr>
              <p:nvPr/>
            </p:nvSpPr>
            <p:spPr bwMode="auto">
              <a:xfrm>
                <a:off x="3168" y="528"/>
                <a:ext cx="1968" cy="187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67" name="Rectangle 111"/>
              <p:cNvSpPr>
                <a:spLocks noChangeArrowheads="1"/>
              </p:cNvSpPr>
              <p:nvPr/>
            </p:nvSpPr>
            <p:spPr bwMode="auto">
              <a:xfrm rot="2367258">
                <a:off x="3696" y="192"/>
                <a:ext cx="48" cy="2112"/>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68" name="Rectangle 112"/>
              <p:cNvSpPr>
                <a:spLocks noChangeArrowheads="1"/>
              </p:cNvSpPr>
              <p:nvPr/>
            </p:nvSpPr>
            <p:spPr bwMode="auto">
              <a:xfrm rot="2367258" flipH="1">
                <a:off x="3744" y="288"/>
                <a:ext cx="48" cy="2112"/>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69" name="Rectangle 113"/>
              <p:cNvSpPr>
                <a:spLocks noChangeArrowheads="1"/>
              </p:cNvSpPr>
              <p:nvPr/>
            </p:nvSpPr>
            <p:spPr bwMode="auto">
              <a:xfrm rot="2367258" flipH="1">
                <a:off x="3840" y="240"/>
                <a:ext cx="48" cy="2304"/>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70" name="Rectangle 114"/>
              <p:cNvSpPr>
                <a:spLocks noChangeArrowheads="1"/>
              </p:cNvSpPr>
              <p:nvPr/>
            </p:nvSpPr>
            <p:spPr bwMode="auto">
              <a:xfrm rot="2367258" flipH="1">
                <a:off x="3997" y="0"/>
                <a:ext cx="48" cy="2736"/>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71" name="Rectangle 115"/>
              <p:cNvSpPr>
                <a:spLocks noChangeArrowheads="1"/>
              </p:cNvSpPr>
              <p:nvPr/>
            </p:nvSpPr>
            <p:spPr bwMode="auto">
              <a:xfrm rot="2367258" flipH="1">
                <a:off x="4093" y="48"/>
                <a:ext cx="48" cy="2736"/>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72" name="Rectangle 116"/>
              <p:cNvSpPr>
                <a:spLocks noChangeArrowheads="1"/>
              </p:cNvSpPr>
              <p:nvPr/>
            </p:nvSpPr>
            <p:spPr bwMode="auto">
              <a:xfrm rot="2367258" flipH="1">
                <a:off x="4189" y="96"/>
                <a:ext cx="48" cy="2736"/>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73" name="Rectangle 117"/>
              <p:cNvSpPr>
                <a:spLocks noChangeArrowheads="1"/>
              </p:cNvSpPr>
              <p:nvPr/>
            </p:nvSpPr>
            <p:spPr bwMode="auto">
              <a:xfrm rot="2367258" flipH="1">
                <a:off x="4285" y="144"/>
                <a:ext cx="48" cy="2736"/>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74" name="Rectangle 118"/>
              <p:cNvSpPr>
                <a:spLocks noChangeArrowheads="1"/>
              </p:cNvSpPr>
              <p:nvPr/>
            </p:nvSpPr>
            <p:spPr bwMode="auto">
              <a:xfrm rot="2367258" flipH="1">
                <a:off x="4381" y="192"/>
                <a:ext cx="48" cy="2736"/>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75" name="Rectangle 119"/>
              <p:cNvSpPr>
                <a:spLocks noChangeArrowheads="1"/>
              </p:cNvSpPr>
              <p:nvPr/>
            </p:nvSpPr>
            <p:spPr bwMode="auto">
              <a:xfrm rot="2367258" flipH="1">
                <a:off x="4477" y="240"/>
                <a:ext cx="48" cy="2736"/>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76" name="Rectangle 120"/>
              <p:cNvSpPr>
                <a:spLocks noChangeArrowheads="1"/>
              </p:cNvSpPr>
              <p:nvPr/>
            </p:nvSpPr>
            <p:spPr bwMode="auto">
              <a:xfrm rot="2367258" flipH="1">
                <a:off x="4573" y="288"/>
                <a:ext cx="48" cy="2736"/>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77" name="Rectangle 121"/>
              <p:cNvSpPr>
                <a:spLocks noChangeArrowheads="1"/>
              </p:cNvSpPr>
              <p:nvPr/>
            </p:nvSpPr>
            <p:spPr bwMode="auto">
              <a:xfrm rot="2367258" flipH="1">
                <a:off x="4669" y="336"/>
                <a:ext cx="48" cy="2736"/>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78" name="Rectangle 122"/>
              <p:cNvSpPr>
                <a:spLocks noChangeArrowheads="1"/>
              </p:cNvSpPr>
              <p:nvPr/>
            </p:nvSpPr>
            <p:spPr bwMode="auto">
              <a:xfrm rot="2367258" flipH="1">
                <a:off x="4642" y="724"/>
                <a:ext cx="47" cy="2352"/>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79" name="Rectangle 123"/>
              <p:cNvSpPr>
                <a:spLocks noChangeArrowheads="1"/>
              </p:cNvSpPr>
              <p:nvPr/>
            </p:nvSpPr>
            <p:spPr bwMode="auto">
              <a:xfrm rot="2367258" flipH="1">
                <a:off x="4769" y="687"/>
                <a:ext cx="49" cy="24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80" name="Rectangle 124"/>
              <p:cNvSpPr>
                <a:spLocks noChangeArrowheads="1"/>
              </p:cNvSpPr>
              <p:nvPr/>
            </p:nvSpPr>
            <p:spPr bwMode="auto">
              <a:xfrm rot="2367258" flipH="1">
                <a:off x="4789" y="1359"/>
                <a:ext cx="48" cy="1376"/>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81" name="Rectangle 125"/>
              <p:cNvSpPr>
                <a:spLocks noChangeArrowheads="1"/>
              </p:cNvSpPr>
              <p:nvPr/>
            </p:nvSpPr>
            <p:spPr bwMode="auto">
              <a:xfrm rot="2367258" flipH="1">
                <a:off x="4885" y="1392"/>
                <a:ext cx="48" cy="1376"/>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82" name="Rectangle 126"/>
              <p:cNvSpPr>
                <a:spLocks noChangeArrowheads="1"/>
              </p:cNvSpPr>
              <p:nvPr/>
            </p:nvSpPr>
            <p:spPr bwMode="auto">
              <a:xfrm rot="2367258" flipH="1">
                <a:off x="5040" y="1360"/>
                <a:ext cx="48" cy="1376"/>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83" name="Rectangle 127"/>
              <p:cNvSpPr>
                <a:spLocks noChangeArrowheads="1"/>
              </p:cNvSpPr>
              <p:nvPr/>
            </p:nvSpPr>
            <p:spPr bwMode="auto">
              <a:xfrm rot="2367258" flipH="1">
                <a:off x="5088" y="1456"/>
                <a:ext cx="48" cy="1376"/>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84" name="Rectangle 128"/>
              <p:cNvSpPr>
                <a:spLocks noChangeArrowheads="1"/>
              </p:cNvSpPr>
              <p:nvPr/>
            </p:nvSpPr>
            <p:spPr bwMode="auto">
              <a:xfrm rot="2367258" flipH="1">
                <a:off x="5136" y="1552"/>
                <a:ext cx="48" cy="1376"/>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85" name="Rectangle 129"/>
              <p:cNvSpPr>
                <a:spLocks noChangeArrowheads="1"/>
              </p:cNvSpPr>
              <p:nvPr/>
            </p:nvSpPr>
            <p:spPr bwMode="auto">
              <a:xfrm rot="2367258" flipH="1">
                <a:off x="3504" y="288"/>
                <a:ext cx="48" cy="1376"/>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86" name="Rectangle 130"/>
              <p:cNvSpPr>
                <a:spLocks noChangeArrowheads="1"/>
              </p:cNvSpPr>
              <p:nvPr/>
            </p:nvSpPr>
            <p:spPr bwMode="auto">
              <a:xfrm rot="2367258">
                <a:off x="3552" y="192"/>
                <a:ext cx="48" cy="2112"/>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87" name="Rectangle 131"/>
              <p:cNvSpPr>
                <a:spLocks noChangeArrowheads="1"/>
              </p:cNvSpPr>
              <p:nvPr/>
            </p:nvSpPr>
            <p:spPr bwMode="auto">
              <a:xfrm rot="2367258">
                <a:off x="3648" y="-96"/>
                <a:ext cx="48" cy="2112"/>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88" name="Rectangle 132"/>
              <p:cNvSpPr>
                <a:spLocks noChangeArrowheads="1"/>
              </p:cNvSpPr>
              <p:nvPr/>
            </p:nvSpPr>
            <p:spPr bwMode="auto">
              <a:xfrm rot="2367258" flipH="1">
                <a:off x="3408" y="240"/>
                <a:ext cx="48" cy="1376"/>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89" name="Rectangle 133"/>
              <p:cNvSpPr>
                <a:spLocks noChangeArrowheads="1"/>
              </p:cNvSpPr>
              <p:nvPr/>
            </p:nvSpPr>
            <p:spPr bwMode="auto">
              <a:xfrm rot="2367258" flipH="1">
                <a:off x="3360" y="160"/>
                <a:ext cx="48" cy="1376"/>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90" name="Rectangle 134"/>
              <p:cNvSpPr>
                <a:spLocks noChangeArrowheads="1"/>
              </p:cNvSpPr>
              <p:nvPr/>
            </p:nvSpPr>
            <p:spPr bwMode="auto">
              <a:xfrm rot="2367258" flipH="1">
                <a:off x="3360" y="0"/>
                <a:ext cx="48" cy="1376"/>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91" name="Rectangle 135"/>
              <p:cNvSpPr>
                <a:spLocks noChangeArrowheads="1"/>
              </p:cNvSpPr>
              <p:nvPr/>
            </p:nvSpPr>
            <p:spPr bwMode="auto">
              <a:xfrm rot="2367258" flipH="1">
                <a:off x="3216" y="0"/>
                <a:ext cx="48" cy="1376"/>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92" name="Rectangle 136"/>
              <p:cNvSpPr>
                <a:spLocks noChangeArrowheads="1"/>
              </p:cNvSpPr>
              <p:nvPr/>
            </p:nvSpPr>
            <p:spPr bwMode="auto">
              <a:xfrm rot="2367258" flipH="1">
                <a:off x="3216" y="-48"/>
                <a:ext cx="48" cy="1136"/>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93" name="Rectangle 137"/>
              <p:cNvSpPr>
                <a:spLocks noChangeArrowheads="1"/>
              </p:cNvSpPr>
              <p:nvPr/>
            </p:nvSpPr>
            <p:spPr bwMode="auto">
              <a:xfrm>
                <a:off x="2640" y="384"/>
                <a:ext cx="528" cy="2112"/>
              </a:xfrm>
              <a:prstGeom prst="rect">
                <a:avLst/>
              </a:prstGeom>
              <a:solidFill>
                <a:srgbClr val="FFE1E1"/>
              </a:solidFill>
              <a:ln w="9525">
                <a:solidFill>
                  <a:srgbClr val="FFE1E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94" name="Rectangle 138"/>
              <p:cNvSpPr>
                <a:spLocks noChangeArrowheads="1"/>
              </p:cNvSpPr>
              <p:nvPr/>
            </p:nvSpPr>
            <p:spPr bwMode="auto">
              <a:xfrm>
                <a:off x="3072" y="0"/>
                <a:ext cx="2208" cy="528"/>
              </a:xfrm>
              <a:prstGeom prst="rect">
                <a:avLst/>
              </a:prstGeom>
              <a:solidFill>
                <a:srgbClr val="FFE1E1"/>
              </a:solidFill>
              <a:ln w="9525">
                <a:solidFill>
                  <a:srgbClr val="FFE1E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95" name="Rectangle 139"/>
              <p:cNvSpPr>
                <a:spLocks noChangeArrowheads="1"/>
              </p:cNvSpPr>
              <p:nvPr/>
            </p:nvSpPr>
            <p:spPr bwMode="auto">
              <a:xfrm>
                <a:off x="3072" y="2400"/>
                <a:ext cx="2208" cy="528"/>
              </a:xfrm>
              <a:prstGeom prst="rect">
                <a:avLst/>
              </a:prstGeom>
              <a:solidFill>
                <a:srgbClr val="FFE1E1"/>
              </a:solidFill>
              <a:ln w="9525">
                <a:solidFill>
                  <a:srgbClr val="FFE1E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4396" name="Rectangle 140"/>
              <p:cNvSpPr>
                <a:spLocks noChangeArrowheads="1"/>
              </p:cNvSpPr>
              <p:nvPr/>
            </p:nvSpPr>
            <p:spPr bwMode="auto">
              <a:xfrm>
                <a:off x="5136" y="288"/>
                <a:ext cx="528" cy="2400"/>
              </a:xfrm>
              <a:prstGeom prst="rect">
                <a:avLst/>
              </a:prstGeom>
              <a:solidFill>
                <a:srgbClr val="FFE1E1"/>
              </a:solidFill>
              <a:ln w="9525">
                <a:solidFill>
                  <a:srgbClr val="FFE1E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grpSp>
        <p:sp>
          <p:nvSpPr>
            <p:cNvPr id="224397" name="Text Box 141"/>
            <p:cNvSpPr txBox="1">
              <a:spLocks noChangeArrowheads="1"/>
            </p:cNvSpPr>
            <p:nvPr/>
          </p:nvSpPr>
          <p:spPr bwMode="auto">
            <a:xfrm>
              <a:off x="3935" y="2688"/>
              <a:ext cx="395"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eaLnBrk="0" fontAlgn="auto" hangingPunct="0">
                <a:spcBef>
                  <a:spcPct val="50000"/>
                </a:spcBef>
                <a:spcAft>
                  <a:spcPts val="0"/>
                </a:spcAft>
              </a:pPr>
              <a:r>
                <a:rPr kumimoji="1" lang="zh-CN" altLang="en-US" sz="2100" b="1">
                  <a:solidFill>
                    <a:srgbClr val="800000"/>
                  </a:solidFill>
                  <a:latin typeface="Times New Roman" panose="02020603050405020304" pitchFamily="18" charset="0"/>
                </a:rPr>
                <a:t>像</a:t>
              </a:r>
            </a:p>
          </p:txBody>
        </p:sp>
      </p:grpSp>
      <p:sp>
        <p:nvSpPr>
          <p:cNvPr id="224398" name="Rectangle 142"/>
          <p:cNvSpPr>
            <a:spLocks noGrp="1" noChangeArrowheads="1"/>
          </p:cNvSpPr>
          <p:nvPr>
            <p:ph type="title"/>
          </p:nvPr>
        </p:nvSpPr>
        <p:spPr>
          <a:xfrm>
            <a:off x="2241777" y="1642475"/>
            <a:ext cx="2882503" cy="514350"/>
          </a:xfrm>
          <a:noFill/>
          <a:ln/>
        </p:spPr>
        <p:txBody>
          <a:bodyPr/>
          <a:lstStyle/>
          <a:p>
            <a:r>
              <a:rPr lang="zh-CN" altLang="en-US" sz="2700" b="1">
                <a:ea typeface="宋体" panose="02010600030101010101" pitchFamily="2" charset="-122"/>
              </a:rPr>
              <a:t>网格实验</a:t>
            </a:r>
          </a:p>
        </p:txBody>
      </p:sp>
      <p:sp>
        <p:nvSpPr>
          <p:cNvPr id="144" name="Rectangle 2"/>
          <p:cNvSpPr txBox="1">
            <a:spLocks noChangeArrowheads="1"/>
          </p:cNvSpPr>
          <p:nvPr/>
        </p:nvSpPr>
        <p:spPr>
          <a:xfrm>
            <a:off x="0" y="0"/>
            <a:ext cx="9144000" cy="593525"/>
          </a:xfrm>
          <a:prstGeom prst="rect">
            <a:avLst/>
          </a:prstGeom>
          <a:solidFill>
            <a:schemeClr val="accent6"/>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zh-CN" altLang="en-US" sz="3000" b="1" dirty="0" smtClean="0">
                <a:solidFill>
                  <a:prstClr val="white"/>
                </a:solidFill>
              </a:rPr>
              <a:t>空间滤波</a:t>
            </a:r>
            <a:endParaRPr lang="zh-CN" altLang="en-US" sz="3000" b="1" dirty="0">
              <a:solidFill>
                <a:prstClr val="white"/>
              </a:solidFill>
            </a:endParaRPr>
          </a:p>
        </p:txBody>
      </p:sp>
    </p:spTree>
    <p:extLst>
      <p:ext uri="{BB962C8B-B14F-4D97-AF65-F5344CB8AC3E}">
        <p14:creationId xmlns:p14="http://schemas.microsoft.com/office/powerpoint/2010/main" val="4219203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5" fill="hold" nodeType="clickEffect">
                                  <p:stCondLst>
                                    <p:cond delay="0"/>
                                  </p:stCondLst>
                                  <p:childTnLst>
                                    <p:set>
                                      <p:cBhvr>
                                        <p:cTn id="6" dur="1" fill="hold">
                                          <p:stCondLst>
                                            <p:cond delay="0"/>
                                          </p:stCondLst>
                                        </p:cTn>
                                        <p:tgtEl>
                                          <p:spTgt spid="224364"/>
                                        </p:tgtEl>
                                        <p:attrNameLst>
                                          <p:attrName>style.visibility</p:attrName>
                                        </p:attrNameLst>
                                      </p:cBhvr>
                                      <p:to>
                                        <p:strVal val="visible"/>
                                      </p:to>
                                    </p:set>
                                    <p:animEffect transition="in" filter="randombar(vertical)">
                                      <p:cBhvr>
                                        <p:cTn id="7" dur="500"/>
                                        <p:tgtEl>
                                          <p:spTgt spid="224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282" name="Group 2"/>
          <p:cNvGrpSpPr>
            <a:grpSpLocks/>
          </p:cNvGrpSpPr>
          <p:nvPr/>
        </p:nvGrpSpPr>
        <p:grpSpPr bwMode="auto">
          <a:xfrm>
            <a:off x="2613706" y="1828800"/>
            <a:ext cx="2900080" cy="2000250"/>
            <a:chOff x="959" y="0"/>
            <a:chExt cx="2689" cy="1968"/>
          </a:xfrm>
        </p:grpSpPr>
        <p:grpSp>
          <p:nvGrpSpPr>
            <p:cNvPr id="225283" name="Group 3"/>
            <p:cNvGrpSpPr>
              <a:grpSpLocks/>
            </p:cNvGrpSpPr>
            <p:nvPr/>
          </p:nvGrpSpPr>
          <p:grpSpPr bwMode="auto">
            <a:xfrm>
              <a:off x="1680" y="0"/>
              <a:ext cx="1968" cy="1968"/>
              <a:chOff x="1680" y="0"/>
              <a:chExt cx="1968" cy="1968"/>
            </a:xfrm>
          </p:grpSpPr>
          <p:graphicFrame>
            <p:nvGraphicFramePr>
              <p:cNvPr id="225284" name="Object 4"/>
              <p:cNvGraphicFramePr>
                <a:graphicFrameLocks noChangeAspect="1"/>
              </p:cNvGraphicFramePr>
              <p:nvPr/>
            </p:nvGraphicFramePr>
            <p:xfrm>
              <a:off x="2016" y="624"/>
              <a:ext cx="678" cy="612"/>
            </p:xfrm>
            <a:graphic>
              <a:graphicData uri="http://schemas.openxmlformats.org/presentationml/2006/ole">
                <mc:AlternateContent xmlns:mc="http://schemas.openxmlformats.org/markup-compatibility/2006">
                  <mc:Choice xmlns:v="urn:schemas-microsoft-com:vml" Requires="v">
                    <p:oleObj spid="_x0000_s136214" name="BMP 图象" r:id="rId3" imgW="1076446" imgH="971591" progId="Paint.Picture">
                      <p:embed/>
                    </p:oleObj>
                  </mc:Choice>
                  <mc:Fallback>
                    <p:oleObj name="BMP 图象" r:id="rId3" imgW="1076446" imgH="971591"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6" y="624"/>
                            <a:ext cx="678" cy="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285" name="Rectangle 5"/>
              <p:cNvSpPr>
                <a:spLocks noChangeArrowheads="1"/>
              </p:cNvSpPr>
              <p:nvPr/>
            </p:nvSpPr>
            <p:spPr bwMode="auto">
              <a:xfrm>
                <a:off x="1680" y="288"/>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286" name="Rectangle 6"/>
              <p:cNvSpPr>
                <a:spLocks noChangeArrowheads="1"/>
              </p:cNvSpPr>
              <p:nvPr/>
            </p:nvSpPr>
            <p:spPr bwMode="auto">
              <a:xfrm>
                <a:off x="1680" y="384"/>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287" name="Rectangle 7"/>
              <p:cNvSpPr>
                <a:spLocks noChangeArrowheads="1"/>
              </p:cNvSpPr>
              <p:nvPr/>
            </p:nvSpPr>
            <p:spPr bwMode="auto">
              <a:xfrm>
                <a:off x="1680" y="480"/>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288" name="Rectangle 8"/>
              <p:cNvSpPr>
                <a:spLocks noChangeArrowheads="1"/>
              </p:cNvSpPr>
              <p:nvPr/>
            </p:nvSpPr>
            <p:spPr bwMode="auto">
              <a:xfrm>
                <a:off x="1680" y="576"/>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289" name="Rectangle 9"/>
              <p:cNvSpPr>
                <a:spLocks noChangeArrowheads="1"/>
              </p:cNvSpPr>
              <p:nvPr/>
            </p:nvSpPr>
            <p:spPr bwMode="auto">
              <a:xfrm>
                <a:off x="1680" y="672"/>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290" name="Rectangle 10"/>
              <p:cNvSpPr>
                <a:spLocks noChangeArrowheads="1"/>
              </p:cNvSpPr>
              <p:nvPr/>
            </p:nvSpPr>
            <p:spPr bwMode="auto">
              <a:xfrm>
                <a:off x="1680" y="768"/>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291" name="Rectangle 11"/>
              <p:cNvSpPr>
                <a:spLocks noChangeArrowheads="1"/>
              </p:cNvSpPr>
              <p:nvPr/>
            </p:nvSpPr>
            <p:spPr bwMode="auto">
              <a:xfrm>
                <a:off x="1680" y="864"/>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292" name="Rectangle 12"/>
              <p:cNvSpPr>
                <a:spLocks noChangeArrowheads="1"/>
              </p:cNvSpPr>
              <p:nvPr/>
            </p:nvSpPr>
            <p:spPr bwMode="auto">
              <a:xfrm>
                <a:off x="1680" y="960"/>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293" name="Rectangle 13"/>
              <p:cNvSpPr>
                <a:spLocks noChangeArrowheads="1"/>
              </p:cNvSpPr>
              <p:nvPr/>
            </p:nvSpPr>
            <p:spPr bwMode="auto">
              <a:xfrm>
                <a:off x="1680" y="1056"/>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294" name="Rectangle 14"/>
              <p:cNvSpPr>
                <a:spLocks noChangeArrowheads="1"/>
              </p:cNvSpPr>
              <p:nvPr/>
            </p:nvSpPr>
            <p:spPr bwMode="auto">
              <a:xfrm>
                <a:off x="1680" y="1152"/>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295" name="Rectangle 15"/>
              <p:cNvSpPr>
                <a:spLocks noChangeArrowheads="1"/>
              </p:cNvSpPr>
              <p:nvPr/>
            </p:nvSpPr>
            <p:spPr bwMode="auto">
              <a:xfrm>
                <a:off x="1680" y="1248"/>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296" name="Rectangle 16"/>
              <p:cNvSpPr>
                <a:spLocks noChangeArrowheads="1"/>
              </p:cNvSpPr>
              <p:nvPr/>
            </p:nvSpPr>
            <p:spPr bwMode="auto">
              <a:xfrm>
                <a:off x="1680" y="1344"/>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297" name="Rectangle 17"/>
              <p:cNvSpPr>
                <a:spLocks noChangeArrowheads="1"/>
              </p:cNvSpPr>
              <p:nvPr/>
            </p:nvSpPr>
            <p:spPr bwMode="auto">
              <a:xfrm>
                <a:off x="1680" y="1440"/>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298" name="Rectangle 18"/>
              <p:cNvSpPr>
                <a:spLocks noChangeArrowheads="1"/>
              </p:cNvSpPr>
              <p:nvPr/>
            </p:nvSpPr>
            <p:spPr bwMode="auto">
              <a:xfrm rot="5400000">
                <a:off x="744" y="936"/>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299" name="Rectangle 19"/>
              <p:cNvSpPr>
                <a:spLocks noChangeArrowheads="1"/>
              </p:cNvSpPr>
              <p:nvPr/>
            </p:nvSpPr>
            <p:spPr bwMode="auto">
              <a:xfrm rot="5400000">
                <a:off x="840" y="936"/>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00" name="Rectangle 20"/>
              <p:cNvSpPr>
                <a:spLocks noChangeArrowheads="1"/>
              </p:cNvSpPr>
              <p:nvPr/>
            </p:nvSpPr>
            <p:spPr bwMode="auto">
              <a:xfrm rot="5400000">
                <a:off x="936" y="936"/>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01" name="Rectangle 21"/>
              <p:cNvSpPr>
                <a:spLocks noChangeArrowheads="1"/>
              </p:cNvSpPr>
              <p:nvPr/>
            </p:nvSpPr>
            <p:spPr bwMode="auto">
              <a:xfrm rot="5400000">
                <a:off x="1032" y="936"/>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02" name="Rectangle 22"/>
              <p:cNvSpPr>
                <a:spLocks noChangeArrowheads="1"/>
              </p:cNvSpPr>
              <p:nvPr/>
            </p:nvSpPr>
            <p:spPr bwMode="auto">
              <a:xfrm rot="5400000">
                <a:off x="1128" y="936"/>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03" name="Rectangle 23"/>
              <p:cNvSpPr>
                <a:spLocks noChangeArrowheads="1"/>
              </p:cNvSpPr>
              <p:nvPr/>
            </p:nvSpPr>
            <p:spPr bwMode="auto">
              <a:xfrm rot="5400000">
                <a:off x="1224" y="936"/>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04" name="Rectangle 24"/>
              <p:cNvSpPr>
                <a:spLocks noChangeArrowheads="1"/>
              </p:cNvSpPr>
              <p:nvPr/>
            </p:nvSpPr>
            <p:spPr bwMode="auto">
              <a:xfrm rot="5400000">
                <a:off x="1320" y="936"/>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05" name="Rectangle 25"/>
              <p:cNvSpPr>
                <a:spLocks noChangeArrowheads="1"/>
              </p:cNvSpPr>
              <p:nvPr/>
            </p:nvSpPr>
            <p:spPr bwMode="auto">
              <a:xfrm rot="5400000">
                <a:off x="1416" y="936"/>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06" name="Rectangle 26"/>
              <p:cNvSpPr>
                <a:spLocks noChangeArrowheads="1"/>
              </p:cNvSpPr>
              <p:nvPr/>
            </p:nvSpPr>
            <p:spPr bwMode="auto">
              <a:xfrm rot="5400000">
                <a:off x="1512" y="936"/>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07" name="Rectangle 27"/>
              <p:cNvSpPr>
                <a:spLocks noChangeArrowheads="1"/>
              </p:cNvSpPr>
              <p:nvPr/>
            </p:nvSpPr>
            <p:spPr bwMode="auto">
              <a:xfrm rot="5400000">
                <a:off x="1608" y="936"/>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08" name="Rectangle 28"/>
              <p:cNvSpPr>
                <a:spLocks noChangeArrowheads="1"/>
              </p:cNvSpPr>
              <p:nvPr/>
            </p:nvSpPr>
            <p:spPr bwMode="auto">
              <a:xfrm rot="5400000">
                <a:off x="1704" y="936"/>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09" name="Rectangle 29"/>
              <p:cNvSpPr>
                <a:spLocks noChangeArrowheads="1"/>
              </p:cNvSpPr>
              <p:nvPr/>
            </p:nvSpPr>
            <p:spPr bwMode="auto">
              <a:xfrm rot="5400000">
                <a:off x="1800" y="936"/>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10" name="Rectangle 30"/>
              <p:cNvSpPr>
                <a:spLocks noChangeArrowheads="1"/>
              </p:cNvSpPr>
              <p:nvPr/>
            </p:nvSpPr>
            <p:spPr bwMode="auto">
              <a:xfrm rot="5400000">
                <a:off x="1896" y="936"/>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11" name="Rectangle 31"/>
              <p:cNvSpPr>
                <a:spLocks noChangeArrowheads="1"/>
              </p:cNvSpPr>
              <p:nvPr/>
            </p:nvSpPr>
            <p:spPr bwMode="auto">
              <a:xfrm rot="5400000">
                <a:off x="1992" y="936"/>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12" name="Rectangle 32"/>
              <p:cNvSpPr>
                <a:spLocks noChangeArrowheads="1"/>
              </p:cNvSpPr>
              <p:nvPr/>
            </p:nvSpPr>
            <p:spPr bwMode="auto">
              <a:xfrm rot="5400000">
                <a:off x="2088" y="936"/>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13" name="Rectangle 33"/>
              <p:cNvSpPr>
                <a:spLocks noChangeArrowheads="1"/>
              </p:cNvSpPr>
              <p:nvPr/>
            </p:nvSpPr>
            <p:spPr bwMode="auto">
              <a:xfrm rot="5400000">
                <a:off x="2184" y="936"/>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14" name="Rectangle 34"/>
              <p:cNvSpPr>
                <a:spLocks noChangeArrowheads="1"/>
              </p:cNvSpPr>
              <p:nvPr/>
            </p:nvSpPr>
            <p:spPr bwMode="auto">
              <a:xfrm rot="5400000">
                <a:off x="2280" y="936"/>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15" name="Rectangle 35"/>
              <p:cNvSpPr>
                <a:spLocks noChangeArrowheads="1"/>
              </p:cNvSpPr>
              <p:nvPr/>
            </p:nvSpPr>
            <p:spPr bwMode="auto">
              <a:xfrm rot="5400000">
                <a:off x="2376" y="936"/>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16" name="Rectangle 36"/>
              <p:cNvSpPr>
                <a:spLocks noChangeArrowheads="1"/>
              </p:cNvSpPr>
              <p:nvPr/>
            </p:nvSpPr>
            <p:spPr bwMode="auto">
              <a:xfrm rot="5400000">
                <a:off x="2472" y="936"/>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17" name="Rectangle 37"/>
              <p:cNvSpPr>
                <a:spLocks noChangeArrowheads="1"/>
              </p:cNvSpPr>
              <p:nvPr/>
            </p:nvSpPr>
            <p:spPr bwMode="auto">
              <a:xfrm rot="5400000">
                <a:off x="2568" y="936"/>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18" name="Rectangle 38"/>
              <p:cNvSpPr>
                <a:spLocks noChangeArrowheads="1"/>
              </p:cNvSpPr>
              <p:nvPr/>
            </p:nvSpPr>
            <p:spPr bwMode="auto">
              <a:xfrm rot="5400000">
                <a:off x="2664" y="936"/>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19" name="Rectangle 39"/>
              <p:cNvSpPr>
                <a:spLocks noChangeArrowheads="1"/>
              </p:cNvSpPr>
              <p:nvPr/>
            </p:nvSpPr>
            <p:spPr bwMode="auto">
              <a:xfrm>
                <a:off x="1680" y="0"/>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20" name="Rectangle 40"/>
              <p:cNvSpPr>
                <a:spLocks noChangeArrowheads="1"/>
              </p:cNvSpPr>
              <p:nvPr/>
            </p:nvSpPr>
            <p:spPr bwMode="auto">
              <a:xfrm>
                <a:off x="1680" y="96"/>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21" name="Rectangle 41"/>
              <p:cNvSpPr>
                <a:spLocks noChangeArrowheads="1"/>
              </p:cNvSpPr>
              <p:nvPr/>
            </p:nvSpPr>
            <p:spPr bwMode="auto">
              <a:xfrm>
                <a:off x="1680" y="192"/>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22" name="Rectangle 42"/>
              <p:cNvSpPr>
                <a:spLocks noChangeArrowheads="1"/>
              </p:cNvSpPr>
              <p:nvPr/>
            </p:nvSpPr>
            <p:spPr bwMode="auto">
              <a:xfrm>
                <a:off x="1680" y="1536"/>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23" name="Rectangle 43"/>
              <p:cNvSpPr>
                <a:spLocks noChangeArrowheads="1"/>
              </p:cNvSpPr>
              <p:nvPr/>
            </p:nvSpPr>
            <p:spPr bwMode="auto">
              <a:xfrm>
                <a:off x="1680" y="1632"/>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24" name="Rectangle 44"/>
              <p:cNvSpPr>
                <a:spLocks noChangeArrowheads="1"/>
              </p:cNvSpPr>
              <p:nvPr/>
            </p:nvSpPr>
            <p:spPr bwMode="auto">
              <a:xfrm>
                <a:off x="1680" y="1728"/>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25" name="Rectangle 45"/>
              <p:cNvSpPr>
                <a:spLocks noChangeArrowheads="1"/>
              </p:cNvSpPr>
              <p:nvPr/>
            </p:nvSpPr>
            <p:spPr bwMode="auto">
              <a:xfrm>
                <a:off x="1680" y="1824"/>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26" name="Rectangle 46"/>
              <p:cNvSpPr>
                <a:spLocks noChangeArrowheads="1"/>
              </p:cNvSpPr>
              <p:nvPr/>
            </p:nvSpPr>
            <p:spPr bwMode="auto">
              <a:xfrm>
                <a:off x="1680" y="1920"/>
                <a:ext cx="1968"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grpSp>
        <p:sp>
          <p:nvSpPr>
            <p:cNvPr id="225327" name="Text Box 47"/>
            <p:cNvSpPr txBox="1">
              <a:spLocks noChangeArrowheads="1"/>
            </p:cNvSpPr>
            <p:nvPr/>
          </p:nvSpPr>
          <p:spPr bwMode="auto">
            <a:xfrm>
              <a:off x="959" y="144"/>
              <a:ext cx="385" cy="1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eaVert">
              <a:spAutoFit/>
            </a:bodyPr>
            <a:lstStyle/>
            <a:p>
              <a:pPr fontAlgn="auto">
                <a:spcBef>
                  <a:spcPct val="50000"/>
                </a:spcBef>
                <a:spcAft>
                  <a:spcPts val="0"/>
                </a:spcAft>
              </a:pPr>
              <a:r>
                <a:rPr kumimoji="1" lang="zh-CN" altLang="en-US" sz="1500" b="1">
                  <a:solidFill>
                    <a:srgbClr val="800000"/>
                  </a:solidFill>
                  <a:latin typeface="Times New Roman" panose="02020603050405020304" pitchFamily="18" charset="0"/>
                  <a:ea typeface="黑体" panose="02010609060101010101" pitchFamily="49" charset="-122"/>
                </a:rPr>
                <a:t>网格粘上的灰尘</a:t>
              </a:r>
            </a:p>
          </p:txBody>
        </p:sp>
      </p:grpSp>
      <p:grpSp>
        <p:nvGrpSpPr>
          <p:cNvPr id="225328" name="Group 48"/>
          <p:cNvGrpSpPr>
            <a:grpSpLocks/>
          </p:cNvGrpSpPr>
          <p:nvPr/>
        </p:nvGrpSpPr>
        <p:grpSpPr bwMode="auto">
          <a:xfrm>
            <a:off x="1413557" y="3960020"/>
            <a:ext cx="2692909" cy="2097881"/>
            <a:chOff x="287" y="2112"/>
            <a:chExt cx="2497" cy="2064"/>
          </a:xfrm>
        </p:grpSpPr>
        <p:grpSp>
          <p:nvGrpSpPr>
            <p:cNvPr id="225329" name="Group 49"/>
            <p:cNvGrpSpPr>
              <a:grpSpLocks/>
            </p:cNvGrpSpPr>
            <p:nvPr/>
          </p:nvGrpSpPr>
          <p:grpSpPr bwMode="auto">
            <a:xfrm>
              <a:off x="768" y="2112"/>
              <a:ext cx="2016" cy="1872"/>
              <a:chOff x="768" y="2112"/>
              <a:chExt cx="2016" cy="1872"/>
            </a:xfrm>
          </p:grpSpPr>
          <p:sp>
            <p:nvSpPr>
              <p:cNvPr id="225330" name="Rectangle 50"/>
              <p:cNvSpPr>
                <a:spLocks noChangeArrowheads="1"/>
              </p:cNvSpPr>
              <p:nvPr/>
            </p:nvSpPr>
            <p:spPr bwMode="auto">
              <a:xfrm>
                <a:off x="768" y="2112"/>
                <a:ext cx="2016" cy="1872"/>
              </a:xfrm>
              <a:prstGeom prst="rect">
                <a:avLst/>
              </a:prstGeom>
              <a:solidFill>
                <a:schemeClr val="bg2"/>
              </a:solidFill>
              <a:ln w="9525">
                <a:solidFill>
                  <a:schemeClr val="tx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31" name="Rectangle 51"/>
              <p:cNvSpPr>
                <a:spLocks noChangeArrowheads="1"/>
              </p:cNvSpPr>
              <p:nvPr/>
            </p:nvSpPr>
            <p:spPr bwMode="auto">
              <a:xfrm>
                <a:off x="1584" y="288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32" name="Rectangle 52"/>
              <p:cNvSpPr>
                <a:spLocks noChangeArrowheads="1"/>
              </p:cNvSpPr>
              <p:nvPr/>
            </p:nvSpPr>
            <p:spPr bwMode="auto">
              <a:xfrm>
                <a:off x="1728" y="288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33" name="Rectangle 53"/>
              <p:cNvSpPr>
                <a:spLocks noChangeArrowheads="1"/>
              </p:cNvSpPr>
              <p:nvPr/>
            </p:nvSpPr>
            <p:spPr bwMode="auto">
              <a:xfrm>
                <a:off x="1872" y="288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34" name="Rectangle 54"/>
              <p:cNvSpPr>
                <a:spLocks noChangeArrowheads="1"/>
              </p:cNvSpPr>
              <p:nvPr/>
            </p:nvSpPr>
            <p:spPr bwMode="auto">
              <a:xfrm>
                <a:off x="1872" y="302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35" name="Rectangle 55"/>
              <p:cNvSpPr>
                <a:spLocks noChangeArrowheads="1"/>
              </p:cNvSpPr>
              <p:nvPr/>
            </p:nvSpPr>
            <p:spPr bwMode="auto">
              <a:xfrm>
                <a:off x="1728" y="302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36" name="Rectangle 56"/>
              <p:cNvSpPr>
                <a:spLocks noChangeArrowheads="1"/>
              </p:cNvSpPr>
              <p:nvPr/>
            </p:nvSpPr>
            <p:spPr bwMode="auto">
              <a:xfrm>
                <a:off x="1584" y="302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37" name="Rectangle 57"/>
              <p:cNvSpPr>
                <a:spLocks noChangeArrowheads="1"/>
              </p:cNvSpPr>
              <p:nvPr/>
            </p:nvSpPr>
            <p:spPr bwMode="auto">
              <a:xfrm>
                <a:off x="1584" y="316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38" name="Rectangle 58"/>
              <p:cNvSpPr>
                <a:spLocks noChangeArrowheads="1"/>
              </p:cNvSpPr>
              <p:nvPr/>
            </p:nvSpPr>
            <p:spPr bwMode="auto">
              <a:xfrm>
                <a:off x="1728" y="316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39" name="Rectangle 59"/>
              <p:cNvSpPr>
                <a:spLocks noChangeArrowheads="1"/>
              </p:cNvSpPr>
              <p:nvPr/>
            </p:nvSpPr>
            <p:spPr bwMode="auto">
              <a:xfrm>
                <a:off x="1872" y="316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40" name="Rectangle 60"/>
              <p:cNvSpPr>
                <a:spLocks noChangeArrowheads="1"/>
              </p:cNvSpPr>
              <p:nvPr/>
            </p:nvSpPr>
            <p:spPr bwMode="auto">
              <a:xfrm rot="5400000">
                <a:off x="2112" y="316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41" name="Rectangle 61"/>
              <p:cNvSpPr>
                <a:spLocks noChangeArrowheads="1"/>
              </p:cNvSpPr>
              <p:nvPr/>
            </p:nvSpPr>
            <p:spPr bwMode="auto">
              <a:xfrm rot="5400000">
                <a:off x="2112" y="302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42" name="Rectangle 62"/>
              <p:cNvSpPr>
                <a:spLocks noChangeArrowheads="1"/>
              </p:cNvSpPr>
              <p:nvPr/>
            </p:nvSpPr>
            <p:spPr bwMode="auto">
              <a:xfrm rot="5400000">
                <a:off x="2112" y="288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43" name="Rectangle 63"/>
              <p:cNvSpPr>
                <a:spLocks noChangeArrowheads="1"/>
              </p:cNvSpPr>
              <p:nvPr/>
            </p:nvSpPr>
            <p:spPr bwMode="auto">
              <a:xfrm rot="5400000">
                <a:off x="1344" y="288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44" name="Rectangle 64"/>
              <p:cNvSpPr>
                <a:spLocks noChangeArrowheads="1"/>
              </p:cNvSpPr>
              <p:nvPr/>
            </p:nvSpPr>
            <p:spPr bwMode="auto">
              <a:xfrm rot="5400000">
                <a:off x="1344" y="302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45" name="Rectangle 65"/>
              <p:cNvSpPr>
                <a:spLocks noChangeArrowheads="1"/>
              </p:cNvSpPr>
              <p:nvPr/>
            </p:nvSpPr>
            <p:spPr bwMode="auto">
              <a:xfrm rot="5400000">
                <a:off x="1344" y="316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46" name="Rectangle 66"/>
              <p:cNvSpPr>
                <a:spLocks noChangeArrowheads="1"/>
              </p:cNvSpPr>
              <p:nvPr/>
            </p:nvSpPr>
            <p:spPr bwMode="auto">
              <a:xfrm rot="5400000">
                <a:off x="1104" y="288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47" name="Rectangle 67"/>
              <p:cNvSpPr>
                <a:spLocks noChangeArrowheads="1"/>
              </p:cNvSpPr>
              <p:nvPr/>
            </p:nvSpPr>
            <p:spPr bwMode="auto">
              <a:xfrm rot="5400000">
                <a:off x="1104" y="302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48" name="Rectangle 68"/>
              <p:cNvSpPr>
                <a:spLocks noChangeArrowheads="1"/>
              </p:cNvSpPr>
              <p:nvPr/>
            </p:nvSpPr>
            <p:spPr bwMode="auto">
              <a:xfrm rot="5400000">
                <a:off x="1104" y="316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49" name="Rectangle 69"/>
              <p:cNvSpPr>
                <a:spLocks noChangeArrowheads="1"/>
              </p:cNvSpPr>
              <p:nvPr/>
            </p:nvSpPr>
            <p:spPr bwMode="auto">
              <a:xfrm rot="5400000">
                <a:off x="864" y="316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50" name="Rectangle 70"/>
              <p:cNvSpPr>
                <a:spLocks noChangeArrowheads="1"/>
              </p:cNvSpPr>
              <p:nvPr/>
            </p:nvSpPr>
            <p:spPr bwMode="auto">
              <a:xfrm rot="5400000">
                <a:off x="864" y="288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51" name="Rectangle 71"/>
              <p:cNvSpPr>
                <a:spLocks noChangeArrowheads="1"/>
              </p:cNvSpPr>
              <p:nvPr/>
            </p:nvSpPr>
            <p:spPr bwMode="auto">
              <a:xfrm rot="5400000">
                <a:off x="864" y="302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52" name="Rectangle 72"/>
              <p:cNvSpPr>
                <a:spLocks noChangeArrowheads="1"/>
              </p:cNvSpPr>
              <p:nvPr/>
            </p:nvSpPr>
            <p:spPr bwMode="auto">
              <a:xfrm rot="5400000">
                <a:off x="2352" y="288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53" name="Rectangle 73"/>
              <p:cNvSpPr>
                <a:spLocks noChangeArrowheads="1"/>
              </p:cNvSpPr>
              <p:nvPr/>
            </p:nvSpPr>
            <p:spPr bwMode="auto">
              <a:xfrm rot="5400000">
                <a:off x="2352" y="302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54" name="Rectangle 74"/>
              <p:cNvSpPr>
                <a:spLocks noChangeArrowheads="1"/>
              </p:cNvSpPr>
              <p:nvPr/>
            </p:nvSpPr>
            <p:spPr bwMode="auto">
              <a:xfrm rot="5400000">
                <a:off x="2352" y="316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55" name="Rectangle 75"/>
              <p:cNvSpPr>
                <a:spLocks noChangeArrowheads="1"/>
              </p:cNvSpPr>
              <p:nvPr/>
            </p:nvSpPr>
            <p:spPr bwMode="auto">
              <a:xfrm rot="5400000">
                <a:off x="2592" y="288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56" name="Rectangle 76"/>
              <p:cNvSpPr>
                <a:spLocks noChangeArrowheads="1"/>
              </p:cNvSpPr>
              <p:nvPr/>
            </p:nvSpPr>
            <p:spPr bwMode="auto">
              <a:xfrm rot="5400000">
                <a:off x="2592" y="302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57" name="Rectangle 77"/>
              <p:cNvSpPr>
                <a:spLocks noChangeArrowheads="1"/>
              </p:cNvSpPr>
              <p:nvPr/>
            </p:nvSpPr>
            <p:spPr bwMode="auto">
              <a:xfrm rot="5400000">
                <a:off x="2592" y="316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58" name="Rectangle 78"/>
              <p:cNvSpPr>
                <a:spLocks noChangeArrowheads="1"/>
              </p:cNvSpPr>
              <p:nvPr/>
            </p:nvSpPr>
            <p:spPr bwMode="auto">
              <a:xfrm rot="5400000">
                <a:off x="1728" y="268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59" name="Rectangle 79"/>
              <p:cNvSpPr>
                <a:spLocks noChangeArrowheads="1"/>
              </p:cNvSpPr>
              <p:nvPr/>
            </p:nvSpPr>
            <p:spPr bwMode="auto">
              <a:xfrm rot="5400000">
                <a:off x="1872" y="268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60" name="Rectangle 80"/>
              <p:cNvSpPr>
                <a:spLocks noChangeArrowheads="1"/>
              </p:cNvSpPr>
              <p:nvPr/>
            </p:nvSpPr>
            <p:spPr bwMode="auto">
              <a:xfrm rot="5400000">
                <a:off x="1584" y="268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61" name="Rectangle 81"/>
              <p:cNvSpPr>
                <a:spLocks noChangeArrowheads="1"/>
              </p:cNvSpPr>
              <p:nvPr/>
            </p:nvSpPr>
            <p:spPr bwMode="auto">
              <a:xfrm rot="5400000">
                <a:off x="1584" y="249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62" name="Rectangle 82"/>
              <p:cNvSpPr>
                <a:spLocks noChangeArrowheads="1"/>
              </p:cNvSpPr>
              <p:nvPr/>
            </p:nvSpPr>
            <p:spPr bwMode="auto">
              <a:xfrm rot="5400000">
                <a:off x="1728" y="249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63" name="Rectangle 83"/>
              <p:cNvSpPr>
                <a:spLocks noChangeArrowheads="1"/>
              </p:cNvSpPr>
              <p:nvPr/>
            </p:nvSpPr>
            <p:spPr bwMode="auto">
              <a:xfrm rot="5400000">
                <a:off x="1872" y="249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64" name="Rectangle 84"/>
              <p:cNvSpPr>
                <a:spLocks noChangeArrowheads="1"/>
              </p:cNvSpPr>
              <p:nvPr/>
            </p:nvSpPr>
            <p:spPr bwMode="auto">
              <a:xfrm rot="5400000">
                <a:off x="1872" y="230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65" name="Rectangle 85"/>
              <p:cNvSpPr>
                <a:spLocks noChangeArrowheads="1"/>
              </p:cNvSpPr>
              <p:nvPr/>
            </p:nvSpPr>
            <p:spPr bwMode="auto">
              <a:xfrm rot="5400000">
                <a:off x="1728" y="230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66" name="Rectangle 86"/>
              <p:cNvSpPr>
                <a:spLocks noChangeArrowheads="1"/>
              </p:cNvSpPr>
              <p:nvPr/>
            </p:nvSpPr>
            <p:spPr bwMode="auto">
              <a:xfrm rot="5400000">
                <a:off x="1584" y="230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67" name="Rectangle 87"/>
              <p:cNvSpPr>
                <a:spLocks noChangeArrowheads="1"/>
              </p:cNvSpPr>
              <p:nvPr/>
            </p:nvSpPr>
            <p:spPr bwMode="auto">
              <a:xfrm rot="5400000">
                <a:off x="1584" y="2112"/>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68" name="Rectangle 88"/>
              <p:cNvSpPr>
                <a:spLocks noChangeArrowheads="1"/>
              </p:cNvSpPr>
              <p:nvPr/>
            </p:nvSpPr>
            <p:spPr bwMode="auto">
              <a:xfrm rot="5400000">
                <a:off x="1728" y="2112"/>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69" name="Rectangle 89"/>
              <p:cNvSpPr>
                <a:spLocks noChangeArrowheads="1"/>
              </p:cNvSpPr>
              <p:nvPr/>
            </p:nvSpPr>
            <p:spPr bwMode="auto">
              <a:xfrm rot="5400000">
                <a:off x="1872" y="2112"/>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70" name="Rectangle 90"/>
              <p:cNvSpPr>
                <a:spLocks noChangeArrowheads="1"/>
              </p:cNvSpPr>
              <p:nvPr/>
            </p:nvSpPr>
            <p:spPr bwMode="auto">
              <a:xfrm rot="5400000">
                <a:off x="1584" y="335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71" name="Rectangle 91"/>
              <p:cNvSpPr>
                <a:spLocks noChangeArrowheads="1"/>
              </p:cNvSpPr>
              <p:nvPr/>
            </p:nvSpPr>
            <p:spPr bwMode="auto">
              <a:xfrm rot="5400000">
                <a:off x="1728" y="336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72" name="Rectangle 92"/>
              <p:cNvSpPr>
                <a:spLocks noChangeArrowheads="1"/>
              </p:cNvSpPr>
              <p:nvPr/>
            </p:nvSpPr>
            <p:spPr bwMode="auto">
              <a:xfrm rot="5400000">
                <a:off x="1872" y="336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73" name="Rectangle 93"/>
              <p:cNvSpPr>
                <a:spLocks noChangeArrowheads="1"/>
              </p:cNvSpPr>
              <p:nvPr/>
            </p:nvSpPr>
            <p:spPr bwMode="auto">
              <a:xfrm rot="5400000">
                <a:off x="1584" y="3552"/>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74" name="Rectangle 94"/>
              <p:cNvSpPr>
                <a:spLocks noChangeArrowheads="1"/>
              </p:cNvSpPr>
              <p:nvPr/>
            </p:nvSpPr>
            <p:spPr bwMode="auto">
              <a:xfrm rot="5400000" flipH="1">
                <a:off x="1728" y="3552"/>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75" name="Rectangle 95"/>
              <p:cNvSpPr>
                <a:spLocks noChangeArrowheads="1"/>
              </p:cNvSpPr>
              <p:nvPr/>
            </p:nvSpPr>
            <p:spPr bwMode="auto">
              <a:xfrm rot="5400000">
                <a:off x="1872" y="3552"/>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76" name="Rectangle 96"/>
              <p:cNvSpPr>
                <a:spLocks noChangeArrowheads="1"/>
              </p:cNvSpPr>
              <p:nvPr/>
            </p:nvSpPr>
            <p:spPr bwMode="auto">
              <a:xfrm rot="5400000">
                <a:off x="1584" y="3732"/>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77" name="Rectangle 97"/>
              <p:cNvSpPr>
                <a:spLocks noChangeArrowheads="1"/>
              </p:cNvSpPr>
              <p:nvPr/>
            </p:nvSpPr>
            <p:spPr bwMode="auto">
              <a:xfrm rot="5400000">
                <a:off x="1728" y="374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78" name="Rectangle 98"/>
              <p:cNvSpPr>
                <a:spLocks noChangeArrowheads="1"/>
              </p:cNvSpPr>
              <p:nvPr/>
            </p:nvSpPr>
            <p:spPr bwMode="auto">
              <a:xfrm rot="5400000">
                <a:off x="1872" y="374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79" name="Rectangle 99"/>
              <p:cNvSpPr>
                <a:spLocks noChangeArrowheads="1"/>
              </p:cNvSpPr>
              <p:nvPr/>
            </p:nvSpPr>
            <p:spPr bwMode="auto">
              <a:xfrm rot="5400000">
                <a:off x="1584" y="392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80" name="Rectangle 100"/>
              <p:cNvSpPr>
                <a:spLocks noChangeArrowheads="1"/>
              </p:cNvSpPr>
              <p:nvPr/>
            </p:nvSpPr>
            <p:spPr bwMode="auto">
              <a:xfrm rot="5400000">
                <a:off x="1728" y="392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81" name="Rectangle 101"/>
              <p:cNvSpPr>
                <a:spLocks noChangeArrowheads="1"/>
              </p:cNvSpPr>
              <p:nvPr/>
            </p:nvSpPr>
            <p:spPr bwMode="auto">
              <a:xfrm rot="5400000">
                <a:off x="1872" y="392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82" name="Rectangle 102"/>
              <p:cNvSpPr>
                <a:spLocks noChangeArrowheads="1"/>
              </p:cNvSpPr>
              <p:nvPr/>
            </p:nvSpPr>
            <p:spPr bwMode="auto">
              <a:xfrm rot="5400000">
                <a:off x="1344" y="268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83" name="Rectangle 103"/>
              <p:cNvSpPr>
                <a:spLocks noChangeArrowheads="1"/>
              </p:cNvSpPr>
              <p:nvPr/>
            </p:nvSpPr>
            <p:spPr bwMode="auto">
              <a:xfrm rot="5400000">
                <a:off x="1344" y="249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84" name="Rectangle 104"/>
              <p:cNvSpPr>
                <a:spLocks noChangeArrowheads="1"/>
              </p:cNvSpPr>
              <p:nvPr/>
            </p:nvSpPr>
            <p:spPr bwMode="auto">
              <a:xfrm rot="5400000">
                <a:off x="1344" y="230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85" name="Rectangle 105"/>
              <p:cNvSpPr>
                <a:spLocks noChangeArrowheads="1"/>
              </p:cNvSpPr>
              <p:nvPr/>
            </p:nvSpPr>
            <p:spPr bwMode="auto">
              <a:xfrm rot="5400000">
                <a:off x="1104" y="267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86" name="Rectangle 106"/>
              <p:cNvSpPr>
                <a:spLocks noChangeArrowheads="1"/>
              </p:cNvSpPr>
              <p:nvPr/>
            </p:nvSpPr>
            <p:spPr bwMode="auto">
              <a:xfrm rot="5400000">
                <a:off x="1104" y="230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87" name="Rectangle 107"/>
              <p:cNvSpPr>
                <a:spLocks noChangeArrowheads="1"/>
              </p:cNvSpPr>
              <p:nvPr/>
            </p:nvSpPr>
            <p:spPr bwMode="auto">
              <a:xfrm rot="5400000">
                <a:off x="1104" y="248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88" name="Rectangle 108"/>
              <p:cNvSpPr>
                <a:spLocks noChangeArrowheads="1"/>
              </p:cNvSpPr>
              <p:nvPr/>
            </p:nvSpPr>
            <p:spPr bwMode="auto">
              <a:xfrm rot="5400000">
                <a:off x="864" y="230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89" name="Rectangle 109"/>
              <p:cNvSpPr>
                <a:spLocks noChangeArrowheads="1"/>
              </p:cNvSpPr>
              <p:nvPr/>
            </p:nvSpPr>
            <p:spPr bwMode="auto">
              <a:xfrm rot="5400000">
                <a:off x="864" y="248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90" name="Rectangle 110"/>
              <p:cNvSpPr>
                <a:spLocks noChangeArrowheads="1"/>
              </p:cNvSpPr>
              <p:nvPr/>
            </p:nvSpPr>
            <p:spPr bwMode="auto">
              <a:xfrm rot="5400000">
                <a:off x="864" y="267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91" name="Rectangle 111"/>
              <p:cNvSpPr>
                <a:spLocks noChangeArrowheads="1"/>
              </p:cNvSpPr>
              <p:nvPr/>
            </p:nvSpPr>
            <p:spPr bwMode="auto">
              <a:xfrm rot="5400000">
                <a:off x="1350" y="373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92" name="Rectangle 112"/>
              <p:cNvSpPr>
                <a:spLocks noChangeArrowheads="1"/>
              </p:cNvSpPr>
              <p:nvPr/>
            </p:nvSpPr>
            <p:spPr bwMode="auto">
              <a:xfrm rot="5400000">
                <a:off x="1350" y="354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93" name="Rectangle 113"/>
              <p:cNvSpPr>
                <a:spLocks noChangeArrowheads="1"/>
              </p:cNvSpPr>
              <p:nvPr/>
            </p:nvSpPr>
            <p:spPr bwMode="auto">
              <a:xfrm rot="5400000">
                <a:off x="1350" y="335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94" name="Rectangle 114"/>
              <p:cNvSpPr>
                <a:spLocks noChangeArrowheads="1"/>
              </p:cNvSpPr>
              <p:nvPr/>
            </p:nvSpPr>
            <p:spPr bwMode="auto">
              <a:xfrm rot="5400000">
                <a:off x="1110" y="372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95" name="Rectangle 115"/>
              <p:cNvSpPr>
                <a:spLocks noChangeArrowheads="1"/>
              </p:cNvSpPr>
              <p:nvPr/>
            </p:nvSpPr>
            <p:spPr bwMode="auto">
              <a:xfrm rot="5400000">
                <a:off x="1110" y="335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96" name="Rectangle 116"/>
              <p:cNvSpPr>
                <a:spLocks noChangeArrowheads="1"/>
              </p:cNvSpPr>
              <p:nvPr/>
            </p:nvSpPr>
            <p:spPr bwMode="auto">
              <a:xfrm rot="5400000">
                <a:off x="1110" y="353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97" name="Rectangle 117"/>
              <p:cNvSpPr>
                <a:spLocks noChangeArrowheads="1"/>
              </p:cNvSpPr>
              <p:nvPr/>
            </p:nvSpPr>
            <p:spPr bwMode="auto">
              <a:xfrm rot="5400000">
                <a:off x="870" y="335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98" name="Rectangle 118"/>
              <p:cNvSpPr>
                <a:spLocks noChangeArrowheads="1"/>
              </p:cNvSpPr>
              <p:nvPr/>
            </p:nvSpPr>
            <p:spPr bwMode="auto">
              <a:xfrm rot="5400000">
                <a:off x="870" y="353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399" name="Rectangle 119"/>
              <p:cNvSpPr>
                <a:spLocks noChangeArrowheads="1"/>
              </p:cNvSpPr>
              <p:nvPr/>
            </p:nvSpPr>
            <p:spPr bwMode="auto">
              <a:xfrm rot="5400000">
                <a:off x="870" y="372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00" name="Rectangle 120"/>
              <p:cNvSpPr>
                <a:spLocks noChangeArrowheads="1"/>
              </p:cNvSpPr>
              <p:nvPr/>
            </p:nvSpPr>
            <p:spPr bwMode="auto">
              <a:xfrm rot="5400000">
                <a:off x="2598" y="373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01" name="Rectangle 121"/>
              <p:cNvSpPr>
                <a:spLocks noChangeArrowheads="1"/>
              </p:cNvSpPr>
              <p:nvPr/>
            </p:nvSpPr>
            <p:spPr bwMode="auto">
              <a:xfrm rot="5400000">
                <a:off x="2598" y="354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02" name="Rectangle 122"/>
              <p:cNvSpPr>
                <a:spLocks noChangeArrowheads="1"/>
              </p:cNvSpPr>
              <p:nvPr/>
            </p:nvSpPr>
            <p:spPr bwMode="auto">
              <a:xfrm rot="5400000">
                <a:off x="2598" y="335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03" name="Rectangle 123"/>
              <p:cNvSpPr>
                <a:spLocks noChangeArrowheads="1"/>
              </p:cNvSpPr>
              <p:nvPr/>
            </p:nvSpPr>
            <p:spPr bwMode="auto">
              <a:xfrm rot="5400000">
                <a:off x="2358" y="372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04" name="Rectangle 124"/>
              <p:cNvSpPr>
                <a:spLocks noChangeArrowheads="1"/>
              </p:cNvSpPr>
              <p:nvPr/>
            </p:nvSpPr>
            <p:spPr bwMode="auto">
              <a:xfrm rot="5400000">
                <a:off x="2358" y="335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05" name="Rectangle 125"/>
              <p:cNvSpPr>
                <a:spLocks noChangeArrowheads="1"/>
              </p:cNvSpPr>
              <p:nvPr/>
            </p:nvSpPr>
            <p:spPr bwMode="auto">
              <a:xfrm rot="5400000">
                <a:off x="2358" y="353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06" name="Rectangle 126"/>
              <p:cNvSpPr>
                <a:spLocks noChangeArrowheads="1"/>
              </p:cNvSpPr>
              <p:nvPr/>
            </p:nvSpPr>
            <p:spPr bwMode="auto">
              <a:xfrm rot="5400000">
                <a:off x="2118" y="335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07" name="Rectangle 127"/>
              <p:cNvSpPr>
                <a:spLocks noChangeArrowheads="1"/>
              </p:cNvSpPr>
              <p:nvPr/>
            </p:nvSpPr>
            <p:spPr bwMode="auto">
              <a:xfrm rot="5400000">
                <a:off x="2118" y="3534"/>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08" name="Rectangle 128"/>
              <p:cNvSpPr>
                <a:spLocks noChangeArrowheads="1"/>
              </p:cNvSpPr>
              <p:nvPr/>
            </p:nvSpPr>
            <p:spPr bwMode="auto">
              <a:xfrm rot="5400000">
                <a:off x="2118" y="372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09" name="Rectangle 129"/>
              <p:cNvSpPr>
                <a:spLocks noChangeArrowheads="1"/>
              </p:cNvSpPr>
              <p:nvPr/>
            </p:nvSpPr>
            <p:spPr bwMode="auto">
              <a:xfrm rot="5400000">
                <a:off x="2598" y="2682"/>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10" name="Rectangle 130"/>
              <p:cNvSpPr>
                <a:spLocks noChangeArrowheads="1"/>
              </p:cNvSpPr>
              <p:nvPr/>
            </p:nvSpPr>
            <p:spPr bwMode="auto">
              <a:xfrm rot="5400000">
                <a:off x="2598" y="249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11" name="Rectangle 131"/>
              <p:cNvSpPr>
                <a:spLocks noChangeArrowheads="1"/>
              </p:cNvSpPr>
              <p:nvPr/>
            </p:nvSpPr>
            <p:spPr bwMode="auto">
              <a:xfrm rot="5400000">
                <a:off x="2598" y="229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12" name="Rectangle 132"/>
              <p:cNvSpPr>
                <a:spLocks noChangeArrowheads="1"/>
              </p:cNvSpPr>
              <p:nvPr/>
            </p:nvSpPr>
            <p:spPr bwMode="auto">
              <a:xfrm rot="5400000">
                <a:off x="2358" y="267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13" name="Rectangle 133"/>
              <p:cNvSpPr>
                <a:spLocks noChangeArrowheads="1"/>
              </p:cNvSpPr>
              <p:nvPr/>
            </p:nvSpPr>
            <p:spPr bwMode="auto">
              <a:xfrm rot="5400000">
                <a:off x="2358" y="229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14" name="Rectangle 134"/>
              <p:cNvSpPr>
                <a:spLocks noChangeArrowheads="1"/>
              </p:cNvSpPr>
              <p:nvPr/>
            </p:nvSpPr>
            <p:spPr bwMode="auto">
              <a:xfrm rot="5400000">
                <a:off x="2358" y="247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15" name="Rectangle 135"/>
              <p:cNvSpPr>
                <a:spLocks noChangeArrowheads="1"/>
              </p:cNvSpPr>
              <p:nvPr/>
            </p:nvSpPr>
            <p:spPr bwMode="auto">
              <a:xfrm rot="5400000">
                <a:off x="2118" y="229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16" name="Rectangle 136"/>
              <p:cNvSpPr>
                <a:spLocks noChangeArrowheads="1"/>
              </p:cNvSpPr>
              <p:nvPr/>
            </p:nvSpPr>
            <p:spPr bwMode="auto">
              <a:xfrm rot="5400000">
                <a:off x="2118" y="247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17" name="Rectangle 137"/>
              <p:cNvSpPr>
                <a:spLocks noChangeArrowheads="1"/>
              </p:cNvSpPr>
              <p:nvPr/>
            </p:nvSpPr>
            <p:spPr bwMode="auto">
              <a:xfrm rot="5400000">
                <a:off x="2118" y="267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18" name="Rectangle 138"/>
              <p:cNvSpPr>
                <a:spLocks noChangeArrowheads="1"/>
              </p:cNvSpPr>
              <p:nvPr/>
            </p:nvSpPr>
            <p:spPr bwMode="auto">
              <a:xfrm rot="5400000">
                <a:off x="1350" y="393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19" name="Rectangle 139"/>
              <p:cNvSpPr>
                <a:spLocks noChangeArrowheads="1"/>
              </p:cNvSpPr>
              <p:nvPr/>
            </p:nvSpPr>
            <p:spPr bwMode="auto">
              <a:xfrm rot="5400000">
                <a:off x="1110" y="391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20" name="Rectangle 140"/>
              <p:cNvSpPr>
                <a:spLocks noChangeArrowheads="1"/>
              </p:cNvSpPr>
              <p:nvPr/>
            </p:nvSpPr>
            <p:spPr bwMode="auto">
              <a:xfrm rot="5400000">
                <a:off x="870" y="391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21" name="Rectangle 141"/>
              <p:cNvSpPr>
                <a:spLocks noChangeArrowheads="1"/>
              </p:cNvSpPr>
              <p:nvPr/>
            </p:nvSpPr>
            <p:spPr bwMode="auto">
              <a:xfrm rot="5400000">
                <a:off x="1350" y="210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22" name="Rectangle 142"/>
              <p:cNvSpPr>
                <a:spLocks noChangeArrowheads="1"/>
              </p:cNvSpPr>
              <p:nvPr/>
            </p:nvSpPr>
            <p:spPr bwMode="auto">
              <a:xfrm rot="5400000">
                <a:off x="1110" y="210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23" name="Rectangle 143"/>
              <p:cNvSpPr>
                <a:spLocks noChangeArrowheads="1"/>
              </p:cNvSpPr>
              <p:nvPr/>
            </p:nvSpPr>
            <p:spPr bwMode="auto">
              <a:xfrm rot="5400000">
                <a:off x="870" y="210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24" name="Rectangle 144"/>
              <p:cNvSpPr>
                <a:spLocks noChangeArrowheads="1"/>
              </p:cNvSpPr>
              <p:nvPr/>
            </p:nvSpPr>
            <p:spPr bwMode="auto">
              <a:xfrm rot="5400000">
                <a:off x="2598" y="210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25" name="Rectangle 145"/>
              <p:cNvSpPr>
                <a:spLocks noChangeArrowheads="1"/>
              </p:cNvSpPr>
              <p:nvPr/>
            </p:nvSpPr>
            <p:spPr bwMode="auto">
              <a:xfrm rot="5400000">
                <a:off x="2358" y="210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26" name="Rectangle 146"/>
              <p:cNvSpPr>
                <a:spLocks noChangeArrowheads="1"/>
              </p:cNvSpPr>
              <p:nvPr/>
            </p:nvSpPr>
            <p:spPr bwMode="auto">
              <a:xfrm rot="5400000">
                <a:off x="2118" y="2106"/>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27" name="Rectangle 147"/>
              <p:cNvSpPr>
                <a:spLocks noChangeArrowheads="1"/>
              </p:cNvSpPr>
              <p:nvPr/>
            </p:nvSpPr>
            <p:spPr bwMode="auto">
              <a:xfrm rot="5400000">
                <a:off x="2586" y="3930"/>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28" name="Rectangle 148"/>
              <p:cNvSpPr>
                <a:spLocks noChangeArrowheads="1"/>
              </p:cNvSpPr>
              <p:nvPr/>
            </p:nvSpPr>
            <p:spPr bwMode="auto">
              <a:xfrm rot="5400000">
                <a:off x="2346" y="391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29" name="Rectangle 149"/>
              <p:cNvSpPr>
                <a:spLocks noChangeArrowheads="1"/>
              </p:cNvSpPr>
              <p:nvPr/>
            </p:nvSpPr>
            <p:spPr bwMode="auto">
              <a:xfrm rot="5400000">
                <a:off x="2106" y="3918"/>
                <a:ext cx="48" cy="60"/>
              </a:xfrm>
              <a:prstGeom prst="rect">
                <a:avLst/>
              </a:prstGeom>
              <a:solidFill>
                <a:srgbClr val="CA32B1">
                  <a:alpha val="50000"/>
                </a:srgbClr>
              </a:solidFill>
              <a:ln w="9525">
                <a:solidFill>
                  <a:srgbClr val="CA32B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grpSp>
        <p:sp>
          <p:nvSpPr>
            <p:cNvPr id="225430" name="Text Box 150"/>
            <p:cNvSpPr txBox="1">
              <a:spLocks noChangeArrowheads="1"/>
            </p:cNvSpPr>
            <p:nvPr/>
          </p:nvSpPr>
          <p:spPr bwMode="auto">
            <a:xfrm>
              <a:off x="287" y="2160"/>
              <a:ext cx="385" cy="20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eaVert">
              <a:spAutoFit/>
            </a:bodyPr>
            <a:lstStyle/>
            <a:p>
              <a:pPr fontAlgn="auto">
                <a:spcBef>
                  <a:spcPct val="50000"/>
                </a:spcBef>
                <a:spcAft>
                  <a:spcPts val="0"/>
                </a:spcAft>
              </a:pPr>
              <a:r>
                <a:rPr kumimoji="1" lang="zh-CN" altLang="en-US" sz="1500" b="1">
                  <a:solidFill>
                    <a:srgbClr val="FF0000"/>
                  </a:solidFill>
                  <a:latin typeface="Times New Roman" panose="02020603050405020304" pitchFamily="18" charset="0"/>
                  <a:ea typeface="黑体" panose="02010609060101010101" pitchFamily="49" charset="-122"/>
                </a:rPr>
                <a:t>只让网格的频谱通过</a:t>
              </a:r>
            </a:p>
          </p:txBody>
        </p:sp>
      </p:grpSp>
      <p:grpSp>
        <p:nvGrpSpPr>
          <p:cNvPr id="225431" name="Group 151"/>
          <p:cNvGrpSpPr>
            <a:grpSpLocks/>
          </p:cNvGrpSpPr>
          <p:nvPr/>
        </p:nvGrpSpPr>
        <p:grpSpPr bwMode="auto">
          <a:xfrm>
            <a:off x="4943611" y="3943350"/>
            <a:ext cx="2600190" cy="1962150"/>
            <a:chOff x="3303" y="2016"/>
            <a:chExt cx="2457" cy="1968"/>
          </a:xfrm>
        </p:grpSpPr>
        <p:grpSp>
          <p:nvGrpSpPr>
            <p:cNvPr id="225432" name="Group 152"/>
            <p:cNvGrpSpPr>
              <a:grpSpLocks/>
            </p:cNvGrpSpPr>
            <p:nvPr/>
          </p:nvGrpSpPr>
          <p:grpSpPr bwMode="auto">
            <a:xfrm>
              <a:off x="3792" y="2016"/>
              <a:ext cx="1968" cy="1968"/>
              <a:chOff x="3696" y="2160"/>
              <a:chExt cx="1968" cy="1968"/>
            </a:xfrm>
          </p:grpSpPr>
          <p:sp>
            <p:nvSpPr>
              <p:cNvPr id="225433" name="Rectangle 153"/>
              <p:cNvSpPr>
                <a:spLocks noChangeArrowheads="1"/>
              </p:cNvSpPr>
              <p:nvPr/>
            </p:nvSpPr>
            <p:spPr bwMode="auto">
              <a:xfrm>
                <a:off x="3696" y="2448"/>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34" name="Rectangle 154"/>
              <p:cNvSpPr>
                <a:spLocks noChangeArrowheads="1"/>
              </p:cNvSpPr>
              <p:nvPr/>
            </p:nvSpPr>
            <p:spPr bwMode="auto">
              <a:xfrm>
                <a:off x="3696" y="2544"/>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35" name="Rectangle 155"/>
              <p:cNvSpPr>
                <a:spLocks noChangeArrowheads="1"/>
              </p:cNvSpPr>
              <p:nvPr/>
            </p:nvSpPr>
            <p:spPr bwMode="auto">
              <a:xfrm>
                <a:off x="3696" y="2640"/>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36" name="Rectangle 156"/>
              <p:cNvSpPr>
                <a:spLocks noChangeArrowheads="1"/>
              </p:cNvSpPr>
              <p:nvPr/>
            </p:nvSpPr>
            <p:spPr bwMode="auto">
              <a:xfrm>
                <a:off x="3696" y="2736"/>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37" name="Rectangle 157"/>
              <p:cNvSpPr>
                <a:spLocks noChangeArrowheads="1"/>
              </p:cNvSpPr>
              <p:nvPr/>
            </p:nvSpPr>
            <p:spPr bwMode="auto">
              <a:xfrm>
                <a:off x="3696" y="2832"/>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38" name="Rectangle 158"/>
              <p:cNvSpPr>
                <a:spLocks noChangeArrowheads="1"/>
              </p:cNvSpPr>
              <p:nvPr/>
            </p:nvSpPr>
            <p:spPr bwMode="auto">
              <a:xfrm>
                <a:off x="3696" y="2928"/>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39" name="Rectangle 159"/>
              <p:cNvSpPr>
                <a:spLocks noChangeArrowheads="1"/>
              </p:cNvSpPr>
              <p:nvPr/>
            </p:nvSpPr>
            <p:spPr bwMode="auto">
              <a:xfrm>
                <a:off x="3696" y="3024"/>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40" name="Rectangle 160"/>
              <p:cNvSpPr>
                <a:spLocks noChangeArrowheads="1"/>
              </p:cNvSpPr>
              <p:nvPr/>
            </p:nvSpPr>
            <p:spPr bwMode="auto">
              <a:xfrm>
                <a:off x="3696" y="3120"/>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41" name="Rectangle 161"/>
              <p:cNvSpPr>
                <a:spLocks noChangeArrowheads="1"/>
              </p:cNvSpPr>
              <p:nvPr/>
            </p:nvSpPr>
            <p:spPr bwMode="auto">
              <a:xfrm>
                <a:off x="3696" y="3216"/>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42" name="Rectangle 162"/>
              <p:cNvSpPr>
                <a:spLocks noChangeArrowheads="1"/>
              </p:cNvSpPr>
              <p:nvPr/>
            </p:nvSpPr>
            <p:spPr bwMode="auto">
              <a:xfrm>
                <a:off x="3696" y="3312"/>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43" name="Rectangle 163"/>
              <p:cNvSpPr>
                <a:spLocks noChangeArrowheads="1"/>
              </p:cNvSpPr>
              <p:nvPr/>
            </p:nvSpPr>
            <p:spPr bwMode="auto">
              <a:xfrm>
                <a:off x="3696" y="3408"/>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44" name="Rectangle 164"/>
              <p:cNvSpPr>
                <a:spLocks noChangeArrowheads="1"/>
              </p:cNvSpPr>
              <p:nvPr/>
            </p:nvSpPr>
            <p:spPr bwMode="auto">
              <a:xfrm>
                <a:off x="3696" y="3504"/>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45" name="Rectangle 165"/>
              <p:cNvSpPr>
                <a:spLocks noChangeArrowheads="1"/>
              </p:cNvSpPr>
              <p:nvPr/>
            </p:nvSpPr>
            <p:spPr bwMode="auto">
              <a:xfrm>
                <a:off x="3696" y="3600"/>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46" name="Rectangle 166"/>
              <p:cNvSpPr>
                <a:spLocks noChangeArrowheads="1"/>
              </p:cNvSpPr>
              <p:nvPr/>
            </p:nvSpPr>
            <p:spPr bwMode="auto">
              <a:xfrm rot="5400000">
                <a:off x="2760" y="3096"/>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47" name="Rectangle 167"/>
              <p:cNvSpPr>
                <a:spLocks noChangeArrowheads="1"/>
              </p:cNvSpPr>
              <p:nvPr/>
            </p:nvSpPr>
            <p:spPr bwMode="auto">
              <a:xfrm rot="5400000">
                <a:off x="2856" y="3096"/>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48" name="Rectangle 168"/>
              <p:cNvSpPr>
                <a:spLocks noChangeArrowheads="1"/>
              </p:cNvSpPr>
              <p:nvPr/>
            </p:nvSpPr>
            <p:spPr bwMode="auto">
              <a:xfrm rot="5400000">
                <a:off x="2952" y="3096"/>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49" name="Rectangle 169"/>
              <p:cNvSpPr>
                <a:spLocks noChangeArrowheads="1"/>
              </p:cNvSpPr>
              <p:nvPr/>
            </p:nvSpPr>
            <p:spPr bwMode="auto">
              <a:xfrm rot="5400000">
                <a:off x="3048" y="3096"/>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50" name="Rectangle 170"/>
              <p:cNvSpPr>
                <a:spLocks noChangeArrowheads="1"/>
              </p:cNvSpPr>
              <p:nvPr/>
            </p:nvSpPr>
            <p:spPr bwMode="auto">
              <a:xfrm rot="5400000">
                <a:off x="3144" y="3096"/>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51" name="Rectangle 171"/>
              <p:cNvSpPr>
                <a:spLocks noChangeArrowheads="1"/>
              </p:cNvSpPr>
              <p:nvPr/>
            </p:nvSpPr>
            <p:spPr bwMode="auto">
              <a:xfrm rot="5400000">
                <a:off x="3240" y="3096"/>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52" name="Rectangle 172"/>
              <p:cNvSpPr>
                <a:spLocks noChangeArrowheads="1"/>
              </p:cNvSpPr>
              <p:nvPr/>
            </p:nvSpPr>
            <p:spPr bwMode="auto">
              <a:xfrm rot="5400000">
                <a:off x="3336" y="3096"/>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53" name="Rectangle 173"/>
              <p:cNvSpPr>
                <a:spLocks noChangeArrowheads="1"/>
              </p:cNvSpPr>
              <p:nvPr/>
            </p:nvSpPr>
            <p:spPr bwMode="auto">
              <a:xfrm rot="5400000">
                <a:off x="3432" y="3096"/>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54" name="Rectangle 174"/>
              <p:cNvSpPr>
                <a:spLocks noChangeArrowheads="1"/>
              </p:cNvSpPr>
              <p:nvPr/>
            </p:nvSpPr>
            <p:spPr bwMode="auto">
              <a:xfrm rot="5400000">
                <a:off x="3528" y="3096"/>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55" name="Rectangle 175"/>
              <p:cNvSpPr>
                <a:spLocks noChangeArrowheads="1"/>
              </p:cNvSpPr>
              <p:nvPr/>
            </p:nvSpPr>
            <p:spPr bwMode="auto">
              <a:xfrm rot="5400000">
                <a:off x="3624" y="3096"/>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56" name="Rectangle 176"/>
              <p:cNvSpPr>
                <a:spLocks noChangeArrowheads="1"/>
              </p:cNvSpPr>
              <p:nvPr/>
            </p:nvSpPr>
            <p:spPr bwMode="auto">
              <a:xfrm rot="5400000">
                <a:off x="3720" y="3096"/>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57" name="Rectangle 177"/>
              <p:cNvSpPr>
                <a:spLocks noChangeArrowheads="1"/>
              </p:cNvSpPr>
              <p:nvPr/>
            </p:nvSpPr>
            <p:spPr bwMode="auto">
              <a:xfrm rot="5400000">
                <a:off x="3816" y="3096"/>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58" name="Rectangle 178"/>
              <p:cNvSpPr>
                <a:spLocks noChangeArrowheads="1"/>
              </p:cNvSpPr>
              <p:nvPr/>
            </p:nvSpPr>
            <p:spPr bwMode="auto">
              <a:xfrm rot="5400000">
                <a:off x="3912" y="3096"/>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59" name="Rectangle 179"/>
              <p:cNvSpPr>
                <a:spLocks noChangeArrowheads="1"/>
              </p:cNvSpPr>
              <p:nvPr/>
            </p:nvSpPr>
            <p:spPr bwMode="auto">
              <a:xfrm rot="5400000">
                <a:off x="4008" y="3096"/>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60" name="Rectangle 180"/>
              <p:cNvSpPr>
                <a:spLocks noChangeArrowheads="1"/>
              </p:cNvSpPr>
              <p:nvPr/>
            </p:nvSpPr>
            <p:spPr bwMode="auto">
              <a:xfrm rot="5400000">
                <a:off x="4104" y="3096"/>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61" name="Rectangle 181"/>
              <p:cNvSpPr>
                <a:spLocks noChangeArrowheads="1"/>
              </p:cNvSpPr>
              <p:nvPr/>
            </p:nvSpPr>
            <p:spPr bwMode="auto">
              <a:xfrm rot="5400000">
                <a:off x="4200" y="3096"/>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62" name="Rectangle 182"/>
              <p:cNvSpPr>
                <a:spLocks noChangeArrowheads="1"/>
              </p:cNvSpPr>
              <p:nvPr/>
            </p:nvSpPr>
            <p:spPr bwMode="auto">
              <a:xfrm rot="5400000">
                <a:off x="4296" y="3096"/>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63" name="Rectangle 183"/>
              <p:cNvSpPr>
                <a:spLocks noChangeArrowheads="1"/>
              </p:cNvSpPr>
              <p:nvPr/>
            </p:nvSpPr>
            <p:spPr bwMode="auto">
              <a:xfrm rot="5400000">
                <a:off x="4392" y="3096"/>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64" name="Rectangle 184"/>
              <p:cNvSpPr>
                <a:spLocks noChangeArrowheads="1"/>
              </p:cNvSpPr>
              <p:nvPr/>
            </p:nvSpPr>
            <p:spPr bwMode="auto">
              <a:xfrm rot="5400000">
                <a:off x="4488" y="3096"/>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65" name="Rectangle 185"/>
              <p:cNvSpPr>
                <a:spLocks noChangeArrowheads="1"/>
              </p:cNvSpPr>
              <p:nvPr/>
            </p:nvSpPr>
            <p:spPr bwMode="auto">
              <a:xfrm rot="5400000">
                <a:off x="4584" y="3096"/>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66" name="Rectangle 186"/>
              <p:cNvSpPr>
                <a:spLocks noChangeArrowheads="1"/>
              </p:cNvSpPr>
              <p:nvPr/>
            </p:nvSpPr>
            <p:spPr bwMode="auto">
              <a:xfrm rot="5400000">
                <a:off x="4680" y="3096"/>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67" name="Rectangle 187"/>
              <p:cNvSpPr>
                <a:spLocks noChangeArrowheads="1"/>
              </p:cNvSpPr>
              <p:nvPr/>
            </p:nvSpPr>
            <p:spPr bwMode="auto">
              <a:xfrm>
                <a:off x="3696" y="2160"/>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68" name="Rectangle 188"/>
              <p:cNvSpPr>
                <a:spLocks noChangeArrowheads="1"/>
              </p:cNvSpPr>
              <p:nvPr/>
            </p:nvSpPr>
            <p:spPr bwMode="auto">
              <a:xfrm>
                <a:off x="3696" y="2256"/>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69" name="Rectangle 189"/>
              <p:cNvSpPr>
                <a:spLocks noChangeArrowheads="1"/>
              </p:cNvSpPr>
              <p:nvPr/>
            </p:nvSpPr>
            <p:spPr bwMode="auto">
              <a:xfrm>
                <a:off x="3696" y="2352"/>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70" name="Rectangle 190"/>
              <p:cNvSpPr>
                <a:spLocks noChangeArrowheads="1"/>
              </p:cNvSpPr>
              <p:nvPr/>
            </p:nvSpPr>
            <p:spPr bwMode="auto">
              <a:xfrm>
                <a:off x="3696" y="3696"/>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71" name="Rectangle 191"/>
              <p:cNvSpPr>
                <a:spLocks noChangeArrowheads="1"/>
              </p:cNvSpPr>
              <p:nvPr/>
            </p:nvSpPr>
            <p:spPr bwMode="auto">
              <a:xfrm>
                <a:off x="3696" y="3792"/>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72" name="Rectangle 192"/>
              <p:cNvSpPr>
                <a:spLocks noChangeArrowheads="1"/>
              </p:cNvSpPr>
              <p:nvPr/>
            </p:nvSpPr>
            <p:spPr bwMode="auto">
              <a:xfrm>
                <a:off x="3696" y="3888"/>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73" name="Rectangle 193"/>
              <p:cNvSpPr>
                <a:spLocks noChangeArrowheads="1"/>
              </p:cNvSpPr>
              <p:nvPr/>
            </p:nvSpPr>
            <p:spPr bwMode="auto">
              <a:xfrm>
                <a:off x="3696" y="3984"/>
                <a:ext cx="1920"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74" name="Rectangle 194"/>
              <p:cNvSpPr>
                <a:spLocks noChangeArrowheads="1"/>
              </p:cNvSpPr>
              <p:nvPr/>
            </p:nvSpPr>
            <p:spPr bwMode="auto">
              <a:xfrm>
                <a:off x="3696" y="4080"/>
                <a:ext cx="1968" cy="48"/>
              </a:xfrm>
              <a:prstGeom prst="rect">
                <a:avLst/>
              </a:prstGeom>
              <a:solidFill>
                <a:srgbClr val="993366"/>
              </a:solidFill>
              <a:ln w="9525">
                <a:solidFill>
                  <a:srgbClr val="993366"/>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grpSp>
        <p:sp>
          <p:nvSpPr>
            <p:cNvPr id="225475" name="Text Box 195"/>
            <p:cNvSpPr txBox="1">
              <a:spLocks noChangeArrowheads="1"/>
            </p:cNvSpPr>
            <p:nvPr/>
          </p:nvSpPr>
          <p:spPr bwMode="auto">
            <a:xfrm>
              <a:off x="3303" y="2208"/>
              <a:ext cx="393" cy="16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eaVert">
              <a:spAutoFit/>
            </a:bodyPr>
            <a:lstStyle/>
            <a:p>
              <a:pPr fontAlgn="auto">
                <a:spcBef>
                  <a:spcPct val="50000"/>
                </a:spcBef>
                <a:spcAft>
                  <a:spcPts val="0"/>
                </a:spcAft>
              </a:pPr>
              <a:r>
                <a:rPr kumimoji="1" lang="zh-CN" altLang="en-US" sz="1500" b="1">
                  <a:solidFill>
                    <a:srgbClr val="800000"/>
                  </a:solidFill>
                  <a:latin typeface="Times New Roman" panose="02020603050405020304" pitchFamily="18" charset="0"/>
                  <a:ea typeface="黑体" panose="02010609060101010101" pitchFamily="49" charset="-122"/>
                </a:rPr>
                <a:t>网格的像灰尘消失</a:t>
              </a:r>
            </a:p>
          </p:txBody>
        </p:sp>
      </p:grpSp>
      <p:sp>
        <p:nvSpPr>
          <p:cNvPr id="225476" name="AutoShape 196"/>
          <p:cNvSpPr>
            <a:spLocks noChangeArrowheads="1"/>
          </p:cNvSpPr>
          <p:nvPr/>
        </p:nvSpPr>
        <p:spPr bwMode="auto">
          <a:xfrm>
            <a:off x="4457701" y="4800601"/>
            <a:ext cx="465535" cy="341710"/>
          </a:xfrm>
          <a:prstGeom prst="rightArrow">
            <a:avLst>
              <a:gd name="adj1" fmla="val 50000"/>
              <a:gd name="adj2" fmla="val 34059"/>
            </a:avLst>
          </a:prstGeom>
          <a:solidFill>
            <a:srgbClr val="FF7C80"/>
          </a:solidFill>
          <a:ln w="9525">
            <a:solidFill>
              <a:srgbClr val="FF7C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77" name="AutoShape 197">
            <a:hlinkClick r:id="" action="ppaction://hlinkshowjump?jump=nextslide"/>
          </p:cNvPr>
          <p:cNvSpPr>
            <a:spLocks noChangeArrowheads="1"/>
          </p:cNvSpPr>
          <p:nvPr/>
        </p:nvSpPr>
        <p:spPr bwMode="auto">
          <a:xfrm>
            <a:off x="7571186" y="6956822"/>
            <a:ext cx="258365" cy="244078"/>
          </a:xfrm>
          <a:prstGeom prst="rightArrow">
            <a:avLst>
              <a:gd name="adj1" fmla="val 50000"/>
              <a:gd name="adj2" fmla="val 26463"/>
            </a:avLst>
          </a:prstGeom>
          <a:solidFill>
            <a:srgbClr val="C1E0FF"/>
          </a:solidFill>
          <a:ln w="9525">
            <a:solidFill>
              <a:srgbClr val="005BB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78" name="AutoShape 198">
            <a:hlinkClick r:id="" action="ppaction://hlinkshowjump?jump=previousslide"/>
          </p:cNvPr>
          <p:cNvSpPr>
            <a:spLocks noChangeArrowheads="1"/>
          </p:cNvSpPr>
          <p:nvPr/>
        </p:nvSpPr>
        <p:spPr bwMode="auto">
          <a:xfrm flipH="1">
            <a:off x="7171136" y="6956822"/>
            <a:ext cx="258365" cy="244078"/>
          </a:xfrm>
          <a:prstGeom prst="rightArrow">
            <a:avLst>
              <a:gd name="adj1" fmla="val 50000"/>
              <a:gd name="adj2" fmla="val 26463"/>
            </a:avLst>
          </a:prstGeom>
          <a:solidFill>
            <a:srgbClr val="F6DDCE"/>
          </a:solidFill>
          <a:ln w="9525">
            <a:solidFill>
              <a:srgbClr val="BF663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25479" name="Rectangle 199"/>
          <p:cNvSpPr>
            <a:spLocks noGrp="1" noChangeArrowheads="1"/>
          </p:cNvSpPr>
          <p:nvPr>
            <p:ph type="title"/>
          </p:nvPr>
        </p:nvSpPr>
        <p:spPr>
          <a:xfrm>
            <a:off x="767639" y="2627971"/>
            <a:ext cx="2882503" cy="514350"/>
          </a:xfrm>
          <a:noFill/>
          <a:ln/>
        </p:spPr>
        <p:txBody>
          <a:bodyPr/>
          <a:lstStyle/>
          <a:p>
            <a:r>
              <a:rPr lang="zh-CN" altLang="en-US" sz="2700" b="1" dirty="0">
                <a:ea typeface="宋体" panose="02010600030101010101" pitchFamily="2" charset="-122"/>
              </a:rPr>
              <a:t>网格实验</a:t>
            </a:r>
          </a:p>
        </p:txBody>
      </p:sp>
      <p:sp>
        <p:nvSpPr>
          <p:cNvPr id="201" name="Rectangle 2"/>
          <p:cNvSpPr txBox="1">
            <a:spLocks noChangeArrowheads="1"/>
          </p:cNvSpPr>
          <p:nvPr/>
        </p:nvSpPr>
        <p:spPr>
          <a:xfrm>
            <a:off x="0" y="0"/>
            <a:ext cx="9144000" cy="593525"/>
          </a:xfrm>
          <a:prstGeom prst="rect">
            <a:avLst/>
          </a:prstGeom>
          <a:solidFill>
            <a:schemeClr val="accent6"/>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zh-CN" altLang="en-US" sz="3000" b="1" dirty="0" smtClean="0">
                <a:solidFill>
                  <a:prstClr val="white"/>
                </a:solidFill>
              </a:rPr>
              <a:t>空间滤波</a:t>
            </a:r>
            <a:endParaRPr lang="zh-CN" altLang="en-US" sz="3000" b="1" dirty="0">
              <a:solidFill>
                <a:prstClr val="white"/>
              </a:solidFill>
            </a:endParaRPr>
          </a:p>
        </p:txBody>
      </p:sp>
    </p:spTree>
    <p:extLst>
      <p:ext uri="{BB962C8B-B14F-4D97-AF65-F5344CB8AC3E}">
        <p14:creationId xmlns:p14="http://schemas.microsoft.com/office/powerpoint/2010/main" val="1203847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5" fill="hold" nodeType="clickEffect">
                                  <p:stCondLst>
                                    <p:cond delay="0"/>
                                  </p:stCondLst>
                                  <p:childTnLst>
                                    <p:set>
                                      <p:cBhvr>
                                        <p:cTn id="6" dur="1" fill="hold">
                                          <p:stCondLst>
                                            <p:cond delay="0"/>
                                          </p:stCondLst>
                                        </p:cTn>
                                        <p:tgtEl>
                                          <p:spTgt spid="225282"/>
                                        </p:tgtEl>
                                        <p:attrNameLst>
                                          <p:attrName>style.visibility</p:attrName>
                                        </p:attrNameLst>
                                      </p:cBhvr>
                                      <p:to>
                                        <p:strVal val="visible"/>
                                      </p:to>
                                    </p:set>
                                    <p:animEffect transition="in" filter="randombar(vertical)">
                                      <p:cBhvr>
                                        <p:cTn id="7" dur="500"/>
                                        <p:tgtEl>
                                          <p:spTgt spid="2252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5" fill="hold" nodeType="clickEffect">
                                  <p:stCondLst>
                                    <p:cond delay="0"/>
                                  </p:stCondLst>
                                  <p:childTnLst>
                                    <p:set>
                                      <p:cBhvr>
                                        <p:cTn id="11" dur="1" fill="hold">
                                          <p:stCondLst>
                                            <p:cond delay="0"/>
                                          </p:stCondLst>
                                        </p:cTn>
                                        <p:tgtEl>
                                          <p:spTgt spid="225328"/>
                                        </p:tgtEl>
                                        <p:attrNameLst>
                                          <p:attrName>style.visibility</p:attrName>
                                        </p:attrNameLst>
                                      </p:cBhvr>
                                      <p:to>
                                        <p:strVal val="visible"/>
                                      </p:to>
                                    </p:set>
                                    <p:animEffect transition="in" filter="randombar(vertical)">
                                      <p:cBhvr>
                                        <p:cTn id="12" dur="500"/>
                                        <p:tgtEl>
                                          <p:spTgt spid="22532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5" fill="hold" grpId="0" nodeType="clickEffect">
                                  <p:stCondLst>
                                    <p:cond delay="0"/>
                                  </p:stCondLst>
                                  <p:childTnLst>
                                    <p:set>
                                      <p:cBhvr>
                                        <p:cTn id="16" dur="1" fill="hold">
                                          <p:stCondLst>
                                            <p:cond delay="0"/>
                                          </p:stCondLst>
                                        </p:cTn>
                                        <p:tgtEl>
                                          <p:spTgt spid="225476"/>
                                        </p:tgtEl>
                                        <p:attrNameLst>
                                          <p:attrName>style.visibility</p:attrName>
                                        </p:attrNameLst>
                                      </p:cBhvr>
                                      <p:to>
                                        <p:strVal val="visible"/>
                                      </p:to>
                                    </p:set>
                                    <p:animEffect transition="in" filter="randombar(vertical)">
                                      <p:cBhvr>
                                        <p:cTn id="17" dur="500"/>
                                        <p:tgtEl>
                                          <p:spTgt spid="22547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4" presetClass="entr" presetSubtype="5" fill="hold" nodeType="clickEffect">
                                  <p:stCondLst>
                                    <p:cond delay="0"/>
                                  </p:stCondLst>
                                  <p:childTnLst>
                                    <p:set>
                                      <p:cBhvr>
                                        <p:cTn id="21" dur="1" fill="hold">
                                          <p:stCondLst>
                                            <p:cond delay="0"/>
                                          </p:stCondLst>
                                        </p:cTn>
                                        <p:tgtEl>
                                          <p:spTgt spid="225431"/>
                                        </p:tgtEl>
                                        <p:attrNameLst>
                                          <p:attrName>style.visibility</p:attrName>
                                        </p:attrNameLst>
                                      </p:cBhvr>
                                      <p:to>
                                        <p:strVal val="visible"/>
                                      </p:to>
                                    </p:set>
                                    <p:animEffect transition="in" filter="randombar(vertical)">
                                      <p:cBhvr>
                                        <p:cTn id="22" dur="500"/>
                                        <p:tgtEl>
                                          <p:spTgt spid="2254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47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219200"/>
            <a:ext cx="5562600" cy="2740025"/>
          </a:xfrm>
          <a:prstGeom prst="rect">
            <a:avLst/>
          </a:prstGeom>
          <a:solidFill>
            <a:schemeClr val="folHlink"/>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96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 y="3962400"/>
            <a:ext cx="3505200" cy="2673350"/>
          </a:xfrm>
          <a:prstGeom prst="rect">
            <a:avLst/>
          </a:prstGeom>
          <a:solidFill>
            <a:schemeClr val="folHlink"/>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68966" name="Object 6"/>
          <p:cNvGraphicFramePr>
            <a:graphicFrameLocks noChangeAspect="1"/>
          </p:cNvGraphicFramePr>
          <p:nvPr/>
        </p:nvGraphicFramePr>
        <p:xfrm>
          <a:off x="5807075" y="1281113"/>
          <a:ext cx="2678113" cy="1452562"/>
        </p:xfrm>
        <a:graphic>
          <a:graphicData uri="http://schemas.openxmlformats.org/presentationml/2006/ole">
            <mc:AlternateContent xmlns:mc="http://schemas.openxmlformats.org/markup-compatibility/2006">
              <mc:Choice xmlns:v="urn:schemas-microsoft-com:vml" Requires="v">
                <p:oleObj spid="_x0000_s143422" name="Equation" r:id="rId5" imgW="1117440" imgH="609480" progId="Equation.DSMT4">
                  <p:embed/>
                </p:oleObj>
              </mc:Choice>
              <mc:Fallback>
                <p:oleObj name="Equation" r:id="rId5" imgW="1117440" imgH="6094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07075" y="1281113"/>
                        <a:ext cx="2678113" cy="1452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68967" name="Group 7"/>
          <p:cNvGrpSpPr>
            <a:grpSpLocks/>
          </p:cNvGrpSpPr>
          <p:nvPr/>
        </p:nvGrpSpPr>
        <p:grpSpPr bwMode="auto">
          <a:xfrm>
            <a:off x="5738813" y="2971800"/>
            <a:ext cx="3024187" cy="2740025"/>
            <a:chOff x="3424" y="1979"/>
            <a:chExt cx="1905" cy="1726"/>
          </a:xfrm>
        </p:grpSpPr>
        <p:graphicFrame>
          <p:nvGraphicFramePr>
            <p:cNvPr id="168968" name="Object 8"/>
            <p:cNvGraphicFramePr>
              <a:graphicFrameLocks noChangeAspect="1"/>
            </p:cNvGraphicFramePr>
            <p:nvPr/>
          </p:nvGraphicFramePr>
          <p:xfrm>
            <a:off x="3477" y="2496"/>
            <a:ext cx="1669" cy="1209"/>
          </p:xfrm>
          <a:graphic>
            <a:graphicData uri="http://schemas.openxmlformats.org/presentationml/2006/ole">
              <mc:AlternateContent xmlns:mc="http://schemas.openxmlformats.org/markup-compatibility/2006">
                <mc:Choice xmlns:v="urn:schemas-microsoft-com:vml" Requires="v">
                  <p:oleObj spid="_x0000_s143423" name="Equation" r:id="rId7" imgW="1117440" imgH="812520" progId="Equation.DSMT4">
                    <p:embed/>
                  </p:oleObj>
                </mc:Choice>
                <mc:Fallback>
                  <p:oleObj name="Equation" r:id="rId7" imgW="1117440" imgH="81252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77" y="2496"/>
                          <a:ext cx="1669" cy="1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8969" name="Object 9"/>
            <p:cNvGraphicFramePr>
              <a:graphicFrameLocks noChangeAspect="1"/>
            </p:cNvGraphicFramePr>
            <p:nvPr/>
          </p:nvGraphicFramePr>
          <p:xfrm>
            <a:off x="3424" y="1979"/>
            <a:ext cx="1905" cy="518"/>
          </p:xfrm>
          <a:graphic>
            <a:graphicData uri="http://schemas.openxmlformats.org/presentationml/2006/ole">
              <mc:AlternateContent xmlns:mc="http://schemas.openxmlformats.org/markup-compatibility/2006">
                <mc:Choice xmlns:v="urn:schemas-microsoft-com:vml" Requires="v">
                  <p:oleObj spid="_x0000_s143424" name="公式" r:id="rId9" imgW="1358640" imgH="419040" progId="Equation.3">
                    <p:embed/>
                  </p:oleObj>
                </mc:Choice>
                <mc:Fallback>
                  <p:oleObj name="公式" r:id="rId9" imgW="1358640" imgH="4190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24" y="1979"/>
                          <a:ext cx="1905" cy="5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68970" name="Object 10"/>
          <p:cNvGraphicFramePr>
            <a:graphicFrameLocks noChangeAspect="1"/>
          </p:cNvGraphicFramePr>
          <p:nvPr/>
        </p:nvGraphicFramePr>
        <p:xfrm>
          <a:off x="4168775" y="5943600"/>
          <a:ext cx="4826000" cy="744538"/>
        </p:xfrm>
        <a:graphic>
          <a:graphicData uri="http://schemas.openxmlformats.org/presentationml/2006/ole">
            <mc:AlternateContent xmlns:mc="http://schemas.openxmlformats.org/markup-compatibility/2006">
              <mc:Choice xmlns:v="urn:schemas-microsoft-com:vml" Requires="v">
                <p:oleObj spid="_x0000_s143425" name="Equation" r:id="rId11" imgW="1358640" imgH="241200" progId="Equation.DSMT4">
                  <p:embed/>
                </p:oleObj>
              </mc:Choice>
              <mc:Fallback>
                <p:oleObj name="Equation" r:id="rId11" imgW="1358640" imgH="2412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68775" y="5943600"/>
                        <a:ext cx="4826000" cy="744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2"/>
          <p:cNvSpPr txBox="1">
            <a:spLocks noChangeArrowheads="1"/>
          </p:cNvSpPr>
          <p:nvPr/>
        </p:nvSpPr>
        <p:spPr bwMode="white">
          <a:xfrm>
            <a:off x="0" y="304800"/>
            <a:ext cx="4876800" cy="685800"/>
          </a:xfrm>
          <a:prstGeom prst="rect">
            <a:avLst/>
          </a:prstGeom>
          <a:extLst>
            <a:ext uri="{AF507438-7753-43E0-B8FC-AC1667EBCBE1}">
              <a14:hiddenEffects xmlns:a14="http://schemas.microsoft.com/office/drawing/2010/main">
                <a:effectLst>
                  <a:outerShdw dist="45791" dir="2021404" algn="ctr" rotWithShape="0">
                    <a:schemeClr val="tx1"/>
                  </a:outerShdw>
                </a:effectLst>
              </a14:hiddenEffects>
            </a:ext>
          </a:extLst>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anchor="ctr" anchorCtr="0" compatLnSpc="1">
            <a:prstTxWarp prst="textNoShape">
              <a:avLst/>
            </a:prstTxWarp>
          </a:bodyPr>
          <a:lstStyle>
            <a:lvl1pPr algn="r" rtl="0" fontAlgn="base">
              <a:spcBef>
                <a:spcPct val="0"/>
              </a:spcBef>
              <a:spcAft>
                <a:spcPct val="0"/>
              </a:spcAft>
              <a:defRPr sz="3200" kern="1200">
                <a:solidFill>
                  <a:schemeClr val="lt1"/>
                </a:solidFill>
                <a:latin typeface="+mn-lt"/>
                <a:ea typeface="+mn-ea"/>
                <a:cs typeface="+mn-cs"/>
              </a:defRPr>
            </a:lvl1pPr>
            <a:lvl2pPr algn="r" rtl="0" fontAlgn="base">
              <a:spcBef>
                <a:spcPct val="0"/>
              </a:spcBef>
              <a:spcAft>
                <a:spcPct val="0"/>
              </a:spcAft>
              <a:defRPr sz="3200">
                <a:solidFill>
                  <a:schemeClr val="lt1"/>
                </a:solidFill>
                <a:latin typeface="+mn-lt"/>
                <a:ea typeface="+mn-ea"/>
                <a:cs typeface="+mn-cs"/>
              </a:defRPr>
            </a:lvl2pPr>
            <a:lvl3pPr algn="r" rtl="0" fontAlgn="base">
              <a:spcBef>
                <a:spcPct val="0"/>
              </a:spcBef>
              <a:spcAft>
                <a:spcPct val="0"/>
              </a:spcAft>
              <a:defRPr sz="3200">
                <a:solidFill>
                  <a:schemeClr val="lt1"/>
                </a:solidFill>
                <a:latin typeface="+mn-lt"/>
                <a:ea typeface="+mn-ea"/>
                <a:cs typeface="+mn-cs"/>
              </a:defRPr>
            </a:lvl3pPr>
            <a:lvl4pPr algn="r" rtl="0" fontAlgn="base">
              <a:spcBef>
                <a:spcPct val="0"/>
              </a:spcBef>
              <a:spcAft>
                <a:spcPct val="0"/>
              </a:spcAft>
              <a:defRPr sz="3200">
                <a:solidFill>
                  <a:schemeClr val="lt1"/>
                </a:solidFill>
                <a:latin typeface="+mn-lt"/>
                <a:ea typeface="+mn-ea"/>
                <a:cs typeface="+mn-cs"/>
              </a:defRPr>
            </a:lvl4pPr>
            <a:lvl5pPr algn="r" rtl="0" fontAlgn="base">
              <a:spcBef>
                <a:spcPct val="0"/>
              </a:spcBef>
              <a:spcAft>
                <a:spcPct val="0"/>
              </a:spcAft>
              <a:defRPr sz="3200">
                <a:solidFill>
                  <a:schemeClr val="lt1"/>
                </a:solidFill>
                <a:latin typeface="+mn-lt"/>
                <a:ea typeface="+mn-ea"/>
                <a:cs typeface="+mn-cs"/>
              </a:defRPr>
            </a:lvl5pPr>
            <a:lvl6pPr marL="457200" algn="r" rtl="0" fontAlgn="base">
              <a:spcBef>
                <a:spcPct val="0"/>
              </a:spcBef>
              <a:spcAft>
                <a:spcPct val="0"/>
              </a:spcAft>
              <a:defRPr sz="3200">
                <a:solidFill>
                  <a:schemeClr val="lt1"/>
                </a:solidFill>
                <a:latin typeface="+mn-lt"/>
                <a:ea typeface="+mn-ea"/>
                <a:cs typeface="+mn-cs"/>
              </a:defRPr>
            </a:lvl6pPr>
            <a:lvl7pPr marL="914400" algn="r" rtl="0" fontAlgn="base">
              <a:spcBef>
                <a:spcPct val="0"/>
              </a:spcBef>
              <a:spcAft>
                <a:spcPct val="0"/>
              </a:spcAft>
              <a:defRPr sz="3200">
                <a:solidFill>
                  <a:schemeClr val="lt1"/>
                </a:solidFill>
                <a:latin typeface="+mn-lt"/>
                <a:ea typeface="+mn-ea"/>
                <a:cs typeface="+mn-cs"/>
              </a:defRPr>
            </a:lvl7pPr>
            <a:lvl8pPr marL="1371600" algn="r" rtl="0" fontAlgn="base">
              <a:spcBef>
                <a:spcPct val="0"/>
              </a:spcBef>
              <a:spcAft>
                <a:spcPct val="0"/>
              </a:spcAft>
              <a:defRPr sz="3200">
                <a:solidFill>
                  <a:schemeClr val="lt1"/>
                </a:solidFill>
                <a:latin typeface="+mn-lt"/>
                <a:ea typeface="+mn-ea"/>
                <a:cs typeface="+mn-cs"/>
              </a:defRPr>
            </a:lvl8pPr>
            <a:lvl9pPr marL="1828800" algn="r" rtl="0" fontAlgn="base">
              <a:spcBef>
                <a:spcPct val="0"/>
              </a:spcBef>
              <a:spcAft>
                <a:spcPct val="0"/>
              </a:spcAft>
              <a:defRPr sz="3200">
                <a:solidFill>
                  <a:schemeClr val="lt1"/>
                </a:solidFill>
                <a:latin typeface="+mn-lt"/>
                <a:ea typeface="+mn-ea"/>
                <a:cs typeface="+mn-cs"/>
              </a:defRPr>
            </a:lvl9pPr>
          </a:lstStyle>
          <a:p>
            <a:r>
              <a:rPr lang="zh-CN" altLang="en-US" sz="3600" b="1" smtClean="0">
                <a:ea typeface="宋体" panose="02010600030101010101" pitchFamily="2" charset="-122"/>
              </a:rPr>
              <a:t>不同方位和倾角：角谱</a:t>
            </a:r>
            <a:endParaRPr lang="zh-CN" altLang="en-US" sz="3600" b="1" dirty="0">
              <a:ea typeface="宋体" panose="02010600030101010101" pitchFamily="2" charset="-122"/>
            </a:endParaRPr>
          </a:p>
        </p:txBody>
      </p:sp>
    </p:spTree>
    <p:extLst>
      <p:ext uri="{BB962C8B-B14F-4D97-AF65-F5344CB8AC3E}">
        <p14:creationId xmlns:p14="http://schemas.microsoft.com/office/powerpoint/2010/main" val="2904656247"/>
      </p:ext>
    </p:extLst>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68964"/>
                                        </p:tgtEl>
                                        <p:attrNameLst>
                                          <p:attrName>style.visibility</p:attrName>
                                        </p:attrNameLst>
                                      </p:cBhvr>
                                      <p:to>
                                        <p:strVal val="visible"/>
                                      </p:to>
                                    </p:set>
                                    <p:animEffect transition="in" filter="blinds(horizontal)">
                                      <p:cBhvr>
                                        <p:cTn id="7" dur="500"/>
                                        <p:tgtEl>
                                          <p:spTgt spid="1689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68965"/>
                                        </p:tgtEl>
                                        <p:attrNameLst>
                                          <p:attrName>style.visibility</p:attrName>
                                        </p:attrNameLst>
                                      </p:cBhvr>
                                      <p:to>
                                        <p:strVal val="visible"/>
                                      </p:to>
                                    </p:set>
                                    <p:animEffect transition="in" filter="blinds(horizontal)">
                                      <p:cBhvr>
                                        <p:cTn id="12" dur="500"/>
                                        <p:tgtEl>
                                          <p:spTgt spid="16896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2" fill="hold" nodeType="clickEffect">
                                  <p:stCondLst>
                                    <p:cond delay="0"/>
                                  </p:stCondLst>
                                  <p:childTnLst>
                                    <p:set>
                                      <p:cBhvr>
                                        <p:cTn id="16" dur="1" fill="hold">
                                          <p:stCondLst>
                                            <p:cond delay="0"/>
                                          </p:stCondLst>
                                        </p:cTn>
                                        <p:tgtEl>
                                          <p:spTgt spid="168966"/>
                                        </p:tgtEl>
                                        <p:attrNameLst>
                                          <p:attrName>style.visibility</p:attrName>
                                        </p:attrNameLst>
                                      </p:cBhvr>
                                      <p:to>
                                        <p:strVal val="visible"/>
                                      </p:to>
                                    </p:set>
                                    <p:anim calcmode="lin" valueType="num">
                                      <p:cBhvr additive="base">
                                        <p:cTn id="17" dur="500" fill="hold"/>
                                        <p:tgtEl>
                                          <p:spTgt spid="168966"/>
                                        </p:tgtEl>
                                        <p:attrNameLst>
                                          <p:attrName>ppt_x</p:attrName>
                                        </p:attrNameLst>
                                      </p:cBhvr>
                                      <p:tavLst>
                                        <p:tav tm="0">
                                          <p:val>
                                            <p:strVal val="1+#ppt_w/2"/>
                                          </p:val>
                                        </p:tav>
                                        <p:tav tm="100000">
                                          <p:val>
                                            <p:strVal val="#ppt_x"/>
                                          </p:val>
                                        </p:tav>
                                      </p:tavLst>
                                    </p:anim>
                                    <p:anim calcmode="lin" valueType="num">
                                      <p:cBhvr additive="base">
                                        <p:cTn id="18" dur="500" fill="hold"/>
                                        <p:tgtEl>
                                          <p:spTgt spid="168966"/>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2" fill="hold" nodeType="clickEffect">
                                  <p:stCondLst>
                                    <p:cond delay="0"/>
                                  </p:stCondLst>
                                  <p:childTnLst>
                                    <p:set>
                                      <p:cBhvr>
                                        <p:cTn id="22" dur="1" fill="hold">
                                          <p:stCondLst>
                                            <p:cond delay="0"/>
                                          </p:stCondLst>
                                        </p:cTn>
                                        <p:tgtEl>
                                          <p:spTgt spid="168967"/>
                                        </p:tgtEl>
                                        <p:attrNameLst>
                                          <p:attrName>style.visibility</p:attrName>
                                        </p:attrNameLst>
                                      </p:cBhvr>
                                      <p:to>
                                        <p:strVal val="visible"/>
                                      </p:to>
                                    </p:set>
                                    <p:anim calcmode="lin" valueType="num">
                                      <p:cBhvr additive="base">
                                        <p:cTn id="23" dur="500" fill="hold"/>
                                        <p:tgtEl>
                                          <p:spTgt spid="168967"/>
                                        </p:tgtEl>
                                        <p:attrNameLst>
                                          <p:attrName>ppt_x</p:attrName>
                                        </p:attrNameLst>
                                      </p:cBhvr>
                                      <p:tavLst>
                                        <p:tav tm="0">
                                          <p:val>
                                            <p:strVal val="1+#ppt_w/2"/>
                                          </p:val>
                                        </p:tav>
                                        <p:tav tm="100000">
                                          <p:val>
                                            <p:strVal val="#ppt_x"/>
                                          </p:val>
                                        </p:tav>
                                      </p:tavLst>
                                    </p:anim>
                                    <p:anim calcmode="lin" valueType="num">
                                      <p:cBhvr additive="base">
                                        <p:cTn id="24" dur="500" fill="hold"/>
                                        <p:tgtEl>
                                          <p:spTgt spid="168967"/>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8" presetClass="entr" presetSubtype="16" fill="hold" nodeType="clickEffect">
                                  <p:stCondLst>
                                    <p:cond delay="0"/>
                                  </p:stCondLst>
                                  <p:childTnLst>
                                    <p:set>
                                      <p:cBhvr>
                                        <p:cTn id="28" dur="1" fill="hold">
                                          <p:stCondLst>
                                            <p:cond delay="0"/>
                                          </p:stCondLst>
                                        </p:cTn>
                                        <p:tgtEl>
                                          <p:spTgt spid="168970"/>
                                        </p:tgtEl>
                                        <p:attrNameLst>
                                          <p:attrName>style.visibility</p:attrName>
                                        </p:attrNameLst>
                                      </p:cBhvr>
                                      <p:to>
                                        <p:strVal val="visible"/>
                                      </p:to>
                                    </p:set>
                                    <p:animEffect transition="in" filter="diamond(in)">
                                      <p:cBhvr>
                                        <p:cTn id="29" dur="500"/>
                                        <p:tgtEl>
                                          <p:spTgt spid="1689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a:xfrm>
            <a:off x="764381" y="1534298"/>
            <a:ext cx="3568304" cy="514350"/>
          </a:xfrm>
          <a:noFill/>
          <a:ln/>
        </p:spPr>
        <p:txBody>
          <a:bodyPr/>
          <a:lstStyle/>
          <a:p>
            <a:r>
              <a:rPr lang="zh-CN" altLang="en-US" sz="2700" b="1" dirty="0">
                <a:ea typeface="宋体" panose="02010600030101010101" pitchFamily="2" charset="-122"/>
              </a:rPr>
              <a:t>信息光学应用光学</a:t>
            </a:r>
          </a:p>
        </p:txBody>
      </p:sp>
      <p:sp>
        <p:nvSpPr>
          <p:cNvPr id="226307" name="Rectangle 3"/>
          <p:cNvSpPr>
            <a:spLocks noChangeArrowheads="1"/>
          </p:cNvSpPr>
          <p:nvPr/>
        </p:nvSpPr>
        <p:spPr bwMode="auto">
          <a:xfrm>
            <a:off x="1657351" y="2228850"/>
            <a:ext cx="420660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ct val="20000"/>
              </a:spcBef>
              <a:spcAft>
                <a:spcPts val="0"/>
              </a:spcAft>
              <a:buClr>
                <a:srgbClr val="0563C1"/>
              </a:buClr>
            </a:pPr>
            <a:r>
              <a:rPr lang="zh-CN" altLang="en-US" sz="2400" b="1">
                <a:solidFill>
                  <a:prstClr val="black"/>
                </a:solidFill>
                <a:latin typeface="Calibri" panose="020F0502020204030204"/>
              </a:rPr>
              <a:t>光学信息处理可分为两大类：</a:t>
            </a:r>
          </a:p>
        </p:txBody>
      </p:sp>
      <p:sp>
        <p:nvSpPr>
          <p:cNvPr id="226308" name="Rectangle 4"/>
          <p:cNvSpPr>
            <a:spLocks noChangeArrowheads="1"/>
          </p:cNvSpPr>
          <p:nvPr/>
        </p:nvSpPr>
        <p:spPr bwMode="auto">
          <a:xfrm>
            <a:off x="1371600" y="2743200"/>
            <a:ext cx="65151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ts val="0"/>
              </a:spcBef>
              <a:spcAft>
                <a:spcPts val="0"/>
              </a:spcAft>
            </a:pPr>
            <a:r>
              <a:rPr lang="en-US" altLang="zh-CN" sz="2400" b="1">
                <a:solidFill>
                  <a:prstClr val="black"/>
                </a:solidFill>
                <a:latin typeface="宋体" panose="02010600030101010101" pitchFamily="2" charset="-122"/>
              </a:rPr>
              <a:t>(1)</a:t>
            </a:r>
            <a:r>
              <a:rPr lang="en-US" altLang="zh-CN" sz="2400" b="1">
                <a:solidFill>
                  <a:prstClr val="black"/>
                </a:solidFill>
                <a:latin typeface="Calibri" panose="020F0502020204030204"/>
              </a:rPr>
              <a:t> </a:t>
            </a:r>
            <a:r>
              <a:rPr lang="zh-CN" altLang="en-US" sz="2400" b="1">
                <a:solidFill>
                  <a:srgbClr val="A50021"/>
                </a:solidFill>
                <a:latin typeface="Calibri" panose="020F0502020204030204"/>
              </a:rPr>
              <a:t>被处理的对象是光学图像，包括照片、底片、图片等。</a:t>
            </a:r>
          </a:p>
        </p:txBody>
      </p:sp>
      <p:sp>
        <p:nvSpPr>
          <p:cNvPr id="226309" name="Rectangle 5"/>
          <p:cNvSpPr>
            <a:spLocks noChangeArrowheads="1"/>
          </p:cNvSpPr>
          <p:nvPr/>
        </p:nvSpPr>
        <p:spPr bwMode="auto">
          <a:xfrm>
            <a:off x="1314451" y="3714751"/>
            <a:ext cx="64710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20000"/>
              </a:spcBef>
              <a:spcAft>
                <a:spcPts val="0"/>
              </a:spcAft>
              <a:buClr>
                <a:srgbClr val="0563C1"/>
              </a:buClr>
            </a:pPr>
            <a:r>
              <a:rPr lang="zh-CN" altLang="en-US" sz="2400" b="1" dirty="0">
                <a:solidFill>
                  <a:prstClr val="black"/>
                </a:solidFill>
                <a:latin typeface="Calibri" panose="020F0502020204030204"/>
              </a:rPr>
              <a:t>如：改变图像的反差，使模糊图像清晰化，消除图像中的噪声，图像相加减，特征识别，对黑白图像进行假彩色编码，等等。</a:t>
            </a:r>
          </a:p>
        </p:txBody>
      </p:sp>
      <p:sp>
        <p:nvSpPr>
          <p:cNvPr id="7" name="Rectangle 2"/>
          <p:cNvSpPr txBox="1">
            <a:spLocks noChangeArrowheads="1"/>
          </p:cNvSpPr>
          <p:nvPr/>
        </p:nvSpPr>
        <p:spPr>
          <a:xfrm>
            <a:off x="0" y="0"/>
            <a:ext cx="9144000" cy="593525"/>
          </a:xfrm>
          <a:prstGeom prst="rect">
            <a:avLst/>
          </a:prstGeom>
          <a:solidFill>
            <a:schemeClr val="accent6"/>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zh-CN" altLang="en-US" sz="3000" b="1" dirty="0" smtClean="0">
                <a:solidFill>
                  <a:prstClr val="white"/>
                </a:solidFill>
              </a:rPr>
              <a:t>空间滤波</a:t>
            </a:r>
            <a:endParaRPr lang="zh-CN" altLang="en-US" sz="3000" b="1" dirty="0">
              <a:solidFill>
                <a:prstClr val="white"/>
              </a:solidFill>
            </a:endParaRPr>
          </a:p>
        </p:txBody>
      </p:sp>
    </p:spTree>
    <p:extLst>
      <p:ext uri="{BB962C8B-B14F-4D97-AF65-F5344CB8AC3E}">
        <p14:creationId xmlns:p14="http://schemas.microsoft.com/office/powerpoint/2010/main" val="29491797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226308"/>
                                        </p:tgtEl>
                                        <p:attrNameLst>
                                          <p:attrName>style.visibility</p:attrName>
                                        </p:attrNameLst>
                                      </p:cBhvr>
                                      <p:to>
                                        <p:strVal val="visible"/>
                                      </p:to>
                                    </p:set>
                                    <p:anim calcmode="lin" valueType="num">
                                      <p:cBhvr>
                                        <p:cTn id="7" dur="500" fill="hold"/>
                                        <p:tgtEl>
                                          <p:spTgt spid="226308"/>
                                        </p:tgtEl>
                                        <p:attrNameLst>
                                          <p:attrName>ppt_w</p:attrName>
                                        </p:attrNameLst>
                                      </p:cBhvr>
                                      <p:tavLst>
                                        <p:tav tm="0">
                                          <p:val>
                                            <p:fltVal val="0"/>
                                          </p:val>
                                        </p:tav>
                                        <p:tav tm="100000">
                                          <p:val>
                                            <p:strVal val="#ppt_w"/>
                                          </p:val>
                                        </p:tav>
                                      </p:tavLst>
                                    </p:anim>
                                    <p:anim calcmode="lin" valueType="num">
                                      <p:cBhvr>
                                        <p:cTn id="8" dur="500" fill="hold"/>
                                        <p:tgtEl>
                                          <p:spTgt spid="226308"/>
                                        </p:tgtEl>
                                        <p:attrNameLst>
                                          <p:attrName>ppt_h</p:attrName>
                                        </p:attrNameLst>
                                      </p:cBhvr>
                                      <p:tavLst>
                                        <p:tav tm="0">
                                          <p:val>
                                            <p:fltVal val="0"/>
                                          </p:val>
                                        </p:tav>
                                        <p:tav tm="100000">
                                          <p:val>
                                            <p:strVal val="#ppt_h"/>
                                          </p:val>
                                        </p:tav>
                                      </p:tavLst>
                                    </p:anim>
                                    <p:animEffect transition="in" filter="fade">
                                      <p:cBhvr>
                                        <p:cTn id="9" dur="500"/>
                                        <p:tgtEl>
                                          <p:spTgt spid="226308"/>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8" presetClass="entr" presetSubtype="16" fill="hold" grpId="0" nodeType="clickEffect">
                                  <p:stCondLst>
                                    <p:cond delay="0"/>
                                  </p:stCondLst>
                                  <p:childTnLst>
                                    <p:set>
                                      <p:cBhvr>
                                        <p:cTn id="13" dur="1" fill="hold">
                                          <p:stCondLst>
                                            <p:cond delay="0"/>
                                          </p:stCondLst>
                                        </p:cTn>
                                        <p:tgtEl>
                                          <p:spTgt spid="226309"/>
                                        </p:tgtEl>
                                        <p:attrNameLst>
                                          <p:attrName>style.visibility</p:attrName>
                                        </p:attrNameLst>
                                      </p:cBhvr>
                                      <p:to>
                                        <p:strVal val="visible"/>
                                      </p:to>
                                    </p:set>
                                    <p:animEffect transition="in" filter="diamond(in)">
                                      <p:cBhvr>
                                        <p:cTn id="14" dur="2000"/>
                                        <p:tgtEl>
                                          <p:spTgt spid="226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08" grpId="0"/>
      <p:bldP spid="22630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a:xfrm>
            <a:off x="257175" y="1600200"/>
            <a:ext cx="3568304" cy="514350"/>
          </a:xfrm>
          <a:noFill/>
          <a:ln/>
        </p:spPr>
        <p:txBody>
          <a:bodyPr/>
          <a:lstStyle/>
          <a:p>
            <a:r>
              <a:rPr lang="zh-CN" altLang="en-US" sz="2700" b="1" dirty="0">
                <a:ea typeface="宋体" panose="02010600030101010101" pitchFamily="2" charset="-122"/>
              </a:rPr>
              <a:t>用逆滤波器消模糊</a:t>
            </a:r>
          </a:p>
        </p:txBody>
      </p:sp>
      <p:sp>
        <p:nvSpPr>
          <p:cNvPr id="227331" name="Rectangle 3"/>
          <p:cNvSpPr>
            <a:spLocks noChangeArrowheads="1"/>
          </p:cNvSpPr>
          <p:nvPr/>
        </p:nvSpPr>
        <p:spPr bwMode="auto">
          <a:xfrm>
            <a:off x="1485900" y="2228851"/>
            <a:ext cx="6229350" cy="3490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lnSpc>
                <a:spcPct val="115000"/>
              </a:lnSpc>
              <a:spcBef>
                <a:spcPts val="0"/>
              </a:spcBef>
              <a:spcAft>
                <a:spcPts val="0"/>
              </a:spcAft>
            </a:pPr>
            <a:r>
              <a:rPr lang="zh-CN" altLang="en-US" sz="2400" b="1">
                <a:solidFill>
                  <a:srgbClr val="A50021"/>
                </a:solidFill>
                <a:latin typeface="Calibri" panose="020F0502020204030204"/>
              </a:rPr>
              <a:t>消模糊</a:t>
            </a:r>
            <a:r>
              <a:rPr lang="zh-CN" altLang="en-US" sz="2400" b="1">
                <a:solidFill>
                  <a:prstClr val="black"/>
                </a:solidFill>
                <a:latin typeface="Calibri" panose="020F0502020204030204"/>
              </a:rPr>
              <a:t>：相干光学信息处理的一项有趣的应用是模糊图像的复原，在成像过程中，由于成像系统的像差、目标和底片的相对运动、大气扰动等因素造成模糊的像，模糊的原因归结为系统传递函数的缺陷，如果在相干光学滤波系统中，从频谱平面对系统传递函数作适当补偿，将在输出平面上得到清晰像，这一处理过程称为消模糊。</a:t>
            </a:r>
          </a:p>
        </p:txBody>
      </p:sp>
      <p:sp>
        <p:nvSpPr>
          <p:cNvPr id="5" name="Rectangle 2"/>
          <p:cNvSpPr txBox="1">
            <a:spLocks noChangeArrowheads="1"/>
          </p:cNvSpPr>
          <p:nvPr/>
        </p:nvSpPr>
        <p:spPr>
          <a:xfrm>
            <a:off x="0" y="0"/>
            <a:ext cx="9144000" cy="593525"/>
          </a:xfrm>
          <a:prstGeom prst="rect">
            <a:avLst/>
          </a:prstGeom>
          <a:solidFill>
            <a:schemeClr val="accent6"/>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zh-CN" altLang="en-US" sz="3000" b="1" dirty="0" smtClean="0">
                <a:solidFill>
                  <a:prstClr val="white"/>
                </a:solidFill>
              </a:rPr>
              <a:t>空间滤波</a:t>
            </a:r>
            <a:endParaRPr lang="zh-CN" altLang="en-US" sz="3000" b="1" dirty="0">
              <a:solidFill>
                <a:prstClr val="white"/>
              </a:solidFill>
            </a:endParaRPr>
          </a:p>
        </p:txBody>
      </p:sp>
    </p:spTree>
    <p:extLst>
      <p:ext uri="{BB962C8B-B14F-4D97-AF65-F5344CB8AC3E}">
        <p14:creationId xmlns:p14="http://schemas.microsoft.com/office/powerpoint/2010/main" val="27453356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7331"/>
                                        </p:tgtEl>
                                        <p:attrNameLst>
                                          <p:attrName>style.visibility</p:attrName>
                                        </p:attrNameLst>
                                      </p:cBhvr>
                                      <p:to>
                                        <p:strVal val="visible"/>
                                      </p:to>
                                    </p:set>
                                    <p:animEffect transition="in" filter="blinds(horizontal)">
                                      <p:cBhvr>
                                        <p:cTn id="7" dur="500"/>
                                        <p:tgtEl>
                                          <p:spTgt spid="227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331"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a:xfrm>
            <a:off x="304800" y="968643"/>
            <a:ext cx="3568304" cy="514350"/>
          </a:xfrm>
          <a:noFill/>
          <a:ln/>
        </p:spPr>
        <p:txBody>
          <a:bodyPr/>
          <a:lstStyle/>
          <a:p>
            <a:r>
              <a:rPr lang="zh-CN" altLang="en-US" sz="2700" b="1" dirty="0">
                <a:ea typeface="宋体" panose="02010600030101010101" pitchFamily="2" charset="-122"/>
              </a:rPr>
              <a:t>用逆滤波器消模糊</a:t>
            </a:r>
          </a:p>
        </p:txBody>
      </p:sp>
      <p:sp>
        <p:nvSpPr>
          <p:cNvPr id="228355" name="Rectangle 3"/>
          <p:cNvSpPr>
            <a:spLocks noChangeArrowheads="1"/>
          </p:cNvSpPr>
          <p:nvPr/>
        </p:nvSpPr>
        <p:spPr bwMode="auto">
          <a:xfrm>
            <a:off x="1327732" y="1784871"/>
            <a:ext cx="621387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auto">
              <a:spcBef>
                <a:spcPts val="0"/>
              </a:spcBef>
              <a:spcAft>
                <a:spcPts val="0"/>
              </a:spcAft>
            </a:pPr>
            <a:r>
              <a:rPr lang="zh-CN" altLang="en-US" sz="2400" b="1" dirty="0">
                <a:solidFill>
                  <a:prstClr val="black"/>
                </a:solidFill>
                <a:latin typeface="Calibri" panose="020F0502020204030204"/>
              </a:rPr>
              <a:t>设物的光场分布为</a:t>
            </a:r>
            <a:r>
              <a:rPr lang="en-US" altLang="zh-CN" sz="2400" b="1" i="1" dirty="0">
                <a:solidFill>
                  <a:prstClr val="black"/>
                </a:solidFill>
                <a:latin typeface="Times New Roman" panose="02020603050405020304" pitchFamily="18" charset="0"/>
              </a:rPr>
              <a:t>f(</a:t>
            </a:r>
            <a:r>
              <a:rPr lang="en-US" altLang="zh-CN" sz="2400" b="1" i="1" dirty="0" err="1">
                <a:solidFill>
                  <a:prstClr val="black"/>
                </a:solidFill>
                <a:latin typeface="Times New Roman" panose="02020603050405020304" pitchFamily="18" charset="0"/>
              </a:rPr>
              <a:t>x,y</a:t>
            </a:r>
            <a:r>
              <a:rPr lang="en-US" altLang="zh-CN" sz="2400" b="1" i="1" dirty="0">
                <a:solidFill>
                  <a:prstClr val="black"/>
                </a:solidFill>
                <a:latin typeface="Times New Roman" panose="02020603050405020304" pitchFamily="18" charset="0"/>
              </a:rPr>
              <a:t>)</a:t>
            </a:r>
            <a:r>
              <a:rPr lang="zh-CN" altLang="en-US" sz="2400" b="1" dirty="0">
                <a:solidFill>
                  <a:prstClr val="black"/>
                </a:solidFill>
                <a:latin typeface="Calibri" panose="020F0502020204030204"/>
              </a:rPr>
              <a:t>，造成模糊的点扩散函数为</a:t>
            </a:r>
            <a:r>
              <a:rPr lang="en-US" altLang="zh-CN" sz="2400" b="1" i="1" dirty="0" err="1">
                <a:solidFill>
                  <a:prstClr val="black"/>
                </a:solidFill>
                <a:latin typeface="Times New Roman" panose="02020603050405020304" pitchFamily="18" charset="0"/>
              </a:rPr>
              <a:t>hc</a:t>
            </a:r>
            <a:r>
              <a:rPr lang="en-US" altLang="zh-CN" sz="2400" b="1" i="1" dirty="0">
                <a:solidFill>
                  <a:prstClr val="black"/>
                </a:solidFill>
                <a:latin typeface="Times New Roman" panose="02020603050405020304" pitchFamily="18" charset="0"/>
              </a:rPr>
              <a:t>(</a:t>
            </a:r>
            <a:r>
              <a:rPr lang="en-US" altLang="zh-CN" sz="2400" b="1" i="1" dirty="0" err="1">
                <a:solidFill>
                  <a:prstClr val="black"/>
                </a:solidFill>
                <a:latin typeface="Times New Roman" panose="02020603050405020304" pitchFamily="18" charset="0"/>
              </a:rPr>
              <a:t>x,y</a:t>
            </a:r>
            <a:r>
              <a:rPr lang="en-US" altLang="zh-CN" sz="2400" b="1" i="1" dirty="0">
                <a:solidFill>
                  <a:prstClr val="black"/>
                </a:solidFill>
                <a:latin typeface="Times New Roman" panose="02020603050405020304" pitchFamily="18" charset="0"/>
              </a:rPr>
              <a:t>)</a:t>
            </a:r>
            <a:r>
              <a:rPr lang="zh-CN" altLang="en-US" sz="2400" b="1" dirty="0">
                <a:solidFill>
                  <a:prstClr val="black"/>
                </a:solidFill>
                <a:latin typeface="Calibri" panose="020F0502020204030204"/>
              </a:rPr>
              <a:t>，则像的光场分布可以表示为卷积的过程：</a:t>
            </a:r>
          </a:p>
        </p:txBody>
      </p:sp>
      <p:sp>
        <p:nvSpPr>
          <p:cNvPr id="228356" name="Rectangle 4"/>
          <p:cNvSpPr>
            <a:spLocks noChangeArrowheads="1"/>
          </p:cNvSpPr>
          <p:nvPr/>
        </p:nvSpPr>
        <p:spPr bwMode="auto">
          <a:xfrm>
            <a:off x="1143001" y="3193234"/>
            <a:ext cx="18473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auto">
              <a:spcBef>
                <a:spcPts val="0"/>
              </a:spcBef>
              <a:spcAft>
                <a:spcPts val="0"/>
              </a:spcAft>
            </a:pPr>
            <a:endParaRPr lang="zh-CN" altLang="en-US" sz="1350">
              <a:solidFill>
                <a:prstClr val="black"/>
              </a:solidFill>
              <a:latin typeface="Calibri" panose="020F0502020204030204"/>
            </a:endParaRPr>
          </a:p>
        </p:txBody>
      </p:sp>
      <p:graphicFrame>
        <p:nvGraphicFramePr>
          <p:cNvPr id="228357" name="Object 5"/>
          <p:cNvGraphicFramePr>
            <a:graphicFrameLocks noChangeAspect="1"/>
          </p:cNvGraphicFramePr>
          <p:nvPr/>
        </p:nvGraphicFramePr>
        <p:xfrm>
          <a:off x="2686050" y="3314701"/>
          <a:ext cx="4457700" cy="617935"/>
        </p:xfrm>
        <a:graphic>
          <a:graphicData uri="http://schemas.openxmlformats.org/presentationml/2006/ole">
            <mc:AlternateContent xmlns:mc="http://schemas.openxmlformats.org/markup-compatibility/2006">
              <mc:Choice xmlns:v="urn:schemas-microsoft-com:vml" Requires="v">
                <p:oleObj spid="_x0000_s137238" name="Equation" r:id="rId3" imgW="1651000" imgH="228600" progId="Equation.DSMT4">
                  <p:embed/>
                </p:oleObj>
              </mc:Choice>
              <mc:Fallback>
                <p:oleObj name="Equation" r:id="rId3" imgW="16510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6050" y="3314701"/>
                        <a:ext cx="4457700" cy="6179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8358" name="Rectangle 6"/>
          <p:cNvSpPr>
            <a:spLocks noChangeArrowheads="1"/>
          </p:cNvSpPr>
          <p:nvPr/>
        </p:nvSpPr>
        <p:spPr bwMode="auto">
          <a:xfrm>
            <a:off x="1314450" y="4164598"/>
            <a:ext cx="65151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fontAlgn="auto">
              <a:spcBef>
                <a:spcPts val="0"/>
              </a:spcBef>
              <a:spcAft>
                <a:spcPts val="0"/>
              </a:spcAft>
            </a:pPr>
            <a:r>
              <a:rPr lang="zh-CN" altLang="en-US" sz="2400" b="1">
                <a:solidFill>
                  <a:prstClr val="black"/>
                </a:solidFill>
                <a:latin typeface="Calibri" panose="020F0502020204030204"/>
              </a:rPr>
              <a:t>消模糊实际上是解卷积的过程，在空域实现解卷积十分困难，，但在相干光处理所提供的频域滤波能力却使这一过程变得十分简单，将模糊图像置于</a:t>
            </a:r>
            <a:r>
              <a:rPr lang="en-US" altLang="zh-CN" sz="2400" b="1" i="1">
                <a:solidFill>
                  <a:prstClr val="black"/>
                </a:solidFill>
                <a:latin typeface="Times New Roman" panose="02020603050405020304" pitchFamily="18" charset="0"/>
              </a:rPr>
              <a:t>4f</a:t>
            </a:r>
            <a:r>
              <a:rPr lang="zh-CN" altLang="en-US" sz="2400" b="1">
                <a:solidFill>
                  <a:prstClr val="black"/>
                </a:solidFill>
                <a:latin typeface="Calibri" panose="020F0502020204030204"/>
              </a:rPr>
              <a:t>系统的轮作平面上的谱分布为</a:t>
            </a:r>
          </a:p>
        </p:txBody>
      </p:sp>
      <p:sp>
        <p:nvSpPr>
          <p:cNvPr id="8" name="Rectangle 2"/>
          <p:cNvSpPr txBox="1">
            <a:spLocks noChangeArrowheads="1"/>
          </p:cNvSpPr>
          <p:nvPr/>
        </p:nvSpPr>
        <p:spPr>
          <a:xfrm>
            <a:off x="0" y="0"/>
            <a:ext cx="9144000" cy="593525"/>
          </a:xfrm>
          <a:prstGeom prst="rect">
            <a:avLst/>
          </a:prstGeom>
          <a:solidFill>
            <a:schemeClr val="accent6"/>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zh-CN" altLang="en-US" sz="3000" b="1" dirty="0" smtClean="0">
                <a:solidFill>
                  <a:prstClr val="white"/>
                </a:solidFill>
              </a:rPr>
              <a:t>空间滤波</a:t>
            </a:r>
            <a:endParaRPr lang="zh-CN" altLang="en-US" sz="3000" b="1" dirty="0">
              <a:solidFill>
                <a:prstClr val="white"/>
              </a:solidFill>
            </a:endParaRPr>
          </a:p>
        </p:txBody>
      </p:sp>
    </p:spTree>
    <p:extLst>
      <p:ext uri="{BB962C8B-B14F-4D97-AF65-F5344CB8AC3E}">
        <p14:creationId xmlns:p14="http://schemas.microsoft.com/office/powerpoint/2010/main" val="35715986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28355"/>
                                        </p:tgtEl>
                                        <p:attrNameLst>
                                          <p:attrName>style.visibility</p:attrName>
                                        </p:attrNameLst>
                                      </p:cBhvr>
                                      <p:to>
                                        <p:strVal val="visible"/>
                                      </p:to>
                                    </p:set>
                                    <p:animEffect transition="in" filter="checkerboard(across)">
                                      <p:cBhvr>
                                        <p:cTn id="7" dur="500"/>
                                        <p:tgtEl>
                                          <p:spTgt spid="2283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nodeType="clickEffect">
                                  <p:stCondLst>
                                    <p:cond delay="0"/>
                                  </p:stCondLst>
                                  <p:childTnLst>
                                    <p:set>
                                      <p:cBhvr>
                                        <p:cTn id="11" dur="1" fill="hold">
                                          <p:stCondLst>
                                            <p:cond delay="0"/>
                                          </p:stCondLst>
                                        </p:cTn>
                                        <p:tgtEl>
                                          <p:spTgt spid="228357"/>
                                        </p:tgtEl>
                                        <p:attrNameLst>
                                          <p:attrName>style.visibility</p:attrName>
                                        </p:attrNameLst>
                                      </p:cBhvr>
                                      <p:to>
                                        <p:strVal val="visible"/>
                                      </p:to>
                                    </p:set>
                                    <p:anim calcmode="lin" valueType="num">
                                      <p:cBhvr additive="base">
                                        <p:cTn id="12" dur="500" fill="hold"/>
                                        <p:tgtEl>
                                          <p:spTgt spid="228357"/>
                                        </p:tgtEl>
                                        <p:attrNameLst>
                                          <p:attrName>ppt_x</p:attrName>
                                        </p:attrNameLst>
                                      </p:cBhvr>
                                      <p:tavLst>
                                        <p:tav tm="0">
                                          <p:val>
                                            <p:strVal val="0-#ppt_w/2"/>
                                          </p:val>
                                        </p:tav>
                                        <p:tav tm="100000">
                                          <p:val>
                                            <p:strVal val="#ppt_x"/>
                                          </p:val>
                                        </p:tav>
                                      </p:tavLst>
                                    </p:anim>
                                    <p:anim calcmode="lin" valueType="num">
                                      <p:cBhvr additive="base">
                                        <p:cTn id="13" dur="500" fill="hold"/>
                                        <p:tgtEl>
                                          <p:spTgt spid="228357"/>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228358"/>
                                        </p:tgtEl>
                                        <p:attrNameLst>
                                          <p:attrName>style.visibility</p:attrName>
                                        </p:attrNameLst>
                                      </p:cBhvr>
                                      <p:to>
                                        <p:strVal val="visible"/>
                                      </p:to>
                                    </p:set>
                                    <p:animEffect transition="in" filter="dissolve">
                                      <p:cBhvr>
                                        <p:cTn id="18" dur="500"/>
                                        <p:tgtEl>
                                          <p:spTgt spid="2283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55" grpId="0"/>
      <p:bldP spid="228358"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a:xfrm>
            <a:off x="304800" y="1089328"/>
            <a:ext cx="3568304" cy="514350"/>
          </a:xfrm>
          <a:noFill/>
          <a:ln/>
        </p:spPr>
        <p:txBody>
          <a:bodyPr/>
          <a:lstStyle/>
          <a:p>
            <a:r>
              <a:rPr lang="zh-CN" altLang="en-US" sz="2700" b="1" dirty="0">
                <a:ea typeface="宋体" panose="02010600030101010101" pitchFamily="2" charset="-122"/>
              </a:rPr>
              <a:t>用逆滤波器消模糊</a:t>
            </a:r>
          </a:p>
        </p:txBody>
      </p:sp>
      <p:sp>
        <p:nvSpPr>
          <p:cNvPr id="229379" name="Rectangle 3"/>
          <p:cNvSpPr>
            <a:spLocks noChangeArrowheads="1"/>
          </p:cNvSpPr>
          <p:nvPr/>
        </p:nvSpPr>
        <p:spPr bwMode="auto">
          <a:xfrm>
            <a:off x="1143001" y="3112443"/>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auto">
              <a:spcBef>
                <a:spcPts val="0"/>
              </a:spcBef>
              <a:spcAft>
                <a:spcPts val="0"/>
              </a:spcAft>
            </a:pPr>
            <a:endParaRPr lang="zh-CN" altLang="en-US" sz="2400">
              <a:solidFill>
                <a:prstClr val="black"/>
              </a:solidFill>
              <a:latin typeface="Calibri" panose="020F0502020204030204"/>
            </a:endParaRPr>
          </a:p>
        </p:txBody>
      </p:sp>
      <p:sp>
        <p:nvSpPr>
          <p:cNvPr id="229380" name="Rectangle 4"/>
          <p:cNvSpPr>
            <a:spLocks noChangeArrowheads="1"/>
          </p:cNvSpPr>
          <p:nvPr/>
        </p:nvSpPr>
        <p:spPr bwMode="auto">
          <a:xfrm>
            <a:off x="1143001" y="3112443"/>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auto">
              <a:spcBef>
                <a:spcPts val="0"/>
              </a:spcBef>
              <a:spcAft>
                <a:spcPts val="0"/>
              </a:spcAft>
            </a:pPr>
            <a:endParaRPr lang="zh-CN" altLang="en-US" sz="2400">
              <a:solidFill>
                <a:prstClr val="black"/>
              </a:solidFill>
              <a:latin typeface="Calibri" panose="020F0502020204030204"/>
            </a:endParaRPr>
          </a:p>
        </p:txBody>
      </p:sp>
      <p:graphicFrame>
        <p:nvGraphicFramePr>
          <p:cNvPr id="229381" name="Object 5"/>
          <p:cNvGraphicFramePr>
            <a:graphicFrameLocks noChangeAspect="1"/>
          </p:cNvGraphicFramePr>
          <p:nvPr>
            <p:extLst>
              <p:ext uri="{D42A27DB-BD31-4B8C-83A1-F6EECF244321}">
                <p14:modId xmlns:p14="http://schemas.microsoft.com/office/powerpoint/2010/main" val="810030659"/>
              </p:ext>
            </p:extLst>
          </p:nvPr>
        </p:nvGraphicFramePr>
        <p:xfrm>
          <a:off x="2743200" y="1749996"/>
          <a:ext cx="3657600" cy="447675"/>
        </p:xfrm>
        <a:graphic>
          <a:graphicData uri="http://schemas.openxmlformats.org/presentationml/2006/ole">
            <mc:AlternateContent xmlns:mc="http://schemas.openxmlformats.org/markup-compatibility/2006">
              <mc:Choice xmlns:v="urn:schemas-microsoft-com:vml" Requires="v">
                <p:oleObj spid="_x0000_s138282" name="Equation" r:id="rId3" imgW="1866900" imgH="228600" progId="Equation.DSMT4">
                  <p:embed/>
                </p:oleObj>
              </mc:Choice>
              <mc:Fallback>
                <p:oleObj name="Equation" r:id="rId3" imgW="18669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1749996"/>
                        <a:ext cx="3657600" cy="447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9382" name="Rectangle 6"/>
          <p:cNvSpPr>
            <a:spLocks noChangeArrowheads="1"/>
          </p:cNvSpPr>
          <p:nvPr/>
        </p:nvSpPr>
        <p:spPr bwMode="auto">
          <a:xfrm>
            <a:off x="1314450" y="2671317"/>
            <a:ext cx="64008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fontAlgn="auto">
              <a:spcBef>
                <a:spcPts val="0"/>
              </a:spcBef>
              <a:spcAft>
                <a:spcPts val="0"/>
              </a:spcAft>
            </a:pPr>
            <a:r>
              <a:rPr lang="zh-CN" altLang="en-US" sz="2400" b="1">
                <a:solidFill>
                  <a:prstClr val="black"/>
                </a:solidFill>
                <a:latin typeface="Calibri" panose="020F0502020204030204"/>
              </a:rPr>
              <a:t>式中</a:t>
            </a:r>
            <a:r>
              <a:rPr lang="en-US" altLang="zh-CN" sz="2400" b="1" i="1">
                <a:solidFill>
                  <a:prstClr val="black"/>
                </a:solidFill>
                <a:latin typeface="Times New Roman" panose="02020603050405020304" pitchFamily="18" charset="0"/>
              </a:rPr>
              <a:t>F</a:t>
            </a:r>
            <a:r>
              <a:rPr lang="zh-CN" altLang="en-US" sz="2400" b="1">
                <a:solidFill>
                  <a:prstClr val="black"/>
                </a:solidFill>
                <a:latin typeface="Calibri" panose="020F0502020204030204"/>
              </a:rPr>
              <a:t>是物的频谱，</a:t>
            </a:r>
            <a:r>
              <a:rPr lang="en-US" altLang="zh-CN" sz="2400" b="1" i="1">
                <a:solidFill>
                  <a:prstClr val="black"/>
                </a:solidFill>
                <a:latin typeface="Times New Roman" panose="02020603050405020304" pitchFamily="18" charset="0"/>
              </a:rPr>
              <a:t>G</a:t>
            </a:r>
            <a:r>
              <a:rPr lang="zh-CN" altLang="en-US" sz="2400" b="1">
                <a:solidFill>
                  <a:prstClr val="black"/>
                </a:solidFill>
                <a:latin typeface="Calibri" panose="020F0502020204030204"/>
              </a:rPr>
              <a:t>是像的频谱，</a:t>
            </a:r>
            <a:r>
              <a:rPr lang="en-US" altLang="zh-CN" sz="2400" b="1" i="1">
                <a:solidFill>
                  <a:prstClr val="black"/>
                </a:solidFill>
                <a:latin typeface="Times New Roman" panose="02020603050405020304" pitchFamily="18" charset="0"/>
              </a:rPr>
              <a:t>Hc</a:t>
            </a:r>
            <a:r>
              <a:rPr lang="zh-CN" altLang="en-US" sz="2400" b="1">
                <a:solidFill>
                  <a:prstClr val="black"/>
                </a:solidFill>
                <a:latin typeface="Calibri" panose="020F0502020204030204"/>
              </a:rPr>
              <a:t>是带有系统缺陷的相干传递函数，即</a:t>
            </a:r>
            <a:r>
              <a:rPr lang="en-US" altLang="zh-CN" sz="2400" b="1" i="1">
                <a:solidFill>
                  <a:prstClr val="black"/>
                </a:solidFill>
                <a:latin typeface="Times New Roman" panose="02020603050405020304" pitchFamily="18" charset="0"/>
              </a:rPr>
              <a:t>hc</a:t>
            </a:r>
            <a:r>
              <a:rPr lang="zh-CN" altLang="en-US" sz="2400" b="1">
                <a:solidFill>
                  <a:prstClr val="black"/>
                </a:solidFill>
                <a:latin typeface="Calibri" panose="020F0502020204030204"/>
              </a:rPr>
              <a:t>的的傅里叶变换，在理想情况下，</a:t>
            </a:r>
            <a:r>
              <a:rPr lang="en-US" altLang="zh-CN" sz="2400" b="1" i="1">
                <a:solidFill>
                  <a:prstClr val="black"/>
                </a:solidFill>
                <a:latin typeface="Times New Roman" panose="02020603050405020304" pitchFamily="18" charset="0"/>
              </a:rPr>
              <a:t>H</a:t>
            </a:r>
            <a:r>
              <a:rPr lang="zh-CN" altLang="en-US" sz="2400" b="1" i="1">
                <a:solidFill>
                  <a:prstClr val="black"/>
                </a:solidFill>
                <a:latin typeface="Times New Roman" panose="02020603050405020304" pitchFamily="18" charset="0"/>
              </a:rPr>
              <a:t>＝</a:t>
            </a:r>
            <a:r>
              <a:rPr lang="en-US" altLang="zh-CN" sz="2400" b="1" i="1">
                <a:solidFill>
                  <a:prstClr val="black"/>
                </a:solidFill>
                <a:latin typeface="Times New Roman" panose="02020603050405020304" pitchFamily="18" charset="0"/>
              </a:rPr>
              <a:t>1</a:t>
            </a:r>
            <a:r>
              <a:rPr lang="zh-CN" altLang="en-US" sz="2400" b="1">
                <a:solidFill>
                  <a:prstClr val="black"/>
                </a:solidFill>
                <a:latin typeface="Calibri" panose="020F0502020204030204"/>
              </a:rPr>
              <a:t>，由此可见，若在</a:t>
            </a:r>
            <a:r>
              <a:rPr lang="en-US" altLang="zh-CN" sz="2400" b="1" i="1">
                <a:solidFill>
                  <a:prstClr val="black"/>
                </a:solidFill>
                <a:latin typeface="Times New Roman" panose="02020603050405020304" pitchFamily="18" charset="0"/>
              </a:rPr>
              <a:t>4f</a:t>
            </a:r>
            <a:r>
              <a:rPr lang="zh-CN" altLang="en-US" sz="2400" b="1">
                <a:solidFill>
                  <a:prstClr val="black"/>
                </a:solidFill>
                <a:latin typeface="Calibri" panose="020F0502020204030204"/>
              </a:rPr>
              <a:t>系统的频谱面上用一个透射系统为</a:t>
            </a:r>
            <a:r>
              <a:rPr lang="en-US" altLang="zh-CN" sz="2400" b="1" i="1">
                <a:solidFill>
                  <a:prstClr val="black"/>
                </a:solidFill>
                <a:latin typeface="Times New Roman" panose="02020603050405020304" pitchFamily="18" charset="0"/>
              </a:rPr>
              <a:t>H</a:t>
            </a:r>
            <a:r>
              <a:rPr lang="zh-CN" altLang="en-US" sz="2400" b="1" i="1">
                <a:solidFill>
                  <a:prstClr val="black"/>
                </a:solidFill>
                <a:latin typeface="Times New Roman" panose="02020603050405020304" pitchFamily="18" charset="0"/>
              </a:rPr>
              <a:t>＝</a:t>
            </a:r>
            <a:r>
              <a:rPr lang="en-US" altLang="zh-CN" sz="2400" b="1" i="1">
                <a:solidFill>
                  <a:prstClr val="black"/>
                </a:solidFill>
                <a:latin typeface="Times New Roman" panose="02020603050405020304" pitchFamily="18" charset="0"/>
              </a:rPr>
              <a:t>1/Hc</a:t>
            </a:r>
            <a:r>
              <a:rPr lang="en-US" altLang="zh-CN" sz="2400" b="1">
                <a:solidFill>
                  <a:prstClr val="black"/>
                </a:solidFill>
                <a:latin typeface="Calibri" panose="020F0502020204030204"/>
              </a:rPr>
              <a:t> </a:t>
            </a:r>
            <a:r>
              <a:rPr lang="zh-CN" altLang="en-US" sz="2400" b="1">
                <a:solidFill>
                  <a:prstClr val="black"/>
                </a:solidFill>
                <a:latin typeface="Calibri" panose="020F0502020204030204"/>
              </a:rPr>
              <a:t>的逆滤波器进行滤波，就可在输出面上得到消模糊的像，即</a:t>
            </a:r>
          </a:p>
        </p:txBody>
      </p:sp>
      <p:sp>
        <p:nvSpPr>
          <p:cNvPr id="229383" name="Rectangle 7"/>
          <p:cNvSpPr>
            <a:spLocks noChangeArrowheads="1"/>
          </p:cNvSpPr>
          <p:nvPr/>
        </p:nvSpPr>
        <p:spPr bwMode="auto">
          <a:xfrm>
            <a:off x="1143001" y="3037434"/>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auto">
              <a:spcBef>
                <a:spcPts val="0"/>
              </a:spcBef>
              <a:spcAft>
                <a:spcPts val="0"/>
              </a:spcAft>
            </a:pPr>
            <a:endParaRPr lang="zh-CN" altLang="en-US" sz="2400">
              <a:solidFill>
                <a:prstClr val="black"/>
              </a:solidFill>
              <a:latin typeface="Calibri" panose="020F0502020204030204"/>
            </a:endParaRPr>
          </a:p>
        </p:txBody>
      </p:sp>
      <p:graphicFrame>
        <p:nvGraphicFramePr>
          <p:cNvPr id="229384" name="Object 8"/>
          <p:cNvGraphicFramePr>
            <a:graphicFrameLocks noChangeAspect="1"/>
          </p:cNvGraphicFramePr>
          <p:nvPr>
            <p:extLst>
              <p:ext uri="{D42A27DB-BD31-4B8C-83A1-F6EECF244321}">
                <p14:modId xmlns:p14="http://schemas.microsoft.com/office/powerpoint/2010/main" val="3362500341"/>
              </p:ext>
            </p:extLst>
          </p:nvPr>
        </p:nvGraphicFramePr>
        <p:xfrm>
          <a:off x="1771650" y="5479258"/>
          <a:ext cx="5600700" cy="742950"/>
        </p:xfrm>
        <a:graphic>
          <a:graphicData uri="http://schemas.openxmlformats.org/presentationml/2006/ole">
            <mc:AlternateContent xmlns:mc="http://schemas.openxmlformats.org/markup-compatibility/2006">
              <mc:Choice xmlns:v="urn:schemas-microsoft-com:vml" Requires="v">
                <p:oleObj spid="_x0000_s138283" name="Equation" r:id="rId5" imgW="3898900" imgH="431800" progId="Equation.DSMT4">
                  <p:embed/>
                </p:oleObj>
              </mc:Choice>
              <mc:Fallback>
                <p:oleObj name="Equation" r:id="rId5" imgW="3898900" imgH="431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1650" y="5479258"/>
                        <a:ext cx="5600700" cy="742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2"/>
          <p:cNvSpPr txBox="1">
            <a:spLocks noChangeArrowheads="1"/>
          </p:cNvSpPr>
          <p:nvPr/>
        </p:nvSpPr>
        <p:spPr>
          <a:xfrm>
            <a:off x="0" y="0"/>
            <a:ext cx="9144000" cy="593525"/>
          </a:xfrm>
          <a:prstGeom prst="rect">
            <a:avLst/>
          </a:prstGeom>
          <a:solidFill>
            <a:schemeClr val="accent6"/>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zh-CN" altLang="en-US" sz="3000" b="1" dirty="0" smtClean="0">
                <a:solidFill>
                  <a:prstClr val="white"/>
                </a:solidFill>
              </a:rPr>
              <a:t>空间滤波</a:t>
            </a:r>
            <a:endParaRPr lang="zh-CN" altLang="en-US" sz="3000" b="1" dirty="0">
              <a:solidFill>
                <a:prstClr val="white"/>
              </a:solidFill>
            </a:endParaRPr>
          </a:p>
        </p:txBody>
      </p:sp>
    </p:spTree>
    <p:extLst>
      <p:ext uri="{BB962C8B-B14F-4D97-AF65-F5344CB8AC3E}">
        <p14:creationId xmlns:p14="http://schemas.microsoft.com/office/powerpoint/2010/main" val="410781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229381"/>
                                        </p:tgtEl>
                                        <p:attrNameLst>
                                          <p:attrName>style.visibility</p:attrName>
                                        </p:attrNameLst>
                                      </p:cBhvr>
                                      <p:to>
                                        <p:strVal val="visible"/>
                                      </p:to>
                                    </p:set>
                                    <p:anim calcmode="lin" valueType="num">
                                      <p:cBhvr additive="base">
                                        <p:cTn id="7" dur="500" fill="hold"/>
                                        <p:tgtEl>
                                          <p:spTgt spid="229381"/>
                                        </p:tgtEl>
                                        <p:attrNameLst>
                                          <p:attrName>ppt_x</p:attrName>
                                        </p:attrNameLst>
                                      </p:cBhvr>
                                      <p:tavLst>
                                        <p:tav tm="0">
                                          <p:val>
                                            <p:strVal val="1+#ppt_w/2"/>
                                          </p:val>
                                        </p:tav>
                                        <p:tav tm="100000">
                                          <p:val>
                                            <p:strVal val="#ppt_x"/>
                                          </p:val>
                                        </p:tav>
                                      </p:tavLst>
                                    </p:anim>
                                    <p:anim calcmode="lin" valueType="num">
                                      <p:cBhvr additive="base">
                                        <p:cTn id="8" dur="500" fill="hold"/>
                                        <p:tgtEl>
                                          <p:spTgt spid="22938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8" presetClass="entr" presetSubtype="16" fill="hold" grpId="0" nodeType="clickEffect">
                                  <p:stCondLst>
                                    <p:cond delay="0"/>
                                  </p:stCondLst>
                                  <p:childTnLst>
                                    <p:set>
                                      <p:cBhvr>
                                        <p:cTn id="12" dur="1" fill="hold">
                                          <p:stCondLst>
                                            <p:cond delay="0"/>
                                          </p:stCondLst>
                                        </p:cTn>
                                        <p:tgtEl>
                                          <p:spTgt spid="229382"/>
                                        </p:tgtEl>
                                        <p:attrNameLst>
                                          <p:attrName>style.visibility</p:attrName>
                                        </p:attrNameLst>
                                      </p:cBhvr>
                                      <p:to>
                                        <p:strVal val="visible"/>
                                      </p:to>
                                    </p:set>
                                    <p:animEffect transition="in" filter="diamond(in)">
                                      <p:cBhvr>
                                        <p:cTn id="13" dur="2000"/>
                                        <p:tgtEl>
                                          <p:spTgt spid="22938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8" presetClass="entr" presetSubtype="16" fill="hold" nodeType="clickEffect">
                                  <p:stCondLst>
                                    <p:cond delay="0"/>
                                  </p:stCondLst>
                                  <p:childTnLst>
                                    <p:set>
                                      <p:cBhvr>
                                        <p:cTn id="17" dur="1" fill="hold">
                                          <p:stCondLst>
                                            <p:cond delay="0"/>
                                          </p:stCondLst>
                                        </p:cTn>
                                        <p:tgtEl>
                                          <p:spTgt spid="229384"/>
                                        </p:tgtEl>
                                        <p:attrNameLst>
                                          <p:attrName>style.visibility</p:attrName>
                                        </p:attrNameLst>
                                      </p:cBhvr>
                                      <p:to>
                                        <p:strVal val="visible"/>
                                      </p:to>
                                    </p:set>
                                    <p:animEffect transition="in" filter="diamond(in)">
                                      <p:cBhvr>
                                        <p:cTn id="18" dur="2000"/>
                                        <p:tgtEl>
                                          <p:spTgt spid="2293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38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a:xfrm>
            <a:off x="660796" y="1957388"/>
            <a:ext cx="3568304" cy="514350"/>
          </a:xfrm>
          <a:noFill/>
          <a:ln/>
        </p:spPr>
        <p:txBody>
          <a:bodyPr/>
          <a:lstStyle/>
          <a:p>
            <a:r>
              <a:rPr lang="zh-CN" altLang="en-US" sz="2700" b="1" dirty="0">
                <a:ea typeface="宋体" panose="02010600030101010101" pitchFamily="2" charset="-122"/>
              </a:rPr>
              <a:t>用逆滤波器消模糊</a:t>
            </a:r>
          </a:p>
        </p:txBody>
      </p:sp>
      <p:sp>
        <p:nvSpPr>
          <p:cNvPr id="230403" name="Rectangle 3"/>
          <p:cNvSpPr>
            <a:spLocks noChangeArrowheads="1"/>
          </p:cNvSpPr>
          <p:nvPr/>
        </p:nvSpPr>
        <p:spPr bwMode="auto">
          <a:xfrm>
            <a:off x="1143001" y="3112443"/>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auto">
              <a:spcBef>
                <a:spcPts val="0"/>
              </a:spcBef>
              <a:spcAft>
                <a:spcPts val="0"/>
              </a:spcAft>
            </a:pPr>
            <a:endParaRPr lang="zh-CN" altLang="en-US" sz="2400">
              <a:solidFill>
                <a:prstClr val="black"/>
              </a:solidFill>
              <a:latin typeface="Calibri" panose="020F0502020204030204"/>
            </a:endParaRPr>
          </a:p>
        </p:txBody>
      </p:sp>
      <p:sp>
        <p:nvSpPr>
          <p:cNvPr id="230404" name="Rectangle 4"/>
          <p:cNvSpPr>
            <a:spLocks noChangeArrowheads="1"/>
          </p:cNvSpPr>
          <p:nvPr/>
        </p:nvSpPr>
        <p:spPr bwMode="auto">
          <a:xfrm>
            <a:off x="1143001" y="3112443"/>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auto">
              <a:spcBef>
                <a:spcPts val="0"/>
              </a:spcBef>
              <a:spcAft>
                <a:spcPts val="0"/>
              </a:spcAft>
            </a:pPr>
            <a:endParaRPr lang="zh-CN" altLang="en-US" sz="2400">
              <a:solidFill>
                <a:prstClr val="black"/>
              </a:solidFill>
              <a:latin typeface="Calibri" panose="020F0502020204030204"/>
            </a:endParaRPr>
          </a:p>
        </p:txBody>
      </p:sp>
      <p:sp>
        <p:nvSpPr>
          <p:cNvPr id="230405" name="Rectangle 5"/>
          <p:cNvSpPr>
            <a:spLocks noChangeArrowheads="1"/>
          </p:cNvSpPr>
          <p:nvPr/>
        </p:nvSpPr>
        <p:spPr bwMode="auto">
          <a:xfrm>
            <a:off x="1143001" y="3037434"/>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fontAlgn="auto">
              <a:spcBef>
                <a:spcPts val="0"/>
              </a:spcBef>
              <a:spcAft>
                <a:spcPts val="0"/>
              </a:spcAft>
            </a:pPr>
            <a:endParaRPr lang="zh-CN" altLang="en-US" sz="2400">
              <a:solidFill>
                <a:prstClr val="black"/>
              </a:solidFill>
              <a:latin typeface="Calibri" panose="020F0502020204030204"/>
            </a:endParaRPr>
          </a:p>
        </p:txBody>
      </p:sp>
      <p:sp>
        <p:nvSpPr>
          <p:cNvPr id="230406" name="Rectangle 6"/>
          <p:cNvSpPr>
            <a:spLocks noChangeArrowheads="1"/>
          </p:cNvSpPr>
          <p:nvPr/>
        </p:nvSpPr>
        <p:spPr bwMode="auto">
          <a:xfrm>
            <a:off x="1600200" y="3790980"/>
            <a:ext cx="557212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4445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just" fontAlgn="auto">
              <a:spcBef>
                <a:spcPts val="0"/>
              </a:spcBef>
              <a:spcAft>
                <a:spcPts val="0"/>
              </a:spcAft>
              <a:buClr>
                <a:srgbClr val="0563C1"/>
              </a:buClr>
              <a:buSzPct val="80000"/>
              <a:buFont typeface="Wingdings" panose="05000000000000000000" pitchFamily="2" charset="2"/>
              <a:buChar char="v"/>
            </a:pPr>
            <a:r>
              <a:rPr lang="zh-CN" altLang="en-US" sz="2400" b="1">
                <a:solidFill>
                  <a:srgbClr val="000066"/>
                </a:solidFill>
                <a:latin typeface="Verdana" panose="020B0604030504040204" pitchFamily="34" charset="0"/>
              </a:rPr>
              <a:t>  制作逆滤波器可采用全息法，当然预先知道</a:t>
            </a:r>
            <a:r>
              <a:rPr lang="en-US" altLang="zh-CN" sz="2400" b="1" i="1">
                <a:solidFill>
                  <a:srgbClr val="000066"/>
                </a:solidFill>
                <a:latin typeface="Times New Roman" panose="02020603050405020304" pitchFamily="18" charset="0"/>
              </a:rPr>
              <a:t>hc</a:t>
            </a:r>
            <a:r>
              <a:rPr lang="zh-CN" altLang="en-US" sz="2400" b="1">
                <a:solidFill>
                  <a:srgbClr val="000066"/>
                </a:solidFill>
                <a:latin typeface="Verdana" panose="020B0604030504040204" pitchFamily="34" charset="0"/>
              </a:rPr>
              <a:t>消卷积的关键</a:t>
            </a:r>
            <a:r>
              <a:rPr lang="en-US" altLang="zh-CN" sz="2400" b="1">
                <a:solidFill>
                  <a:srgbClr val="000066"/>
                </a:solidFill>
                <a:latin typeface="Verdana" panose="020B0604030504040204" pitchFamily="34" charset="0"/>
              </a:rPr>
              <a:t>.</a:t>
            </a:r>
          </a:p>
        </p:txBody>
      </p:sp>
      <p:sp>
        <p:nvSpPr>
          <p:cNvPr id="230407" name="Rectangle 7"/>
          <p:cNvSpPr>
            <a:spLocks noChangeArrowheads="1"/>
          </p:cNvSpPr>
          <p:nvPr/>
        </p:nvSpPr>
        <p:spPr bwMode="auto">
          <a:xfrm>
            <a:off x="1600200" y="2686050"/>
            <a:ext cx="5257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ts val="0"/>
              </a:spcBef>
              <a:spcAft>
                <a:spcPts val="0"/>
              </a:spcAft>
              <a:buClr>
                <a:srgbClr val="0563C1"/>
              </a:buClr>
              <a:buSzPct val="80000"/>
              <a:buFont typeface="Wingdings" panose="05000000000000000000" pitchFamily="2" charset="2"/>
              <a:buChar char="v"/>
            </a:pPr>
            <a:r>
              <a:rPr lang="zh-CN" altLang="en-US" sz="2400" b="1">
                <a:solidFill>
                  <a:prstClr val="black"/>
                </a:solidFill>
                <a:latin typeface="Calibri" panose="020F0502020204030204"/>
              </a:rPr>
              <a:t>  此时传递函数为</a:t>
            </a:r>
            <a:r>
              <a:rPr lang="en-US" altLang="zh-CN" sz="2400" b="1" i="1">
                <a:solidFill>
                  <a:prstClr val="black"/>
                </a:solidFill>
                <a:latin typeface="Times New Roman" panose="02020603050405020304" pitchFamily="18" charset="0"/>
              </a:rPr>
              <a:t>1</a:t>
            </a:r>
            <a:r>
              <a:rPr lang="zh-CN" altLang="en-US" sz="2400" b="1">
                <a:solidFill>
                  <a:prstClr val="black"/>
                </a:solidFill>
                <a:latin typeface="Calibri" panose="020F0502020204030204"/>
              </a:rPr>
              <a:t>，输出像与输入的理想像完全一致。</a:t>
            </a:r>
          </a:p>
        </p:txBody>
      </p:sp>
      <p:sp>
        <p:nvSpPr>
          <p:cNvPr id="9" name="Rectangle 2"/>
          <p:cNvSpPr txBox="1">
            <a:spLocks noChangeArrowheads="1"/>
          </p:cNvSpPr>
          <p:nvPr/>
        </p:nvSpPr>
        <p:spPr>
          <a:xfrm>
            <a:off x="0" y="0"/>
            <a:ext cx="9144000" cy="593525"/>
          </a:xfrm>
          <a:prstGeom prst="rect">
            <a:avLst/>
          </a:prstGeom>
          <a:solidFill>
            <a:schemeClr val="accent6"/>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zh-CN" altLang="en-US" sz="3000" b="1" dirty="0" smtClean="0">
                <a:solidFill>
                  <a:prstClr val="white"/>
                </a:solidFill>
              </a:rPr>
              <a:t>空间滤波</a:t>
            </a:r>
            <a:endParaRPr lang="zh-CN" altLang="en-US" sz="3000" b="1" dirty="0">
              <a:solidFill>
                <a:prstClr val="white"/>
              </a:solidFill>
            </a:endParaRPr>
          </a:p>
        </p:txBody>
      </p:sp>
    </p:spTree>
    <p:extLst>
      <p:ext uri="{BB962C8B-B14F-4D97-AF65-F5344CB8AC3E}">
        <p14:creationId xmlns:p14="http://schemas.microsoft.com/office/powerpoint/2010/main" val="3669879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30407"/>
                                        </p:tgtEl>
                                        <p:attrNameLst>
                                          <p:attrName>style.visibility</p:attrName>
                                        </p:attrNameLst>
                                      </p:cBhvr>
                                      <p:to>
                                        <p:strVal val="visible"/>
                                      </p:to>
                                    </p:set>
                                    <p:animEffect transition="in" filter="diamond(in)">
                                      <p:cBhvr>
                                        <p:cTn id="7" dur="2000"/>
                                        <p:tgtEl>
                                          <p:spTgt spid="2304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0406"/>
                                        </p:tgtEl>
                                        <p:attrNameLst>
                                          <p:attrName>style.visibility</p:attrName>
                                        </p:attrNameLst>
                                      </p:cBhvr>
                                      <p:to>
                                        <p:strVal val="visible"/>
                                      </p:to>
                                    </p:set>
                                    <p:animEffect transition="in" filter="dissolve">
                                      <p:cBhvr>
                                        <p:cTn id="12" dur="500"/>
                                        <p:tgtEl>
                                          <p:spTgt spid="2304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6" grpId="0"/>
      <p:bldP spid="230407"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152400" y="939403"/>
            <a:ext cx="3568304" cy="514350"/>
          </a:xfrm>
          <a:noFill/>
          <a:ln/>
        </p:spPr>
        <p:txBody>
          <a:bodyPr/>
          <a:lstStyle/>
          <a:p>
            <a:r>
              <a:rPr lang="zh-CN" altLang="en-US" sz="2700" b="1" dirty="0">
                <a:ea typeface="宋体" panose="02010600030101010101" pitchFamily="2" charset="-122"/>
              </a:rPr>
              <a:t>信息光学应用光学</a:t>
            </a:r>
          </a:p>
        </p:txBody>
      </p:sp>
      <p:sp>
        <p:nvSpPr>
          <p:cNvPr id="231427" name="Text Box 3"/>
          <p:cNvSpPr txBox="1">
            <a:spLocks noChangeArrowheads="1"/>
          </p:cNvSpPr>
          <p:nvPr/>
        </p:nvSpPr>
        <p:spPr bwMode="auto">
          <a:xfrm>
            <a:off x="1876425" y="5456635"/>
            <a:ext cx="340995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zh-CN" altLang="en-US" sz="2100" b="1">
                <a:solidFill>
                  <a:srgbClr val="FF0000"/>
                </a:solidFill>
                <a:latin typeface="Times New Roman" panose="02020603050405020304" pitchFamily="18" charset="0"/>
              </a:rPr>
              <a:t>消模糊处理前的碑文</a:t>
            </a:r>
          </a:p>
        </p:txBody>
      </p:sp>
      <p:sp>
        <p:nvSpPr>
          <p:cNvPr id="231428" name="Text Box 4"/>
          <p:cNvSpPr txBox="1">
            <a:spLocks noChangeArrowheads="1"/>
          </p:cNvSpPr>
          <p:nvPr/>
        </p:nvSpPr>
        <p:spPr bwMode="auto">
          <a:xfrm>
            <a:off x="4770836" y="5449491"/>
            <a:ext cx="2896790" cy="41549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zh-CN" altLang="en-US" sz="2100" b="1">
                <a:solidFill>
                  <a:srgbClr val="FF0000"/>
                </a:solidFill>
                <a:latin typeface="Times New Roman" panose="02020603050405020304" pitchFamily="18" charset="0"/>
              </a:rPr>
              <a:t>处理后的碑文（唐诗）</a:t>
            </a:r>
          </a:p>
        </p:txBody>
      </p:sp>
      <p:pic>
        <p:nvPicPr>
          <p:cNvPr id="231429" name="Picture 5" descr="经过付里叶处理过的唐诗"/>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2014" y="1727599"/>
            <a:ext cx="2755106" cy="3621881"/>
          </a:xfrm>
          <a:prstGeom prst="rect">
            <a:avLst/>
          </a:prstGeom>
          <a:noFill/>
          <a:extLst>
            <a:ext uri="{909E8E84-426E-40DD-AFC4-6F175D3DCCD1}">
              <a14:hiddenFill xmlns:a14="http://schemas.microsoft.com/office/drawing/2010/main">
                <a:solidFill>
                  <a:srgbClr val="FFFFFF"/>
                </a:solidFill>
              </a14:hiddenFill>
            </a:ext>
          </a:extLst>
        </p:spPr>
      </p:pic>
      <p:pic>
        <p:nvPicPr>
          <p:cNvPr id="231430" name="Picture 6" descr="未处理过的石碑上的唐诗"/>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1714500"/>
            <a:ext cx="2776538" cy="363497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2"/>
          <p:cNvSpPr txBox="1">
            <a:spLocks noChangeArrowheads="1"/>
          </p:cNvSpPr>
          <p:nvPr/>
        </p:nvSpPr>
        <p:spPr>
          <a:xfrm>
            <a:off x="0" y="0"/>
            <a:ext cx="9144000" cy="593525"/>
          </a:xfrm>
          <a:prstGeom prst="rect">
            <a:avLst/>
          </a:prstGeom>
          <a:solidFill>
            <a:schemeClr val="accent6"/>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zh-CN" altLang="en-US" sz="3000" b="1" dirty="0" smtClean="0">
                <a:solidFill>
                  <a:prstClr val="white"/>
                </a:solidFill>
              </a:rPr>
              <a:t>空间滤波</a:t>
            </a:r>
            <a:endParaRPr lang="zh-CN" altLang="en-US" sz="3000" b="1" dirty="0">
              <a:solidFill>
                <a:prstClr val="white"/>
              </a:solidFill>
            </a:endParaRPr>
          </a:p>
        </p:txBody>
      </p:sp>
    </p:spTree>
    <p:extLst>
      <p:ext uri="{BB962C8B-B14F-4D97-AF65-F5344CB8AC3E}">
        <p14:creationId xmlns:p14="http://schemas.microsoft.com/office/powerpoint/2010/main" val="35724956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231430"/>
                                        </p:tgtEl>
                                        <p:attrNameLst>
                                          <p:attrName>style.visibility</p:attrName>
                                        </p:attrNameLst>
                                      </p:cBhvr>
                                      <p:to>
                                        <p:strVal val="visible"/>
                                      </p:to>
                                    </p:set>
                                    <p:animEffect transition="in" filter="wipe(up)">
                                      <p:cBhvr>
                                        <p:cTn id="7" dur="500"/>
                                        <p:tgtEl>
                                          <p:spTgt spid="231430"/>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31427"/>
                                        </p:tgtEl>
                                        <p:attrNameLst>
                                          <p:attrName>style.visibility</p:attrName>
                                        </p:attrNameLst>
                                      </p:cBhvr>
                                      <p:to>
                                        <p:strVal val="visible"/>
                                      </p:to>
                                    </p:set>
                                    <p:animEffect transition="in" filter="wipe(left)">
                                      <p:cBhvr>
                                        <p:cTn id="11" dur="500"/>
                                        <p:tgtEl>
                                          <p:spTgt spid="23142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231429"/>
                                        </p:tgtEl>
                                        <p:attrNameLst>
                                          <p:attrName>style.visibility</p:attrName>
                                        </p:attrNameLst>
                                      </p:cBhvr>
                                      <p:to>
                                        <p:strVal val="visible"/>
                                      </p:to>
                                    </p:set>
                                    <p:animEffect transition="in" filter="wipe(up)">
                                      <p:cBhvr>
                                        <p:cTn id="16" dur="500"/>
                                        <p:tgtEl>
                                          <p:spTgt spid="231429"/>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231428"/>
                                        </p:tgtEl>
                                        <p:attrNameLst>
                                          <p:attrName>style.visibility</p:attrName>
                                        </p:attrNameLst>
                                      </p:cBhvr>
                                      <p:to>
                                        <p:strVal val="visible"/>
                                      </p:to>
                                    </p:set>
                                    <p:animEffect transition="in" filter="wipe(left)">
                                      <p:cBhvr>
                                        <p:cTn id="20" dur="500"/>
                                        <p:tgtEl>
                                          <p:spTgt spid="231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7" grpId="0" autoUpdateAnimBg="0"/>
      <p:bldP spid="231428" grpId="0" animBg="1"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title"/>
          </p:nvPr>
        </p:nvSpPr>
        <p:spPr>
          <a:xfrm>
            <a:off x="128587" y="1771650"/>
            <a:ext cx="3568304" cy="514350"/>
          </a:xfrm>
          <a:noFill/>
          <a:ln/>
        </p:spPr>
        <p:txBody>
          <a:bodyPr/>
          <a:lstStyle/>
          <a:p>
            <a:r>
              <a:rPr lang="zh-CN" altLang="en-US" sz="2700" b="1" dirty="0">
                <a:ea typeface="宋体" panose="02010600030101010101" pitchFamily="2" charset="-122"/>
              </a:rPr>
              <a:t>信息光学应用光学</a:t>
            </a:r>
          </a:p>
        </p:txBody>
      </p:sp>
      <p:sp>
        <p:nvSpPr>
          <p:cNvPr id="232451" name="Rectangle 3"/>
          <p:cNvSpPr>
            <a:spLocks noChangeArrowheads="1"/>
          </p:cNvSpPr>
          <p:nvPr/>
        </p:nvSpPr>
        <p:spPr bwMode="auto">
          <a:xfrm>
            <a:off x="1371600" y="2343151"/>
            <a:ext cx="634365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ts val="0"/>
              </a:spcBef>
              <a:spcAft>
                <a:spcPts val="0"/>
              </a:spcAft>
            </a:pPr>
            <a:r>
              <a:rPr lang="en-US" altLang="zh-CN" sz="2400" b="1">
                <a:solidFill>
                  <a:prstClr val="black"/>
                </a:solidFill>
                <a:latin typeface="宋体" panose="02010600030101010101" pitchFamily="2" charset="-122"/>
              </a:rPr>
              <a:t>(2)</a:t>
            </a:r>
            <a:r>
              <a:rPr lang="en-US" altLang="zh-CN" sz="2400" b="1">
                <a:solidFill>
                  <a:prstClr val="black"/>
                </a:solidFill>
                <a:latin typeface="Calibri" panose="020F0502020204030204"/>
              </a:rPr>
              <a:t> </a:t>
            </a:r>
            <a:r>
              <a:rPr lang="zh-CN" altLang="en-US" sz="2400" b="1">
                <a:solidFill>
                  <a:srgbClr val="A50021"/>
                </a:solidFill>
                <a:latin typeface="Calibri" panose="020F0502020204030204"/>
              </a:rPr>
              <a:t>被处理信息是其它类型的信号，这些信号必须首先转换成光信号或光学图像，然后用光学信息处理系统进行处理。</a:t>
            </a:r>
          </a:p>
        </p:txBody>
      </p:sp>
      <p:sp>
        <p:nvSpPr>
          <p:cNvPr id="232452" name="Rectangle 4"/>
          <p:cNvSpPr>
            <a:spLocks noChangeArrowheads="1"/>
          </p:cNvSpPr>
          <p:nvPr/>
        </p:nvSpPr>
        <p:spPr bwMode="auto">
          <a:xfrm>
            <a:off x="1428750" y="3829051"/>
            <a:ext cx="64008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20000"/>
              </a:spcBef>
              <a:spcAft>
                <a:spcPts val="0"/>
              </a:spcAft>
              <a:buClr>
                <a:srgbClr val="0563C1"/>
              </a:buClr>
            </a:pPr>
            <a:r>
              <a:rPr lang="zh-CN" altLang="en-US" sz="2400" b="1">
                <a:solidFill>
                  <a:prstClr val="black"/>
                </a:solidFill>
                <a:latin typeface="Calibri" panose="020F0502020204030204"/>
              </a:rPr>
              <a:t>如：电信号</a:t>
            </a:r>
            <a:r>
              <a:rPr lang="en-US" altLang="zh-CN" sz="2400" b="1">
                <a:solidFill>
                  <a:prstClr val="black"/>
                </a:solidFill>
                <a:latin typeface="Calibri" panose="020F0502020204030204"/>
              </a:rPr>
              <a:t>(</a:t>
            </a:r>
            <a:r>
              <a:rPr lang="zh-CN" altLang="en-US" sz="2400" b="1">
                <a:solidFill>
                  <a:prstClr val="black"/>
                </a:solidFill>
                <a:latin typeface="Calibri" panose="020F0502020204030204"/>
              </a:rPr>
              <a:t>电压、电流</a:t>
            </a:r>
            <a:r>
              <a:rPr lang="en-US" altLang="zh-CN" sz="2400" b="1">
                <a:solidFill>
                  <a:prstClr val="black"/>
                </a:solidFill>
                <a:latin typeface="Calibri" panose="020F0502020204030204"/>
              </a:rPr>
              <a:t>)</a:t>
            </a:r>
            <a:r>
              <a:rPr lang="zh-CN" altLang="en-US" sz="2400" b="1">
                <a:solidFill>
                  <a:prstClr val="black"/>
                </a:solidFill>
                <a:latin typeface="Calibri" panose="020F0502020204030204"/>
              </a:rPr>
              <a:t>，机械信号</a:t>
            </a:r>
            <a:r>
              <a:rPr lang="en-US" altLang="zh-CN" sz="2400" b="1">
                <a:solidFill>
                  <a:prstClr val="black"/>
                </a:solidFill>
                <a:latin typeface="Calibri" panose="020F0502020204030204"/>
              </a:rPr>
              <a:t>(</a:t>
            </a:r>
            <a:r>
              <a:rPr lang="zh-CN" altLang="en-US" sz="2400" b="1">
                <a:solidFill>
                  <a:prstClr val="black"/>
                </a:solidFill>
                <a:latin typeface="Calibri" panose="020F0502020204030204"/>
              </a:rPr>
              <a:t>重量、长度、角度、速度、应力应变</a:t>
            </a:r>
            <a:r>
              <a:rPr lang="en-US" altLang="zh-CN" sz="2400" b="1">
                <a:solidFill>
                  <a:prstClr val="black"/>
                </a:solidFill>
                <a:latin typeface="Calibri" panose="020F0502020204030204"/>
              </a:rPr>
              <a:t>)</a:t>
            </a:r>
            <a:r>
              <a:rPr lang="zh-CN" altLang="en-US" sz="2400" b="1">
                <a:solidFill>
                  <a:prstClr val="black"/>
                </a:solidFill>
                <a:latin typeface="Calibri" panose="020F0502020204030204"/>
              </a:rPr>
              <a:t>，声音信号，温度信号</a:t>
            </a:r>
            <a:r>
              <a:rPr lang="en-US" altLang="zh-CN" sz="2400" b="1">
                <a:solidFill>
                  <a:prstClr val="black"/>
                </a:solidFill>
                <a:latin typeface="Calibri" panose="020F0502020204030204"/>
              </a:rPr>
              <a:t>…</a:t>
            </a:r>
          </a:p>
        </p:txBody>
      </p:sp>
      <p:sp>
        <p:nvSpPr>
          <p:cNvPr id="6" name="Rectangle 2"/>
          <p:cNvSpPr txBox="1">
            <a:spLocks noChangeArrowheads="1"/>
          </p:cNvSpPr>
          <p:nvPr/>
        </p:nvSpPr>
        <p:spPr>
          <a:xfrm>
            <a:off x="0" y="0"/>
            <a:ext cx="9144000" cy="593525"/>
          </a:xfrm>
          <a:prstGeom prst="rect">
            <a:avLst/>
          </a:prstGeom>
          <a:solidFill>
            <a:schemeClr val="accent6"/>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zh-CN" altLang="en-US" sz="3000" b="1" dirty="0" smtClean="0">
                <a:solidFill>
                  <a:prstClr val="white"/>
                </a:solidFill>
              </a:rPr>
              <a:t>空间滤波</a:t>
            </a:r>
            <a:endParaRPr lang="zh-CN" altLang="en-US" sz="3000" b="1" dirty="0">
              <a:solidFill>
                <a:prstClr val="white"/>
              </a:solidFill>
            </a:endParaRPr>
          </a:p>
        </p:txBody>
      </p:sp>
    </p:spTree>
    <p:extLst>
      <p:ext uri="{BB962C8B-B14F-4D97-AF65-F5344CB8AC3E}">
        <p14:creationId xmlns:p14="http://schemas.microsoft.com/office/powerpoint/2010/main" val="11031812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232451"/>
                                        </p:tgtEl>
                                        <p:attrNameLst>
                                          <p:attrName>style.visibility</p:attrName>
                                        </p:attrNameLst>
                                      </p:cBhvr>
                                      <p:to>
                                        <p:strVal val="visible"/>
                                      </p:to>
                                    </p:set>
                                    <p:anim calcmode="lin" valueType="num">
                                      <p:cBhvr>
                                        <p:cTn id="7" dur="500" fill="hold"/>
                                        <p:tgtEl>
                                          <p:spTgt spid="232451"/>
                                        </p:tgtEl>
                                        <p:attrNameLst>
                                          <p:attrName>ppt_w</p:attrName>
                                        </p:attrNameLst>
                                      </p:cBhvr>
                                      <p:tavLst>
                                        <p:tav tm="0">
                                          <p:val>
                                            <p:fltVal val="0"/>
                                          </p:val>
                                        </p:tav>
                                        <p:tav tm="100000">
                                          <p:val>
                                            <p:strVal val="#ppt_w"/>
                                          </p:val>
                                        </p:tav>
                                      </p:tavLst>
                                    </p:anim>
                                    <p:anim calcmode="lin" valueType="num">
                                      <p:cBhvr>
                                        <p:cTn id="8" dur="500" fill="hold"/>
                                        <p:tgtEl>
                                          <p:spTgt spid="232451"/>
                                        </p:tgtEl>
                                        <p:attrNameLst>
                                          <p:attrName>ppt_h</p:attrName>
                                        </p:attrNameLst>
                                      </p:cBhvr>
                                      <p:tavLst>
                                        <p:tav tm="0">
                                          <p:val>
                                            <p:fltVal val="0"/>
                                          </p:val>
                                        </p:tav>
                                        <p:tav tm="100000">
                                          <p:val>
                                            <p:strVal val="#ppt_h"/>
                                          </p:val>
                                        </p:tav>
                                      </p:tavLst>
                                    </p:anim>
                                    <p:animEffect transition="in" filter="fade">
                                      <p:cBhvr>
                                        <p:cTn id="9" dur="500"/>
                                        <p:tgtEl>
                                          <p:spTgt spid="232451"/>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232452"/>
                                        </p:tgtEl>
                                        <p:attrNameLst>
                                          <p:attrName>style.visibility</p:attrName>
                                        </p:attrNameLst>
                                      </p:cBhvr>
                                      <p:to>
                                        <p:strVal val="visible"/>
                                      </p:to>
                                    </p:set>
                                    <p:animEffect transition="in" filter="dissolve">
                                      <p:cBhvr>
                                        <p:cTn id="14" dur="500"/>
                                        <p:tgtEl>
                                          <p:spTgt spid="232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51" grpId="0"/>
      <p:bldP spid="23245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ext Box 2"/>
          <p:cNvSpPr txBox="1">
            <a:spLocks noChangeArrowheads="1"/>
          </p:cNvSpPr>
          <p:nvPr/>
        </p:nvSpPr>
        <p:spPr bwMode="auto">
          <a:xfrm>
            <a:off x="1314450" y="1885951"/>
            <a:ext cx="6529388"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lnSpc>
                <a:spcPct val="125000"/>
              </a:lnSpc>
              <a:spcBef>
                <a:spcPct val="50000"/>
              </a:spcBef>
              <a:spcAft>
                <a:spcPts val="0"/>
              </a:spcAft>
            </a:pPr>
            <a:r>
              <a:rPr kumimoji="1" lang="zh-CN" altLang="en-US" sz="2400" b="1">
                <a:solidFill>
                  <a:prstClr val="black"/>
                </a:solidFill>
                <a:latin typeface="Times New Roman" panose="02020603050405020304" pitchFamily="18" charset="0"/>
              </a:rPr>
              <a:t>光学特征识</a:t>
            </a:r>
            <a:r>
              <a:rPr kumimoji="1" lang="zh-CN" altLang="en-US" sz="2400" b="1">
                <a:solidFill>
                  <a:prstClr val="black"/>
                </a:solidFill>
                <a:latin typeface="Calibri" panose="020F0502020204030204"/>
              </a:rPr>
              <a:t>：</a:t>
            </a:r>
            <a:r>
              <a:rPr kumimoji="1" lang="zh-CN" altLang="en-US" sz="2400" b="1">
                <a:solidFill>
                  <a:prstClr val="black"/>
                </a:solidFill>
                <a:latin typeface="Times New Roman" panose="02020603050405020304" pitchFamily="18" charset="0"/>
              </a:rPr>
              <a:t>别是把已知物的付氏谱和待测物</a:t>
            </a:r>
            <a:r>
              <a:rPr kumimoji="1" lang="zh-CN" altLang="en-US" sz="2400" b="1">
                <a:solidFill>
                  <a:prstClr val="black"/>
                </a:solidFill>
                <a:latin typeface="Calibri" panose="020F0502020204030204"/>
              </a:rPr>
              <a:t>的付氏谱进行比较，从而找出待测目标。</a:t>
            </a:r>
          </a:p>
        </p:txBody>
      </p:sp>
      <p:sp>
        <p:nvSpPr>
          <p:cNvPr id="233475" name="Text Box 3"/>
          <p:cNvSpPr txBox="1">
            <a:spLocks noChangeArrowheads="1"/>
          </p:cNvSpPr>
          <p:nvPr/>
        </p:nvSpPr>
        <p:spPr bwMode="auto">
          <a:xfrm>
            <a:off x="1600200" y="2971801"/>
            <a:ext cx="5886450" cy="301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lnSpc>
                <a:spcPct val="90000"/>
              </a:lnSpc>
              <a:spcBef>
                <a:spcPct val="50000"/>
              </a:spcBef>
              <a:spcAft>
                <a:spcPts val="0"/>
              </a:spcAft>
            </a:pPr>
            <a:r>
              <a:rPr kumimoji="1" lang="zh-CN" altLang="en-US" sz="2400" b="1">
                <a:solidFill>
                  <a:prstClr val="black"/>
                </a:solidFill>
                <a:latin typeface="Times New Roman" panose="02020603050405020304" pitchFamily="18" charset="0"/>
              </a:rPr>
              <a:t>特征识别系统可以做到：</a:t>
            </a:r>
          </a:p>
          <a:p>
            <a:pPr fontAlgn="auto">
              <a:lnSpc>
                <a:spcPct val="90000"/>
              </a:lnSpc>
              <a:spcBef>
                <a:spcPct val="50000"/>
              </a:spcBef>
              <a:spcAft>
                <a:spcPts val="0"/>
              </a:spcAft>
            </a:pPr>
            <a:r>
              <a:rPr kumimoji="1" lang="zh-CN" altLang="en-US" sz="2400" b="1">
                <a:solidFill>
                  <a:prstClr val="black"/>
                </a:solidFill>
                <a:latin typeface="Calibri" panose="020F0502020204030204"/>
                <a:sym typeface="Symbol" panose="05050102010706020507" pitchFamily="18" charset="2"/>
              </a:rPr>
              <a:t></a:t>
            </a:r>
            <a:r>
              <a:rPr kumimoji="1" lang="zh-CN" altLang="en-US" sz="2400" b="1">
                <a:solidFill>
                  <a:prstClr val="black"/>
                </a:solidFill>
                <a:latin typeface="Calibri" panose="020F0502020204030204"/>
              </a:rPr>
              <a:t>从卫星照片中检测军事目标</a:t>
            </a:r>
          </a:p>
          <a:p>
            <a:pPr fontAlgn="auto">
              <a:lnSpc>
                <a:spcPct val="90000"/>
              </a:lnSpc>
              <a:spcBef>
                <a:spcPct val="50000"/>
              </a:spcBef>
              <a:spcAft>
                <a:spcPts val="0"/>
              </a:spcAft>
            </a:pPr>
            <a:r>
              <a:rPr kumimoji="1" lang="zh-CN" altLang="en-US" sz="2400" b="1">
                <a:solidFill>
                  <a:prstClr val="black"/>
                </a:solidFill>
                <a:latin typeface="Calibri" panose="020F0502020204030204"/>
                <a:sym typeface="Symbol" panose="05050102010706020507" pitchFamily="18" charset="2"/>
              </a:rPr>
              <a:t></a:t>
            </a:r>
            <a:r>
              <a:rPr kumimoji="1" lang="zh-CN" altLang="en-US" sz="2400" b="1">
                <a:solidFill>
                  <a:prstClr val="black"/>
                </a:solidFill>
                <a:latin typeface="Calibri" panose="020F0502020204030204"/>
              </a:rPr>
              <a:t>从文件中检测某个字</a:t>
            </a:r>
          </a:p>
          <a:p>
            <a:pPr fontAlgn="auto">
              <a:lnSpc>
                <a:spcPct val="90000"/>
              </a:lnSpc>
              <a:spcBef>
                <a:spcPct val="50000"/>
              </a:spcBef>
              <a:spcAft>
                <a:spcPts val="0"/>
              </a:spcAft>
            </a:pPr>
            <a:r>
              <a:rPr kumimoji="1" lang="zh-CN" altLang="en-US" sz="2400" b="1">
                <a:solidFill>
                  <a:prstClr val="black"/>
                </a:solidFill>
                <a:latin typeface="Calibri" panose="020F0502020204030204"/>
                <a:sym typeface="Symbol" panose="05050102010706020507" pitchFamily="18" charset="2"/>
              </a:rPr>
              <a:t></a:t>
            </a:r>
            <a:r>
              <a:rPr kumimoji="1" lang="zh-CN" altLang="en-US" sz="2400" b="1">
                <a:solidFill>
                  <a:prstClr val="black"/>
                </a:solidFill>
                <a:latin typeface="Calibri" panose="020F0502020204030204"/>
              </a:rPr>
              <a:t>从细胞中检测癌细胞</a:t>
            </a:r>
          </a:p>
          <a:p>
            <a:pPr fontAlgn="auto">
              <a:lnSpc>
                <a:spcPct val="90000"/>
              </a:lnSpc>
              <a:spcBef>
                <a:spcPct val="50000"/>
              </a:spcBef>
              <a:spcAft>
                <a:spcPts val="0"/>
              </a:spcAft>
            </a:pPr>
            <a:r>
              <a:rPr kumimoji="1" lang="zh-CN" altLang="en-US" sz="2400" b="1">
                <a:solidFill>
                  <a:prstClr val="black"/>
                </a:solidFill>
                <a:latin typeface="Calibri" panose="020F0502020204030204"/>
                <a:sym typeface="Symbol" panose="05050102010706020507" pitchFamily="18" charset="2"/>
              </a:rPr>
              <a:t></a:t>
            </a:r>
            <a:r>
              <a:rPr kumimoji="1" lang="zh-CN" altLang="en-US" sz="2400" b="1">
                <a:solidFill>
                  <a:prstClr val="black"/>
                </a:solidFill>
                <a:latin typeface="Calibri" panose="020F0502020204030204"/>
              </a:rPr>
              <a:t>进行航空测量</a:t>
            </a:r>
          </a:p>
          <a:p>
            <a:pPr fontAlgn="auto">
              <a:lnSpc>
                <a:spcPct val="90000"/>
              </a:lnSpc>
              <a:spcBef>
                <a:spcPct val="50000"/>
              </a:spcBef>
              <a:spcAft>
                <a:spcPts val="0"/>
              </a:spcAft>
            </a:pPr>
            <a:r>
              <a:rPr kumimoji="1" lang="zh-CN" altLang="en-US" sz="2400" b="1">
                <a:solidFill>
                  <a:prstClr val="black"/>
                </a:solidFill>
                <a:latin typeface="Calibri" panose="020F0502020204030204"/>
                <a:sym typeface="Symbol" panose="05050102010706020507" pitchFamily="18" charset="2"/>
              </a:rPr>
              <a:t></a:t>
            </a:r>
            <a:r>
              <a:rPr kumimoji="1" lang="zh-CN" altLang="en-US" sz="2400" b="1">
                <a:solidFill>
                  <a:prstClr val="black"/>
                </a:solidFill>
                <a:latin typeface="Calibri" panose="020F0502020204030204"/>
              </a:rPr>
              <a:t>光学侦破（指纹识别）</a:t>
            </a:r>
            <a:endParaRPr kumimoji="1" lang="zh-CN" altLang="en-US" sz="2400" b="1">
              <a:solidFill>
                <a:prstClr val="black"/>
              </a:solidFill>
              <a:latin typeface="Times New Roman" panose="02020603050405020304" pitchFamily="18" charset="0"/>
            </a:endParaRPr>
          </a:p>
        </p:txBody>
      </p:sp>
      <p:sp>
        <p:nvSpPr>
          <p:cNvPr id="233476" name="Rectangle 4"/>
          <p:cNvSpPr>
            <a:spLocks noGrp="1" noChangeArrowheads="1"/>
          </p:cNvSpPr>
          <p:nvPr>
            <p:ph type="title"/>
          </p:nvPr>
        </p:nvSpPr>
        <p:spPr>
          <a:xfrm>
            <a:off x="303611" y="1371600"/>
            <a:ext cx="2882503" cy="514350"/>
          </a:xfrm>
          <a:noFill/>
          <a:ln/>
        </p:spPr>
        <p:txBody>
          <a:bodyPr/>
          <a:lstStyle/>
          <a:p>
            <a:r>
              <a:rPr lang="zh-CN" altLang="en-US" sz="2700" b="1" dirty="0">
                <a:ea typeface="宋体" panose="02010600030101010101" pitchFamily="2" charset="-122"/>
              </a:rPr>
              <a:t>光学特征识别</a:t>
            </a:r>
          </a:p>
        </p:txBody>
      </p:sp>
      <p:sp>
        <p:nvSpPr>
          <p:cNvPr id="6" name="Rectangle 2"/>
          <p:cNvSpPr txBox="1">
            <a:spLocks noChangeArrowheads="1"/>
          </p:cNvSpPr>
          <p:nvPr/>
        </p:nvSpPr>
        <p:spPr>
          <a:xfrm>
            <a:off x="0" y="0"/>
            <a:ext cx="9144000" cy="593525"/>
          </a:xfrm>
          <a:prstGeom prst="rect">
            <a:avLst/>
          </a:prstGeom>
          <a:solidFill>
            <a:schemeClr val="accent6"/>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zh-CN" altLang="en-US" sz="3000" b="1" dirty="0" smtClean="0">
                <a:solidFill>
                  <a:prstClr val="white"/>
                </a:solidFill>
              </a:rPr>
              <a:t>空间滤波</a:t>
            </a:r>
            <a:endParaRPr lang="zh-CN" altLang="en-US" sz="3000" b="1" dirty="0">
              <a:solidFill>
                <a:prstClr val="white"/>
              </a:solidFill>
            </a:endParaRPr>
          </a:p>
        </p:txBody>
      </p:sp>
    </p:spTree>
    <p:extLst>
      <p:ext uri="{BB962C8B-B14F-4D97-AF65-F5344CB8AC3E}">
        <p14:creationId xmlns:p14="http://schemas.microsoft.com/office/powerpoint/2010/main" val="2462554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3474"/>
                                        </p:tgtEl>
                                        <p:attrNameLst>
                                          <p:attrName>style.visibility</p:attrName>
                                        </p:attrNameLst>
                                      </p:cBhvr>
                                      <p:to>
                                        <p:strVal val="visible"/>
                                      </p:to>
                                    </p:set>
                                    <p:animEffect transition="in" filter="wipe(left)">
                                      <p:cBhvr>
                                        <p:cTn id="7" dur="500"/>
                                        <p:tgtEl>
                                          <p:spTgt spid="2334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3475"/>
                                        </p:tgtEl>
                                        <p:attrNameLst>
                                          <p:attrName>style.visibility</p:attrName>
                                        </p:attrNameLst>
                                      </p:cBhvr>
                                      <p:to>
                                        <p:strVal val="visible"/>
                                      </p:to>
                                    </p:set>
                                    <p:animEffect transition="in" filter="wipe(left)">
                                      <p:cBhvr>
                                        <p:cTn id="12" dur="500"/>
                                        <p:tgtEl>
                                          <p:spTgt spid="2334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474" grpId="0" autoUpdateAnimBg="0"/>
      <p:bldP spid="233475" grpId="0"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4498" name="Group 2"/>
          <p:cNvGrpSpPr>
            <a:grpSpLocks/>
          </p:cNvGrpSpPr>
          <p:nvPr/>
        </p:nvGrpSpPr>
        <p:grpSpPr bwMode="auto">
          <a:xfrm>
            <a:off x="1371600" y="1946672"/>
            <a:ext cx="6172200" cy="4080505"/>
            <a:chOff x="333" y="942"/>
            <a:chExt cx="5105" cy="3397"/>
          </a:xfrm>
        </p:grpSpPr>
        <p:grpSp>
          <p:nvGrpSpPr>
            <p:cNvPr id="234499" name="Group 3"/>
            <p:cNvGrpSpPr>
              <a:grpSpLocks/>
            </p:cNvGrpSpPr>
            <p:nvPr/>
          </p:nvGrpSpPr>
          <p:grpSpPr bwMode="auto">
            <a:xfrm>
              <a:off x="634" y="942"/>
              <a:ext cx="1249" cy="1714"/>
              <a:chOff x="432" y="506"/>
              <a:chExt cx="1392" cy="1910"/>
            </a:xfrm>
          </p:grpSpPr>
          <p:sp>
            <p:nvSpPr>
              <p:cNvPr id="234500" name="Text Box 4"/>
              <p:cNvSpPr txBox="1">
                <a:spLocks noChangeArrowheads="1"/>
              </p:cNvSpPr>
              <p:nvPr/>
            </p:nvSpPr>
            <p:spPr bwMode="auto">
              <a:xfrm>
                <a:off x="1344" y="506"/>
                <a:ext cx="480" cy="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en-US" altLang="zh-CN" sz="1800" b="1" i="1">
                    <a:solidFill>
                      <a:srgbClr val="FF33CC"/>
                    </a:solidFill>
                    <a:latin typeface="Times New Roman" panose="02020603050405020304" pitchFamily="18" charset="0"/>
                  </a:rPr>
                  <a:t>x</a:t>
                </a:r>
              </a:p>
            </p:txBody>
          </p:sp>
          <p:sp>
            <p:nvSpPr>
              <p:cNvPr id="234501" name="Text Box 5"/>
              <p:cNvSpPr txBox="1">
                <a:spLocks noChangeArrowheads="1"/>
              </p:cNvSpPr>
              <p:nvPr/>
            </p:nvSpPr>
            <p:spPr bwMode="auto">
              <a:xfrm>
                <a:off x="457" y="1803"/>
                <a:ext cx="818" cy="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zh-CN" altLang="en-US" sz="1800" b="1">
                    <a:solidFill>
                      <a:srgbClr val="FF0000"/>
                    </a:solidFill>
                    <a:latin typeface="Times New Roman" panose="02020603050405020304" pitchFamily="18" charset="0"/>
                  </a:rPr>
                  <a:t>平面波</a:t>
                </a:r>
              </a:p>
            </p:txBody>
          </p:sp>
          <p:sp>
            <p:nvSpPr>
              <p:cNvPr id="234502" name="Line 6"/>
              <p:cNvSpPr>
                <a:spLocks noChangeShapeType="1"/>
              </p:cNvSpPr>
              <p:nvPr/>
            </p:nvSpPr>
            <p:spPr bwMode="auto">
              <a:xfrm>
                <a:off x="1344" y="720"/>
                <a:ext cx="0" cy="1104"/>
              </a:xfrm>
              <a:prstGeom prst="line">
                <a:avLst/>
              </a:prstGeom>
              <a:noFill/>
              <a:ln w="28575">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4503" name="Line 7"/>
              <p:cNvSpPr>
                <a:spLocks noChangeShapeType="1"/>
              </p:cNvSpPr>
              <p:nvPr/>
            </p:nvSpPr>
            <p:spPr bwMode="auto">
              <a:xfrm>
                <a:off x="432" y="816"/>
                <a:ext cx="864" cy="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4504" name="Line 8"/>
              <p:cNvSpPr>
                <a:spLocks noChangeShapeType="1"/>
              </p:cNvSpPr>
              <p:nvPr/>
            </p:nvSpPr>
            <p:spPr bwMode="auto">
              <a:xfrm>
                <a:off x="432" y="1104"/>
                <a:ext cx="864" cy="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4505" name="Line 9"/>
              <p:cNvSpPr>
                <a:spLocks noChangeShapeType="1"/>
              </p:cNvSpPr>
              <p:nvPr/>
            </p:nvSpPr>
            <p:spPr bwMode="auto">
              <a:xfrm>
                <a:off x="432" y="1392"/>
                <a:ext cx="864" cy="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4506" name="Line 10"/>
              <p:cNvSpPr>
                <a:spLocks noChangeShapeType="1"/>
              </p:cNvSpPr>
              <p:nvPr/>
            </p:nvSpPr>
            <p:spPr bwMode="auto">
              <a:xfrm>
                <a:off x="432" y="1680"/>
                <a:ext cx="864" cy="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4507" name="Line 11"/>
              <p:cNvSpPr>
                <a:spLocks noChangeShapeType="1"/>
              </p:cNvSpPr>
              <p:nvPr/>
            </p:nvSpPr>
            <p:spPr bwMode="auto">
              <a:xfrm>
                <a:off x="720" y="672"/>
                <a:ext cx="0" cy="1152"/>
              </a:xfrm>
              <a:prstGeom prst="line">
                <a:avLst/>
              </a:prstGeom>
              <a:noFill/>
              <a:ln w="127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4508" name="Line 12"/>
              <p:cNvSpPr>
                <a:spLocks noChangeShapeType="1"/>
              </p:cNvSpPr>
              <p:nvPr/>
            </p:nvSpPr>
            <p:spPr bwMode="auto">
              <a:xfrm>
                <a:off x="1008" y="672"/>
                <a:ext cx="0" cy="1152"/>
              </a:xfrm>
              <a:prstGeom prst="line">
                <a:avLst/>
              </a:prstGeom>
              <a:noFill/>
              <a:ln w="127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4509" name="Text Box 13"/>
              <p:cNvSpPr txBox="1">
                <a:spLocks noChangeArrowheads="1"/>
              </p:cNvSpPr>
              <p:nvPr/>
            </p:nvSpPr>
            <p:spPr bwMode="auto">
              <a:xfrm>
                <a:off x="1137" y="1817"/>
                <a:ext cx="529" cy="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zh-CN" altLang="en-US" sz="1800" b="1">
                    <a:solidFill>
                      <a:srgbClr val="FF33CC"/>
                    </a:solidFill>
                    <a:latin typeface="Times New Roman" panose="02020603050405020304" pitchFamily="18" charset="0"/>
                  </a:rPr>
                  <a:t>指纹</a:t>
                </a:r>
              </a:p>
            </p:txBody>
          </p:sp>
        </p:grpSp>
        <p:grpSp>
          <p:nvGrpSpPr>
            <p:cNvPr id="234510" name="Group 14"/>
            <p:cNvGrpSpPr>
              <a:grpSpLocks/>
            </p:cNvGrpSpPr>
            <p:nvPr/>
          </p:nvGrpSpPr>
          <p:grpSpPr bwMode="auto">
            <a:xfrm>
              <a:off x="3976" y="962"/>
              <a:ext cx="1205" cy="1786"/>
              <a:chOff x="4158" y="528"/>
              <a:chExt cx="1344" cy="1992"/>
            </a:xfrm>
          </p:grpSpPr>
          <p:sp>
            <p:nvSpPr>
              <p:cNvPr id="234511" name="Line 15"/>
              <p:cNvSpPr>
                <a:spLocks noChangeShapeType="1"/>
              </p:cNvSpPr>
              <p:nvPr/>
            </p:nvSpPr>
            <p:spPr bwMode="auto">
              <a:xfrm flipH="1">
                <a:off x="4379" y="772"/>
                <a:ext cx="0" cy="1104"/>
              </a:xfrm>
              <a:prstGeom prst="line">
                <a:avLst/>
              </a:prstGeom>
              <a:noFill/>
              <a:ln w="28575">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4512" name="Line 16"/>
              <p:cNvSpPr>
                <a:spLocks noChangeShapeType="1"/>
              </p:cNvSpPr>
              <p:nvPr/>
            </p:nvSpPr>
            <p:spPr bwMode="auto">
              <a:xfrm flipH="1">
                <a:off x="4427" y="868"/>
                <a:ext cx="864" cy="0"/>
              </a:xfrm>
              <a:prstGeom prst="line">
                <a:avLst/>
              </a:prstGeom>
              <a:noFill/>
              <a:ln w="19050">
                <a:solidFill>
                  <a:srgbClr val="FF00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4513" name="Line 17"/>
              <p:cNvSpPr>
                <a:spLocks noChangeShapeType="1"/>
              </p:cNvSpPr>
              <p:nvPr/>
            </p:nvSpPr>
            <p:spPr bwMode="auto">
              <a:xfrm flipH="1">
                <a:off x="4427" y="1156"/>
                <a:ext cx="864" cy="0"/>
              </a:xfrm>
              <a:prstGeom prst="line">
                <a:avLst/>
              </a:prstGeom>
              <a:noFill/>
              <a:ln w="19050">
                <a:solidFill>
                  <a:srgbClr val="FF00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4514" name="Line 18"/>
              <p:cNvSpPr>
                <a:spLocks noChangeShapeType="1"/>
              </p:cNvSpPr>
              <p:nvPr/>
            </p:nvSpPr>
            <p:spPr bwMode="auto">
              <a:xfrm flipH="1">
                <a:off x="4427" y="1444"/>
                <a:ext cx="864" cy="0"/>
              </a:xfrm>
              <a:prstGeom prst="line">
                <a:avLst/>
              </a:prstGeom>
              <a:noFill/>
              <a:ln w="19050">
                <a:solidFill>
                  <a:srgbClr val="FF00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4515" name="Line 19"/>
              <p:cNvSpPr>
                <a:spLocks noChangeShapeType="1"/>
              </p:cNvSpPr>
              <p:nvPr/>
            </p:nvSpPr>
            <p:spPr bwMode="auto">
              <a:xfrm flipH="1">
                <a:off x="4427" y="1732"/>
                <a:ext cx="864" cy="0"/>
              </a:xfrm>
              <a:prstGeom prst="line">
                <a:avLst/>
              </a:prstGeom>
              <a:noFill/>
              <a:ln w="19050">
                <a:solidFill>
                  <a:srgbClr val="FF00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4516" name="Line 20"/>
              <p:cNvSpPr>
                <a:spLocks noChangeShapeType="1"/>
              </p:cNvSpPr>
              <p:nvPr/>
            </p:nvSpPr>
            <p:spPr bwMode="auto">
              <a:xfrm flipH="1">
                <a:off x="5003" y="724"/>
                <a:ext cx="0" cy="1152"/>
              </a:xfrm>
              <a:prstGeom prst="line">
                <a:avLst/>
              </a:prstGeom>
              <a:noFill/>
              <a:ln w="127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4517" name="Line 21"/>
              <p:cNvSpPr>
                <a:spLocks noChangeShapeType="1"/>
              </p:cNvSpPr>
              <p:nvPr/>
            </p:nvSpPr>
            <p:spPr bwMode="auto">
              <a:xfrm flipH="1">
                <a:off x="4715" y="724"/>
                <a:ext cx="0" cy="1152"/>
              </a:xfrm>
              <a:prstGeom prst="line">
                <a:avLst/>
              </a:prstGeom>
              <a:noFill/>
              <a:ln w="127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4518" name="Text Box 22"/>
              <p:cNvSpPr txBox="1">
                <a:spLocks noChangeArrowheads="1"/>
              </p:cNvSpPr>
              <p:nvPr/>
            </p:nvSpPr>
            <p:spPr bwMode="auto">
              <a:xfrm>
                <a:off x="4176" y="1920"/>
                <a:ext cx="529" cy="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zh-CN" altLang="en-US" sz="1800" b="1">
                    <a:solidFill>
                      <a:srgbClr val="FF33CC"/>
                    </a:solidFill>
                    <a:latin typeface="Times New Roman" panose="02020603050405020304" pitchFamily="18" charset="0"/>
                  </a:rPr>
                  <a:t>指纹</a:t>
                </a:r>
              </a:p>
            </p:txBody>
          </p:sp>
          <p:sp>
            <p:nvSpPr>
              <p:cNvPr id="234519" name="Text Box 23"/>
              <p:cNvSpPr txBox="1">
                <a:spLocks noChangeArrowheads="1"/>
              </p:cNvSpPr>
              <p:nvPr/>
            </p:nvSpPr>
            <p:spPr bwMode="auto">
              <a:xfrm>
                <a:off x="4686" y="1921"/>
                <a:ext cx="816" cy="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zh-CN" altLang="en-US" sz="1800" b="1">
                    <a:solidFill>
                      <a:srgbClr val="FF0000"/>
                    </a:solidFill>
                    <a:latin typeface="Times New Roman" panose="02020603050405020304" pitchFamily="18" charset="0"/>
                  </a:rPr>
                  <a:t>平面波</a:t>
                </a:r>
              </a:p>
            </p:txBody>
          </p:sp>
          <p:sp>
            <p:nvSpPr>
              <p:cNvPr id="234520" name="Text Box 24"/>
              <p:cNvSpPr txBox="1">
                <a:spLocks noChangeArrowheads="1"/>
              </p:cNvSpPr>
              <p:nvPr/>
            </p:nvSpPr>
            <p:spPr bwMode="auto">
              <a:xfrm>
                <a:off x="4158" y="528"/>
                <a:ext cx="480" cy="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en-US" altLang="zh-CN" sz="1800" b="1" i="1">
                    <a:solidFill>
                      <a:srgbClr val="FF33CC"/>
                    </a:solidFill>
                    <a:latin typeface="Times New Roman" panose="02020603050405020304" pitchFamily="18" charset="0"/>
                  </a:rPr>
                  <a:t>x</a:t>
                </a:r>
              </a:p>
            </p:txBody>
          </p:sp>
        </p:grpSp>
        <p:grpSp>
          <p:nvGrpSpPr>
            <p:cNvPr id="234521" name="Group 25"/>
            <p:cNvGrpSpPr>
              <a:grpSpLocks/>
            </p:cNvGrpSpPr>
            <p:nvPr/>
          </p:nvGrpSpPr>
          <p:grpSpPr bwMode="auto">
            <a:xfrm>
              <a:off x="1653" y="1005"/>
              <a:ext cx="1222" cy="1744"/>
              <a:chOff x="1689" y="777"/>
              <a:chExt cx="1222" cy="1744"/>
            </a:xfrm>
          </p:grpSpPr>
          <p:sp>
            <p:nvSpPr>
              <p:cNvPr id="234522" name="Freeform 26"/>
              <p:cNvSpPr>
                <a:spLocks/>
              </p:cNvSpPr>
              <p:nvPr/>
            </p:nvSpPr>
            <p:spPr bwMode="auto">
              <a:xfrm>
                <a:off x="1790" y="949"/>
                <a:ext cx="229" cy="990"/>
              </a:xfrm>
              <a:custGeom>
                <a:avLst/>
                <a:gdLst>
                  <a:gd name="T0" fmla="*/ 48 w 256"/>
                  <a:gd name="T1" fmla="*/ 0 h 1104"/>
                  <a:gd name="T2" fmla="*/ 144 w 256"/>
                  <a:gd name="T3" fmla="*/ 96 h 1104"/>
                  <a:gd name="T4" fmla="*/ 96 w 256"/>
                  <a:gd name="T5" fmla="*/ 192 h 1104"/>
                  <a:gd name="T6" fmla="*/ 192 w 256"/>
                  <a:gd name="T7" fmla="*/ 336 h 1104"/>
                  <a:gd name="T8" fmla="*/ 240 w 256"/>
                  <a:gd name="T9" fmla="*/ 480 h 1104"/>
                  <a:gd name="T10" fmla="*/ 240 w 256"/>
                  <a:gd name="T11" fmla="*/ 720 h 1104"/>
                  <a:gd name="T12" fmla="*/ 144 w 256"/>
                  <a:gd name="T13" fmla="*/ 912 h 1104"/>
                  <a:gd name="T14" fmla="*/ 96 w 256"/>
                  <a:gd name="T15" fmla="*/ 960 h 1104"/>
                  <a:gd name="T16" fmla="*/ 48 w 256"/>
                  <a:gd name="T17" fmla="*/ 1056 h 1104"/>
                  <a:gd name="T18" fmla="*/ 0 w 256"/>
                  <a:gd name="T19" fmla="*/ 110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6" h="1104">
                    <a:moveTo>
                      <a:pt x="48" y="0"/>
                    </a:moveTo>
                    <a:cubicBezTo>
                      <a:pt x="92" y="32"/>
                      <a:pt x="136" y="64"/>
                      <a:pt x="144" y="96"/>
                    </a:cubicBezTo>
                    <a:cubicBezTo>
                      <a:pt x="152" y="128"/>
                      <a:pt x="88" y="152"/>
                      <a:pt x="96" y="192"/>
                    </a:cubicBezTo>
                    <a:cubicBezTo>
                      <a:pt x="104" y="232"/>
                      <a:pt x="168" y="288"/>
                      <a:pt x="192" y="336"/>
                    </a:cubicBezTo>
                    <a:cubicBezTo>
                      <a:pt x="216" y="384"/>
                      <a:pt x="232" y="416"/>
                      <a:pt x="240" y="480"/>
                    </a:cubicBezTo>
                    <a:cubicBezTo>
                      <a:pt x="248" y="544"/>
                      <a:pt x="256" y="648"/>
                      <a:pt x="240" y="720"/>
                    </a:cubicBezTo>
                    <a:cubicBezTo>
                      <a:pt x="224" y="792"/>
                      <a:pt x="168" y="872"/>
                      <a:pt x="144" y="912"/>
                    </a:cubicBezTo>
                    <a:cubicBezTo>
                      <a:pt x="120" y="952"/>
                      <a:pt x="112" y="936"/>
                      <a:pt x="96" y="960"/>
                    </a:cubicBezTo>
                    <a:cubicBezTo>
                      <a:pt x="80" y="984"/>
                      <a:pt x="64" y="1032"/>
                      <a:pt x="48" y="1056"/>
                    </a:cubicBezTo>
                    <a:cubicBezTo>
                      <a:pt x="32" y="1080"/>
                      <a:pt x="16" y="1092"/>
                      <a:pt x="0" y="1104"/>
                    </a:cubicBez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4523" name="Freeform 27"/>
              <p:cNvSpPr>
                <a:spLocks/>
              </p:cNvSpPr>
              <p:nvPr/>
            </p:nvSpPr>
            <p:spPr bwMode="auto">
              <a:xfrm>
                <a:off x="1982" y="834"/>
                <a:ext cx="280" cy="1205"/>
              </a:xfrm>
              <a:custGeom>
                <a:avLst/>
                <a:gdLst>
                  <a:gd name="T0" fmla="*/ 48 w 256"/>
                  <a:gd name="T1" fmla="*/ 0 h 1104"/>
                  <a:gd name="T2" fmla="*/ 144 w 256"/>
                  <a:gd name="T3" fmla="*/ 96 h 1104"/>
                  <a:gd name="T4" fmla="*/ 96 w 256"/>
                  <a:gd name="T5" fmla="*/ 192 h 1104"/>
                  <a:gd name="T6" fmla="*/ 192 w 256"/>
                  <a:gd name="T7" fmla="*/ 336 h 1104"/>
                  <a:gd name="T8" fmla="*/ 240 w 256"/>
                  <a:gd name="T9" fmla="*/ 480 h 1104"/>
                  <a:gd name="T10" fmla="*/ 240 w 256"/>
                  <a:gd name="T11" fmla="*/ 720 h 1104"/>
                  <a:gd name="T12" fmla="*/ 144 w 256"/>
                  <a:gd name="T13" fmla="*/ 912 h 1104"/>
                  <a:gd name="T14" fmla="*/ 96 w 256"/>
                  <a:gd name="T15" fmla="*/ 960 h 1104"/>
                  <a:gd name="T16" fmla="*/ 48 w 256"/>
                  <a:gd name="T17" fmla="*/ 1056 h 1104"/>
                  <a:gd name="T18" fmla="*/ 0 w 256"/>
                  <a:gd name="T19" fmla="*/ 110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6" h="1104">
                    <a:moveTo>
                      <a:pt x="48" y="0"/>
                    </a:moveTo>
                    <a:cubicBezTo>
                      <a:pt x="92" y="32"/>
                      <a:pt x="136" y="64"/>
                      <a:pt x="144" y="96"/>
                    </a:cubicBezTo>
                    <a:cubicBezTo>
                      <a:pt x="152" y="128"/>
                      <a:pt x="88" y="152"/>
                      <a:pt x="96" y="192"/>
                    </a:cubicBezTo>
                    <a:cubicBezTo>
                      <a:pt x="104" y="232"/>
                      <a:pt x="168" y="288"/>
                      <a:pt x="192" y="336"/>
                    </a:cubicBezTo>
                    <a:cubicBezTo>
                      <a:pt x="216" y="384"/>
                      <a:pt x="232" y="416"/>
                      <a:pt x="240" y="480"/>
                    </a:cubicBezTo>
                    <a:cubicBezTo>
                      <a:pt x="248" y="544"/>
                      <a:pt x="256" y="648"/>
                      <a:pt x="240" y="720"/>
                    </a:cubicBezTo>
                    <a:cubicBezTo>
                      <a:pt x="224" y="792"/>
                      <a:pt x="168" y="872"/>
                      <a:pt x="144" y="912"/>
                    </a:cubicBezTo>
                    <a:cubicBezTo>
                      <a:pt x="120" y="952"/>
                      <a:pt x="112" y="936"/>
                      <a:pt x="96" y="960"/>
                    </a:cubicBezTo>
                    <a:cubicBezTo>
                      <a:pt x="80" y="984"/>
                      <a:pt x="64" y="1032"/>
                      <a:pt x="48" y="1056"/>
                    </a:cubicBezTo>
                    <a:cubicBezTo>
                      <a:pt x="32" y="1080"/>
                      <a:pt x="16" y="1092"/>
                      <a:pt x="0" y="1104"/>
                    </a:cubicBez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4524" name="Line 28"/>
              <p:cNvSpPr>
                <a:spLocks noChangeShapeType="1"/>
              </p:cNvSpPr>
              <p:nvPr/>
            </p:nvSpPr>
            <p:spPr bwMode="auto">
              <a:xfrm>
                <a:off x="1733" y="1423"/>
                <a:ext cx="732" cy="0"/>
              </a:xfrm>
              <a:prstGeom prst="line">
                <a:avLst/>
              </a:prstGeom>
              <a:noFill/>
              <a:ln w="19050">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4525" name="Line 29"/>
              <p:cNvSpPr>
                <a:spLocks noChangeShapeType="1"/>
              </p:cNvSpPr>
              <p:nvPr/>
            </p:nvSpPr>
            <p:spPr bwMode="auto">
              <a:xfrm flipV="1">
                <a:off x="1746" y="1164"/>
                <a:ext cx="689" cy="130"/>
              </a:xfrm>
              <a:prstGeom prst="line">
                <a:avLst/>
              </a:prstGeom>
              <a:noFill/>
              <a:ln w="19050">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4526" name="Line 30"/>
              <p:cNvSpPr>
                <a:spLocks noChangeShapeType="1"/>
              </p:cNvSpPr>
              <p:nvPr/>
            </p:nvSpPr>
            <p:spPr bwMode="auto">
              <a:xfrm>
                <a:off x="1746" y="1568"/>
                <a:ext cx="689" cy="129"/>
              </a:xfrm>
              <a:prstGeom prst="line">
                <a:avLst/>
              </a:prstGeom>
              <a:noFill/>
              <a:ln w="19050">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4527" name="Line 31"/>
              <p:cNvSpPr>
                <a:spLocks noChangeShapeType="1"/>
              </p:cNvSpPr>
              <p:nvPr/>
            </p:nvSpPr>
            <p:spPr bwMode="auto">
              <a:xfrm flipV="1">
                <a:off x="1770" y="939"/>
                <a:ext cx="560" cy="216"/>
              </a:xfrm>
              <a:prstGeom prst="line">
                <a:avLst/>
              </a:prstGeom>
              <a:noFill/>
              <a:ln w="19050">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4528" name="Line 32"/>
              <p:cNvSpPr>
                <a:spLocks noChangeShapeType="1"/>
              </p:cNvSpPr>
              <p:nvPr/>
            </p:nvSpPr>
            <p:spPr bwMode="auto">
              <a:xfrm>
                <a:off x="1757" y="1694"/>
                <a:ext cx="560" cy="215"/>
              </a:xfrm>
              <a:prstGeom prst="line">
                <a:avLst/>
              </a:prstGeom>
              <a:noFill/>
              <a:ln w="19050">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4529" name="Text Box 33"/>
              <p:cNvSpPr txBox="1">
                <a:spLocks noChangeArrowheads="1"/>
              </p:cNvSpPr>
              <p:nvPr/>
            </p:nvSpPr>
            <p:spPr bwMode="auto">
              <a:xfrm>
                <a:off x="1689" y="1983"/>
                <a:ext cx="1222"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zh-CN" altLang="en-US" sz="1800" b="1">
                    <a:solidFill>
                      <a:srgbClr val="0000FF"/>
                    </a:solidFill>
                    <a:latin typeface="Times New Roman" panose="02020603050405020304" pitchFamily="18" charset="0"/>
                  </a:rPr>
                  <a:t>带有指纹信息的衍射波</a:t>
                </a:r>
              </a:p>
            </p:txBody>
          </p:sp>
          <p:graphicFrame>
            <p:nvGraphicFramePr>
              <p:cNvPr id="234530" name="Object 34"/>
              <p:cNvGraphicFramePr>
                <a:graphicFrameLocks noChangeAspect="1"/>
              </p:cNvGraphicFramePr>
              <p:nvPr/>
            </p:nvGraphicFramePr>
            <p:xfrm>
              <a:off x="2321" y="777"/>
              <a:ext cx="273" cy="356"/>
            </p:xfrm>
            <a:graphic>
              <a:graphicData uri="http://schemas.openxmlformats.org/presentationml/2006/ole">
                <mc:AlternateContent xmlns:mc="http://schemas.openxmlformats.org/markup-compatibility/2006">
                  <mc:Choice xmlns:v="urn:schemas-microsoft-com:vml" Requires="v">
                    <p:oleObj spid="_x0000_s139346" name="公式" r:id="rId3" imgW="215640" imgH="228600" progId="Equation.3">
                      <p:embed/>
                    </p:oleObj>
                  </mc:Choice>
                  <mc:Fallback>
                    <p:oleObj name="公式" r:id="rId3" imgW="21564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1" y="777"/>
                            <a:ext cx="273" cy="3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34531" name="Group 35"/>
            <p:cNvGrpSpPr>
              <a:grpSpLocks/>
            </p:cNvGrpSpPr>
            <p:nvPr/>
          </p:nvGrpSpPr>
          <p:grpSpPr bwMode="auto">
            <a:xfrm>
              <a:off x="2958" y="966"/>
              <a:ext cx="1196" cy="1826"/>
              <a:chOff x="2994" y="738"/>
              <a:chExt cx="1196" cy="1826"/>
            </a:xfrm>
          </p:grpSpPr>
          <p:sp>
            <p:nvSpPr>
              <p:cNvPr id="234532" name="Freeform 36"/>
              <p:cNvSpPr>
                <a:spLocks/>
              </p:cNvSpPr>
              <p:nvPr/>
            </p:nvSpPr>
            <p:spPr bwMode="auto">
              <a:xfrm flipH="1">
                <a:off x="3679" y="957"/>
                <a:ext cx="230" cy="990"/>
              </a:xfrm>
              <a:custGeom>
                <a:avLst/>
                <a:gdLst>
                  <a:gd name="T0" fmla="*/ 48 w 256"/>
                  <a:gd name="T1" fmla="*/ 0 h 1104"/>
                  <a:gd name="T2" fmla="*/ 144 w 256"/>
                  <a:gd name="T3" fmla="*/ 96 h 1104"/>
                  <a:gd name="T4" fmla="*/ 96 w 256"/>
                  <a:gd name="T5" fmla="*/ 192 h 1104"/>
                  <a:gd name="T6" fmla="*/ 192 w 256"/>
                  <a:gd name="T7" fmla="*/ 336 h 1104"/>
                  <a:gd name="T8" fmla="*/ 240 w 256"/>
                  <a:gd name="T9" fmla="*/ 480 h 1104"/>
                  <a:gd name="T10" fmla="*/ 240 w 256"/>
                  <a:gd name="T11" fmla="*/ 720 h 1104"/>
                  <a:gd name="T12" fmla="*/ 144 w 256"/>
                  <a:gd name="T13" fmla="*/ 912 h 1104"/>
                  <a:gd name="T14" fmla="*/ 96 w 256"/>
                  <a:gd name="T15" fmla="*/ 960 h 1104"/>
                  <a:gd name="T16" fmla="*/ 48 w 256"/>
                  <a:gd name="T17" fmla="*/ 1056 h 1104"/>
                  <a:gd name="T18" fmla="*/ 0 w 256"/>
                  <a:gd name="T19" fmla="*/ 110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6" h="1104">
                    <a:moveTo>
                      <a:pt x="48" y="0"/>
                    </a:moveTo>
                    <a:cubicBezTo>
                      <a:pt x="92" y="32"/>
                      <a:pt x="136" y="64"/>
                      <a:pt x="144" y="96"/>
                    </a:cubicBezTo>
                    <a:cubicBezTo>
                      <a:pt x="152" y="128"/>
                      <a:pt x="88" y="152"/>
                      <a:pt x="96" y="192"/>
                    </a:cubicBezTo>
                    <a:cubicBezTo>
                      <a:pt x="104" y="232"/>
                      <a:pt x="168" y="288"/>
                      <a:pt x="192" y="336"/>
                    </a:cubicBezTo>
                    <a:cubicBezTo>
                      <a:pt x="216" y="384"/>
                      <a:pt x="232" y="416"/>
                      <a:pt x="240" y="480"/>
                    </a:cubicBezTo>
                    <a:cubicBezTo>
                      <a:pt x="248" y="544"/>
                      <a:pt x="256" y="648"/>
                      <a:pt x="240" y="720"/>
                    </a:cubicBezTo>
                    <a:cubicBezTo>
                      <a:pt x="224" y="792"/>
                      <a:pt x="168" y="872"/>
                      <a:pt x="144" y="912"/>
                    </a:cubicBezTo>
                    <a:cubicBezTo>
                      <a:pt x="120" y="952"/>
                      <a:pt x="112" y="936"/>
                      <a:pt x="96" y="960"/>
                    </a:cubicBezTo>
                    <a:cubicBezTo>
                      <a:pt x="80" y="984"/>
                      <a:pt x="64" y="1032"/>
                      <a:pt x="48" y="1056"/>
                    </a:cubicBezTo>
                    <a:cubicBezTo>
                      <a:pt x="32" y="1080"/>
                      <a:pt x="16" y="1092"/>
                      <a:pt x="0" y="1104"/>
                    </a:cubicBez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4533" name="Freeform 37"/>
              <p:cNvSpPr>
                <a:spLocks/>
              </p:cNvSpPr>
              <p:nvPr/>
            </p:nvSpPr>
            <p:spPr bwMode="auto">
              <a:xfrm flipH="1">
                <a:off x="3436" y="841"/>
                <a:ext cx="280" cy="1206"/>
              </a:xfrm>
              <a:custGeom>
                <a:avLst/>
                <a:gdLst>
                  <a:gd name="T0" fmla="*/ 48 w 256"/>
                  <a:gd name="T1" fmla="*/ 0 h 1104"/>
                  <a:gd name="T2" fmla="*/ 144 w 256"/>
                  <a:gd name="T3" fmla="*/ 96 h 1104"/>
                  <a:gd name="T4" fmla="*/ 96 w 256"/>
                  <a:gd name="T5" fmla="*/ 192 h 1104"/>
                  <a:gd name="T6" fmla="*/ 192 w 256"/>
                  <a:gd name="T7" fmla="*/ 336 h 1104"/>
                  <a:gd name="T8" fmla="*/ 240 w 256"/>
                  <a:gd name="T9" fmla="*/ 480 h 1104"/>
                  <a:gd name="T10" fmla="*/ 240 w 256"/>
                  <a:gd name="T11" fmla="*/ 720 h 1104"/>
                  <a:gd name="T12" fmla="*/ 144 w 256"/>
                  <a:gd name="T13" fmla="*/ 912 h 1104"/>
                  <a:gd name="T14" fmla="*/ 96 w 256"/>
                  <a:gd name="T15" fmla="*/ 960 h 1104"/>
                  <a:gd name="T16" fmla="*/ 48 w 256"/>
                  <a:gd name="T17" fmla="*/ 1056 h 1104"/>
                  <a:gd name="T18" fmla="*/ 0 w 256"/>
                  <a:gd name="T19" fmla="*/ 110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6" h="1104">
                    <a:moveTo>
                      <a:pt x="48" y="0"/>
                    </a:moveTo>
                    <a:cubicBezTo>
                      <a:pt x="92" y="32"/>
                      <a:pt x="136" y="64"/>
                      <a:pt x="144" y="96"/>
                    </a:cubicBezTo>
                    <a:cubicBezTo>
                      <a:pt x="152" y="128"/>
                      <a:pt x="88" y="152"/>
                      <a:pt x="96" y="192"/>
                    </a:cubicBezTo>
                    <a:cubicBezTo>
                      <a:pt x="104" y="232"/>
                      <a:pt x="168" y="288"/>
                      <a:pt x="192" y="336"/>
                    </a:cubicBezTo>
                    <a:cubicBezTo>
                      <a:pt x="216" y="384"/>
                      <a:pt x="232" y="416"/>
                      <a:pt x="240" y="480"/>
                    </a:cubicBezTo>
                    <a:cubicBezTo>
                      <a:pt x="248" y="544"/>
                      <a:pt x="256" y="648"/>
                      <a:pt x="240" y="720"/>
                    </a:cubicBezTo>
                    <a:cubicBezTo>
                      <a:pt x="224" y="792"/>
                      <a:pt x="168" y="872"/>
                      <a:pt x="144" y="912"/>
                    </a:cubicBezTo>
                    <a:cubicBezTo>
                      <a:pt x="120" y="952"/>
                      <a:pt x="112" y="936"/>
                      <a:pt x="96" y="960"/>
                    </a:cubicBezTo>
                    <a:cubicBezTo>
                      <a:pt x="80" y="984"/>
                      <a:pt x="64" y="1032"/>
                      <a:pt x="48" y="1056"/>
                    </a:cubicBezTo>
                    <a:cubicBezTo>
                      <a:pt x="32" y="1080"/>
                      <a:pt x="16" y="1092"/>
                      <a:pt x="0" y="1104"/>
                    </a:cubicBez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4534" name="Line 38"/>
              <p:cNvSpPr>
                <a:spLocks noChangeShapeType="1"/>
              </p:cNvSpPr>
              <p:nvPr/>
            </p:nvSpPr>
            <p:spPr bwMode="auto">
              <a:xfrm flipH="1">
                <a:off x="3233" y="1431"/>
                <a:ext cx="732" cy="0"/>
              </a:xfrm>
              <a:prstGeom prst="line">
                <a:avLst/>
              </a:prstGeom>
              <a:noFill/>
              <a:ln w="19050">
                <a:solidFill>
                  <a:srgbClr val="0000FF"/>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4535" name="Line 39"/>
              <p:cNvSpPr>
                <a:spLocks noChangeShapeType="1"/>
              </p:cNvSpPr>
              <p:nvPr/>
            </p:nvSpPr>
            <p:spPr bwMode="auto">
              <a:xfrm flipH="1" flipV="1">
                <a:off x="3263" y="1172"/>
                <a:ext cx="689" cy="129"/>
              </a:xfrm>
              <a:prstGeom prst="line">
                <a:avLst/>
              </a:prstGeom>
              <a:noFill/>
              <a:ln w="19050">
                <a:solidFill>
                  <a:srgbClr val="0000FF"/>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4536" name="Line 40"/>
              <p:cNvSpPr>
                <a:spLocks noChangeShapeType="1"/>
              </p:cNvSpPr>
              <p:nvPr/>
            </p:nvSpPr>
            <p:spPr bwMode="auto">
              <a:xfrm flipH="1">
                <a:off x="3263" y="1576"/>
                <a:ext cx="689" cy="129"/>
              </a:xfrm>
              <a:prstGeom prst="line">
                <a:avLst/>
              </a:prstGeom>
              <a:noFill/>
              <a:ln w="19050">
                <a:solidFill>
                  <a:srgbClr val="0000FF"/>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4537" name="Line 41"/>
              <p:cNvSpPr>
                <a:spLocks noChangeShapeType="1"/>
              </p:cNvSpPr>
              <p:nvPr/>
            </p:nvSpPr>
            <p:spPr bwMode="auto">
              <a:xfrm flipH="1" flipV="1">
                <a:off x="3425" y="977"/>
                <a:ext cx="560" cy="215"/>
              </a:xfrm>
              <a:prstGeom prst="line">
                <a:avLst/>
              </a:prstGeom>
              <a:noFill/>
              <a:ln w="19050">
                <a:solidFill>
                  <a:srgbClr val="0000FF"/>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4538" name="Line 42"/>
              <p:cNvSpPr>
                <a:spLocks noChangeShapeType="1"/>
              </p:cNvSpPr>
              <p:nvPr/>
            </p:nvSpPr>
            <p:spPr bwMode="auto">
              <a:xfrm flipH="1">
                <a:off x="3381" y="1701"/>
                <a:ext cx="560" cy="216"/>
              </a:xfrm>
              <a:prstGeom prst="line">
                <a:avLst/>
              </a:prstGeom>
              <a:noFill/>
              <a:ln w="19050">
                <a:solidFill>
                  <a:srgbClr val="0000FF"/>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4539" name="Text Box 43"/>
              <p:cNvSpPr txBox="1">
                <a:spLocks noChangeArrowheads="1"/>
              </p:cNvSpPr>
              <p:nvPr/>
            </p:nvSpPr>
            <p:spPr bwMode="auto">
              <a:xfrm>
                <a:off x="2994" y="2026"/>
                <a:ext cx="1196"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zh-CN" altLang="en-US" sz="1800" b="1">
                    <a:solidFill>
                      <a:srgbClr val="0000FF"/>
                    </a:solidFill>
                    <a:latin typeface="Times New Roman" panose="02020603050405020304" pitchFamily="18" charset="0"/>
                  </a:rPr>
                  <a:t>带有指纹信息的会聚波</a:t>
                </a:r>
              </a:p>
            </p:txBody>
          </p:sp>
          <p:graphicFrame>
            <p:nvGraphicFramePr>
              <p:cNvPr id="234540" name="Object 44"/>
              <p:cNvGraphicFramePr>
                <a:graphicFrameLocks noChangeAspect="1"/>
              </p:cNvGraphicFramePr>
              <p:nvPr/>
            </p:nvGraphicFramePr>
            <p:xfrm>
              <a:off x="3182" y="738"/>
              <a:ext cx="243" cy="356"/>
            </p:xfrm>
            <a:graphic>
              <a:graphicData uri="http://schemas.openxmlformats.org/presentationml/2006/ole">
                <mc:AlternateContent xmlns:mc="http://schemas.openxmlformats.org/markup-compatibility/2006">
                  <mc:Choice xmlns:v="urn:schemas-microsoft-com:vml" Requires="v">
                    <p:oleObj spid="_x0000_s139347" name="公式" r:id="rId5" imgW="190440" imgH="228600" progId="Equation.3">
                      <p:embed/>
                    </p:oleObj>
                  </mc:Choice>
                  <mc:Fallback>
                    <p:oleObj name="公式" r:id="rId5" imgW="19044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2" y="738"/>
                            <a:ext cx="243" cy="3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34541" name="Group 45"/>
            <p:cNvGrpSpPr>
              <a:grpSpLocks/>
            </p:cNvGrpSpPr>
            <p:nvPr/>
          </p:nvGrpSpPr>
          <p:grpSpPr bwMode="auto">
            <a:xfrm>
              <a:off x="2394" y="1306"/>
              <a:ext cx="839" cy="351"/>
              <a:chOff x="2430" y="1104"/>
              <a:chExt cx="839" cy="351"/>
            </a:xfrm>
          </p:grpSpPr>
          <p:sp>
            <p:nvSpPr>
              <p:cNvPr id="234542" name="Line 46"/>
              <p:cNvSpPr>
                <a:spLocks noChangeShapeType="1"/>
              </p:cNvSpPr>
              <p:nvPr/>
            </p:nvSpPr>
            <p:spPr bwMode="auto">
              <a:xfrm>
                <a:off x="2534" y="1455"/>
                <a:ext cx="690" cy="0"/>
              </a:xfrm>
              <a:prstGeom prst="line">
                <a:avLst/>
              </a:prstGeom>
              <a:noFill/>
              <a:ln w="76200">
                <a:solidFill>
                  <a:srgbClr val="0099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4543" name="Text Box 47"/>
              <p:cNvSpPr txBox="1">
                <a:spLocks noChangeArrowheads="1"/>
              </p:cNvSpPr>
              <p:nvPr/>
            </p:nvSpPr>
            <p:spPr bwMode="auto">
              <a:xfrm>
                <a:off x="2430" y="1104"/>
                <a:ext cx="839" cy="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zh-CN" altLang="en-US" sz="1800" b="1">
                    <a:solidFill>
                      <a:srgbClr val="008000"/>
                    </a:solidFill>
                    <a:latin typeface="Times New Roman" panose="02020603050405020304" pitchFamily="18" charset="0"/>
                  </a:rPr>
                  <a:t>反过来</a:t>
                </a:r>
              </a:p>
            </p:txBody>
          </p:sp>
        </p:grpSp>
        <p:grpSp>
          <p:nvGrpSpPr>
            <p:cNvPr id="234544" name="Group 48"/>
            <p:cNvGrpSpPr>
              <a:grpSpLocks/>
            </p:cNvGrpSpPr>
            <p:nvPr/>
          </p:nvGrpSpPr>
          <p:grpSpPr bwMode="auto">
            <a:xfrm>
              <a:off x="1194" y="2872"/>
              <a:ext cx="567" cy="1190"/>
              <a:chOff x="1056" y="2658"/>
              <a:chExt cx="632" cy="1326"/>
            </a:xfrm>
          </p:grpSpPr>
          <p:grpSp>
            <p:nvGrpSpPr>
              <p:cNvPr id="234545" name="Group 49"/>
              <p:cNvGrpSpPr>
                <a:grpSpLocks/>
              </p:cNvGrpSpPr>
              <p:nvPr/>
            </p:nvGrpSpPr>
            <p:grpSpPr bwMode="auto">
              <a:xfrm>
                <a:off x="1056" y="2658"/>
                <a:ext cx="632" cy="1041"/>
                <a:chOff x="1104" y="2319"/>
                <a:chExt cx="816" cy="1344"/>
              </a:xfrm>
            </p:grpSpPr>
            <p:sp>
              <p:nvSpPr>
                <p:cNvPr id="234546" name="Freeform 50"/>
                <p:cNvSpPr>
                  <a:spLocks/>
                </p:cNvSpPr>
                <p:nvPr/>
              </p:nvSpPr>
              <p:spPr bwMode="auto">
                <a:xfrm>
                  <a:off x="1167" y="2448"/>
                  <a:ext cx="256" cy="1104"/>
                </a:xfrm>
                <a:custGeom>
                  <a:avLst/>
                  <a:gdLst>
                    <a:gd name="T0" fmla="*/ 48 w 256"/>
                    <a:gd name="T1" fmla="*/ 0 h 1104"/>
                    <a:gd name="T2" fmla="*/ 144 w 256"/>
                    <a:gd name="T3" fmla="*/ 96 h 1104"/>
                    <a:gd name="T4" fmla="*/ 96 w 256"/>
                    <a:gd name="T5" fmla="*/ 192 h 1104"/>
                    <a:gd name="T6" fmla="*/ 192 w 256"/>
                    <a:gd name="T7" fmla="*/ 336 h 1104"/>
                    <a:gd name="T8" fmla="*/ 240 w 256"/>
                    <a:gd name="T9" fmla="*/ 480 h 1104"/>
                    <a:gd name="T10" fmla="*/ 240 w 256"/>
                    <a:gd name="T11" fmla="*/ 720 h 1104"/>
                    <a:gd name="T12" fmla="*/ 144 w 256"/>
                    <a:gd name="T13" fmla="*/ 912 h 1104"/>
                    <a:gd name="T14" fmla="*/ 96 w 256"/>
                    <a:gd name="T15" fmla="*/ 960 h 1104"/>
                    <a:gd name="T16" fmla="*/ 48 w 256"/>
                    <a:gd name="T17" fmla="*/ 1056 h 1104"/>
                    <a:gd name="T18" fmla="*/ 0 w 256"/>
                    <a:gd name="T19" fmla="*/ 110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6" h="1104">
                      <a:moveTo>
                        <a:pt x="48" y="0"/>
                      </a:moveTo>
                      <a:cubicBezTo>
                        <a:pt x="92" y="32"/>
                        <a:pt x="136" y="64"/>
                        <a:pt x="144" y="96"/>
                      </a:cubicBezTo>
                      <a:cubicBezTo>
                        <a:pt x="152" y="128"/>
                        <a:pt x="88" y="152"/>
                        <a:pt x="96" y="192"/>
                      </a:cubicBezTo>
                      <a:cubicBezTo>
                        <a:pt x="104" y="232"/>
                        <a:pt x="168" y="288"/>
                        <a:pt x="192" y="336"/>
                      </a:cubicBezTo>
                      <a:cubicBezTo>
                        <a:pt x="216" y="384"/>
                        <a:pt x="232" y="416"/>
                        <a:pt x="240" y="480"/>
                      </a:cubicBezTo>
                      <a:cubicBezTo>
                        <a:pt x="248" y="544"/>
                        <a:pt x="256" y="648"/>
                        <a:pt x="240" y="720"/>
                      </a:cubicBezTo>
                      <a:cubicBezTo>
                        <a:pt x="224" y="792"/>
                        <a:pt x="168" y="872"/>
                        <a:pt x="144" y="912"/>
                      </a:cubicBezTo>
                      <a:cubicBezTo>
                        <a:pt x="120" y="952"/>
                        <a:pt x="112" y="936"/>
                        <a:pt x="96" y="960"/>
                      </a:cubicBezTo>
                      <a:cubicBezTo>
                        <a:pt x="80" y="984"/>
                        <a:pt x="64" y="1032"/>
                        <a:pt x="48" y="1056"/>
                      </a:cubicBezTo>
                      <a:cubicBezTo>
                        <a:pt x="32" y="1080"/>
                        <a:pt x="16" y="1092"/>
                        <a:pt x="0" y="1104"/>
                      </a:cubicBez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4547" name="Freeform 51"/>
                <p:cNvSpPr>
                  <a:spLocks/>
                </p:cNvSpPr>
                <p:nvPr/>
              </p:nvSpPr>
              <p:spPr bwMode="auto">
                <a:xfrm>
                  <a:off x="1382" y="2319"/>
                  <a:ext cx="312" cy="1344"/>
                </a:xfrm>
                <a:custGeom>
                  <a:avLst/>
                  <a:gdLst>
                    <a:gd name="T0" fmla="*/ 48 w 256"/>
                    <a:gd name="T1" fmla="*/ 0 h 1104"/>
                    <a:gd name="T2" fmla="*/ 144 w 256"/>
                    <a:gd name="T3" fmla="*/ 96 h 1104"/>
                    <a:gd name="T4" fmla="*/ 96 w 256"/>
                    <a:gd name="T5" fmla="*/ 192 h 1104"/>
                    <a:gd name="T6" fmla="*/ 192 w 256"/>
                    <a:gd name="T7" fmla="*/ 336 h 1104"/>
                    <a:gd name="T8" fmla="*/ 240 w 256"/>
                    <a:gd name="T9" fmla="*/ 480 h 1104"/>
                    <a:gd name="T10" fmla="*/ 240 w 256"/>
                    <a:gd name="T11" fmla="*/ 720 h 1104"/>
                    <a:gd name="T12" fmla="*/ 144 w 256"/>
                    <a:gd name="T13" fmla="*/ 912 h 1104"/>
                    <a:gd name="T14" fmla="*/ 96 w 256"/>
                    <a:gd name="T15" fmla="*/ 960 h 1104"/>
                    <a:gd name="T16" fmla="*/ 48 w 256"/>
                    <a:gd name="T17" fmla="*/ 1056 h 1104"/>
                    <a:gd name="T18" fmla="*/ 0 w 256"/>
                    <a:gd name="T19" fmla="*/ 110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6" h="1104">
                      <a:moveTo>
                        <a:pt x="48" y="0"/>
                      </a:moveTo>
                      <a:cubicBezTo>
                        <a:pt x="92" y="32"/>
                        <a:pt x="136" y="64"/>
                        <a:pt x="144" y="96"/>
                      </a:cubicBezTo>
                      <a:cubicBezTo>
                        <a:pt x="152" y="128"/>
                        <a:pt x="88" y="152"/>
                        <a:pt x="96" y="192"/>
                      </a:cubicBezTo>
                      <a:cubicBezTo>
                        <a:pt x="104" y="232"/>
                        <a:pt x="168" y="288"/>
                        <a:pt x="192" y="336"/>
                      </a:cubicBezTo>
                      <a:cubicBezTo>
                        <a:pt x="216" y="384"/>
                        <a:pt x="232" y="416"/>
                        <a:pt x="240" y="480"/>
                      </a:cubicBezTo>
                      <a:cubicBezTo>
                        <a:pt x="248" y="544"/>
                        <a:pt x="256" y="648"/>
                        <a:pt x="240" y="720"/>
                      </a:cubicBezTo>
                      <a:cubicBezTo>
                        <a:pt x="224" y="792"/>
                        <a:pt x="168" y="872"/>
                        <a:pt x="144" y="912"/>
                      </a:cubicBezTo>
                      <a:cubicBezTo>
                        <a:pt x="120" y="952"/>
                        <a:pt x="112" y="936"/>
                        <a:pt x="96" y="960"/>
                      </a:cubicBezTo>
                      <a:cubicBezTo>
                        <a:pt x="80" y="984"/>
                        <a:pt x="64" y="1032"/>
                        <a:pt x="48" y="1056"/>
                      </a:cubicBezTo>
                      <a:cubicBezTo>
                        <a:pt x="32" y="1080"/>
                        <a:pt x="16" y="1092"/>
                        <a:pt x="0" y="1104"/>
                      </a:cubicBez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4548" name="Line 52"/>
                <p:cNvSpPr>
                  <a:spLocks noChangeShapeType="1"/>
                </p:cNvSpPr>
                <p:nvPr/>
              </p:nvSpPr>
              <p:spPr bwMode="auto">
                <a:xfrm>
                  <a:off x="1104" y="2976"/>
                  <a:ext cx="816" cy="0"/>
                </a:xfrm>
                <a:prstGeom prst="line">
                  <a:avLst/>
                </a:prstGeom>
                <a:noFill/>
                <a:ln w="19050">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4549" name="Line 53"/>
                <p:cNvSpPr>
                  <a:spLocks noChangeShapeType="1"/>
                </p:cNvSpPr>
                <p:nvPr/>
              </p:nvSpPr>
              <p:spPr bwMode="auto">
                <a:xfrm flipV="1">
                  <a:off x="1119" y="2688"/>
                  <a:ext cx="768" cy="144"/>
                </a:xfrm>
                <a:prstGeom prst="line">
                  <a:avLst/>
                </a:prstGeom>
                <a:noFill/>
                <a:ln w="19050">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4550" name="Line 54"/>
                <p:cNvSpPr>
                  <a:spLocks noChangeShapeType="1"/>
                </p:cNvSpPr>
                <p:nvPr/>
              </p:nvSpPr>
              <p:spPr bwMode="auto">
                <a:xfrm>
                  <a:off x="1119" y="3138"/>
                  <a:ext cx="768" cy="144"/>
                </a:xfrm>
                <a:prstGeom prst="line">
                  <a:avLst/>
                </a:prstGeom>
                <a:noFill/>
                <a:ln w="19050">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4551" name="Line 55"/>
                <p:cNvSpPr>
                  <a:spLocks noChangeShapeType="1"/>
                </p:cNvSpPr>
                <p:nvPr/>
              </p:nvSpPr>
              <p:spPr bwMode="auto">
                <a:xfrm flipV="1">
                  <a:off x="1145" y="2437"/>
                  <a:ext cx="624" cy="240"/>
                </a:xfrm>
                <a:prstGeom prst="line">
                  <a:avLst/>
                </a:prstGeom>
                <a:noFill/>
                <a:ln w="19050">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4552" name="Line 56"/>
                <p:cNvSpPr>
                  <a:spLocks noChangeShapeType="1"/>
                </p:cNvSpPr>
                <p:nvPr/>
              </p:nvSpPr>
              <p:spPr bwMode="auto">
                <a:xfrm>
                  <a:off x="1131" y="3278"/>
                  <a:ext cx="624" cy="240"/>
                </a:xfrm>
                <a:prstGeom prst="line">
                  <a:avLst/>
                </a:prstGeom>
                <a:noFill/>
                <a:ln w="19050">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grpSp>
          <p:graphicFrame>
            <p:nvGraphicFramePr>
              <p:cNvPr id="234553" name="Object 57"/>
              <p:cNvGraphicFramePr>
                <a:graphicFrameLocks noChangeAspect="1"/>
              </p:cNvGraphicFramePr>
              <p:nvPr/>
            </p:nvGraphicFramePr>
            <p:xfrm>
              <a:off x="1299" y="3600"/>
              <a:ext cx="295" cy="384"/>
            </p:xfrm>
            <a:graphic>
              <a:graphicData uri="http://schemas.openxmlformats.org/presentationml/2006/ole">
                <mc:AlternateContent xmlns:mc="http://schemas.openxmlformats.org/markup-compatibility/2006">
                  <mc:Choice xmlns:v="urn:schemas-microsoft-com:vml" Requires="v">
                    <p:oleObj spid="_x0000_s139348" name="公式" r:id="rId7" imgW="215640" imgH="228600" progId="Equation.3">
                      <p:embed/>
                    </p:oleObj>
                  </mc:Choice>
                  <mc:Fallback>
                    <p:oleObj name="公式" r:id="rId7" imgW="21564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9" y="3600"/>
                            <a:ext cx="295"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34554" name="Group 58"/>
            <p:cNvGrpSpPr>
              <a:grpSpLocks/>
            </p:cNvGrpSpPr>
            <p:nvPr/>
          </p:nvGrpSpPr>
          <p:grpSpPr bwMode="auto">
            <a:xfrm>
              <a:off x="2000" y="2899"/>
              <a:ext cx="578" cy="1163"/>
              <a:chOff x="1955" y="2688"/>
              <a:chExt cx="644" cy="1296"/>
            </a:xfrm>
          </p:grpSpPr>
          <p:sp>
            <p:nvSpPr>
              <p:cNvPr id="234555" name="Freeform 59"/>
              <p:cNvSpPr>
                <a:spLocks/>
              </p:cNvSpPr>
              <p:nvPr/>
            </p:nvSpPr>
            <p:spPr bwMode="auto">
              <a:xfrm flipH="1">
                <a:off x="2340" y="2788"/>
                <a:ext cx="198" cy="855"/>
              </a:xfrm>
              <a:custGeom>
                <a:avLst/>
                <a:gdLst>
                  <a:gd name="T0" fmla="*/ 48 w 256"/>
                  <a:gd name="T1" fmla="*/ 0 h 1104"/>
                  <a:gd name="T2" fmla="*/ 144 w 256"/>
                  <a:gd name="T3" fmla="*/ 96 h 1104"/>
                  <a:gd name="T4" fmla="*/ 96 w 256"/>
                  <a:gd name="T5" fmla="*/ 192 h 1104"/>
                  <a:gd name="T6" fmla="*/ 192 w 256"/>
                  <a:gd name="T7" fmla="*/ 336 h 1104"/>
                  <a:gd name="T8" fmla="*/ 240 w 256"/>
                  <a:gd name="T9" fmla="*/ 480 h 1104"/>
                  <a:gd name="T10" fmla="*/ 240 w 256"/>
                  <a:gd name="T11" fmla="*/ 720 h 1104"/>
                  <a:gd name="T12" fmla="*/ 144 w 256"/>
                  <a:gd name="T13" fmla="*/ 912 h 1104"/>
                  <a:gd name="T14" fmla="*/ 96 w 256"/>
                  <a:gd name="T15" fmla="*/ 960 h 1104"/>
                  <a:gd name="T16" fmla="*/ 48 w 256"/>
                  <a:gd name="T17" fmla="*/ 1056 h 1104"/>
                  <a:gd name="T18" fmla="*/ 0 w 256"/>
                  <a:gd name="T19" fmla="*/ 110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6" h="1104">
                    <a:moveTo>
                      <a:pt x="48" y="0"/>
                    </a:moveTo>
                    <a:cubicBezTo>
                      <a:pt x="92" y="32"/>
                      <a:pt x="136" y="64"/>
                      <a:pt x="144" y="96"/>
                    </a:cubicBezTo>
                    <a:cubicBezTo>
                      <a:pt x="152" y="128"/>
                      <a:pt x="88" y="152"/>
                      <a:pt x="96" y="192"/>
                    </a:cubicBezTo>
                    <a:cubicBezTo>
                      <a:pt x="104" y="232"/>
                      <a:pt x="168" y="288"/>
                      <a:pt x="192" y="336"/>
                    </a:cubicBezTo>
                    <a:cubicBezTo>
                      <a:pt x="216" y="384"/>
                      <a:pt x="232" y="416"/>
                      <a:pt x="240" y="480"/>
                    </a:cubicBezTo>
                    <a:cubicBezTo>
                      <a:pt x="248" y="544"/>
                      <a:pt x="256" y="648"/>
                      <a:pt x="240" y="720"/>
                    </a:cubicBezTo>
                    <a:cubicBezTo>
                      <a:pt x="224" y="792"/>
                      <a:pt x="168" y="872"/>
                      <a:pt x="144" y="912"/>
                    </a:cubicBezTo>
                    <a:cubicBezTo>
                      <a:pt x="120" y="952"/>
                      <a:pt x="112" y="936"/>
                      <a:pt x="96" y="960"/>
                    </a:cubicBezTo>
                    <a:cubicBezTo>
                      <a:pt x="80" y="984"/>
                      <a:pt x="64" y="1032"/>
                      <a:pt x="48" y="1056"/>
                    </a:cubicBezTo>
                    <a:cubicBezTo>
                      <a:pt x="32" y="1080"/>
                      <a:pt x="16" y="1092"/>
                      <a:pt x="0" y="1104"/>
                    </a:cubicBezTo>
                  </a:path>
                </a:pathLst>
              </a:custGeom>
              <a:noFill/>
              <a:ln w="28575" cap="flat" cmpd="sng">
                <a:solidFill>
                  <a:srgbClr val="0000FF"/>
                </a:solidFill>
                <a:prstDash val="solid"/>
                <a:round/>
                <a:headEnd type="non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4556" name="Freeform 60"/>
              <p:cNvSpPr>
                <a:spLocks/>
              </p:cNvSpPr>
              <p:nvPr/>
            </p:nvSpPr>
            <p:spPr bwMode="auto">
              <a:xfrm flipH="1">
                <a:off x="2130" y="2688"/>
                <a:ext cx="242" cy="1041"/>
              </a:xfrm>
              <a:custGeom>
                <a:avLst/>
                <a:gdLst>
                  <a:gd name="T0" fmla="*/ 48 w 256"/>
                  <a:gd name="T1" fmla="*/ 0 h 1104"/>
                  <a:gd name="T2" fmla="*/ 144 w 256"/>
                  <a:gd name="T3" fmla="*/ 96 h 1104"/>
                  <a:gd name="T4" fmla="*/ 96 w 256"/>
                  <a:gd name="T5" fmla="*/ 192 h 1104"/>
                  <a:gd name="T6" fmla="*/ 192 w 256"/>
                  <a:gd name="T7" fmla="*/ 336 h 1104"/>
                  <a:gd name="T8" fmla="*/ 240 w 256"/>
                  <a:gd name="T9" fmla="*/ 480 h 1104"/>
                  <a:gd name="T10" fmla="*/ 240 w 256"/>
                  <a:gd name="T11" fmla="*/ 720 h 1104"/>
                  <a:gd name="T12" fmla="*/ 144 w 256"/>
                  <a:gd name="T13" fmla="*/ 912 h 1104"/>
                  <a:gd name="T14" fmla="*/ 96 w 256"/>
                  <a:gd name="T15" fmla="*/ 960 h 1104"/>
                  <a:gd name="T16" fmla="*/ 48 w 256"/>
                  <a:gd name="T17" fmla="*/ 1056 h 1104"/>
                  <a:gd name="T18" fmla="*/ 0 w 256"/>
                  <a:gd name="T19" fmla="*/ 110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6" h="1104">
                    <a:moveTo>
                      <a:pt x="48" y="0"/>
                    </a:moveTo>
                    <a:cubicBezTo>
                      <a:pt x="92" y="32"/>
                      <a:pt x="136" y="64"/>
                      <a:pt x="144" y="96"/>
                    </a:cubicBezTo>
                    <a:cubicBezTo>
                      <a:pt x="152" y="128"/>
                      <a:pt x="88" y="152"/>
                      <a:pt x="96" y="192"/>
                    </a:cubicBezTo>
                    <a:cubicBezTo>
                      <a:pt x="104" y="232"/>
                      <a:pt x="168" y="288"/>
                      <a:pt x="192" y="336"/>
                    </a:cubicBezTo>
                    <a:cubicBezTo>
                      <a:pt x="216" y="384"/>
                      <a:pt x="232" y="416"/>
                      <a:pt x="240" y="480"/>
                    </a:cubicBezTo>
                    <a:cubicBezTo>
                      <a:pt x="248" y="544"/>
                      <a:pt x="256" y="648"/>
                      <a:pt x="240" y="720"/>
                    </a:cubicBezTo>
                    <a:cubicBezTo>
                      <a:pt x="224" y="792"/>
                      <a:pt x="168" y="872"/>
                      <a:pt x="144" y="912"/>
                    </a:cubicBezTo>
                    <a:cubicBezTo>
                      <a:pt x="120" y="952"/>
                      <a:pt x="112" y="936"/>
                      <a:pt x="96" y="960"/>
                    </a:cubicBezTo>
                    <a:cubicBezTo>
                      <a:pt x="80" y="984"/>
                      <a:pt x="64" y="1032"/>
                      <a:pt x="48" y="1056"/>
                    </a:cubicBezTo>
                    <a:cubicBezTo>
                      <a:pt x="32" y="1080"/>
                      <a:pt x="16" y="1092"/>
                      <a:pt x="0" y="1104"/>
                    </a:cubicBezTo>
                  </a:path>
                </a:pathLst>
              </a:custGeom>
              <a:noFill/>
              <a:ln w="28575" cap="flat" cmpd="sng">
                <a:solidFill>
                  <a:srgbClr val="0000FF"/>
                </a:solidFill>
                <a:prstDash val="solid"/>
                <a:round/>
                <a:headEnd type="non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4557" name="Line 61"/>
              <p:cNvSpPr>
                <a:spLocks noChangeShapeType="1"/>
              </p:cNvSpPr>
              <p:nvPr/>
            </p:nvSpPr>
            <p:spPr bwMode="auto">
              <a:xfrm flipH="1">
                <a:off x="1955" y="3197"/>
                <a:ext cx="632" cy="0"/>
              </a:xfrm>
              <a:prstGeom prst="line">
                <a:avLst/>
              </a:prstGeom>
              <a:noFill/>
              <a:ln w="19050">
                <a:solidFill>
                  <a:srgbClr val="0000FF"/>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4558" name="Line 62"/>
              <p:cNvSpPr>
                <a:spLocks noChangeShapeType="1"/>
              </p:cNvSpPr>
              <p:nvPr/>
            </p:nvSpPr>
            <p:spPr bwMode="auto">
              <a:xfrm flipH="1" flipV="1">
                <a:off x="1981" y="2974"/>
                <a:ext cx="594" cy="111"/>
              </a:xfrm>
              <a:prstGeom prst="line">
                <a:avLst/>
              </a:prstGeom>
              <a:noFill/>
              <a:ln w="19050">
                <a:solidFill>
                  <a:srgbClr val="0000FF"/>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4559" name="Line 63"/>
              <p:cNvSpPr>
                <a:spLocks noChangeShapeType="1"/>
              </p:cNvSpPr>
              <p:nvPr/>
            </p:nvSpPr>
            <p:spPr bwMode="auto">
              <a:xfrm flipH="1">
                <a:off x="1981" y="3322"/>
                <a:ext cx="594" cy="112"/>
              </a:xfrm>
              <a:prstGeom prst="line">
                <a:avLst/>
              </a:prstGeom>
              <a:noFill/>
              <a:ln w="19050">
                <a:solidFill>
                  <a:srgbClr val="0000FF"/>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4560" name="Line 64"/>
              <p:cNvSpPr>
                <a:spLocks noChangeShapeType="1"/>
              </p:cNvSpPr>
              <p:nvPr/>
            </p:nvSpPr>
            <p:spPr bwMode="auto">
              <a:xfrm flipH="1" flipV="1">
                <a:off x="2116" y="2801"/>
                <a:ext cx="483" cy="186"/>
              </a:xfrm>
              <a:prstGeom prst="line">
                <a:avLst/>
              </a:prstGeom>
              <a:noFill/>
              <a:ln w="19050">
                <a:solidFill>
                  <a:srgbClr val="0000FF"/>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4561" name="Line 65"/>
              <p:cNvSpPr>
                <a:spLocks noChangeShapeType="1"/>
              </p:cNvSpPr>
              <p:nvPr/>
            </p:nvSpPr>
            <p:spPr bwMode="auto">
              <a:xfrm flipH="1">
                <a:off x="2083" y="3431"/>
                <a:ext cx="483" cy="186"/>
              </a:xfrm>
              <a:prstGeom prst="line">
                <a:avLst/>
              </a:prstGeom>
              <a:noFill/>
              <a:ln w="19050">
                <a:solidFill>
                  <a:srgbClr val="0000FF"/>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graphicFrame>
            <p:nvGraphicFramePr>
              <p:cNvPr id="234562" name="Object 66"/>
              <p:cNvGraphicFramePr>
                <a:graphicFrameLocks noChangeAspect="1"/>
              </p:cNvGraphicFramePr>
              <p:nvPr/>
            </p:nvGraphicFramePr>
            <p:xfrm>
              <a:off x="2019" y="3600"/>
              <a:ext cx="263" cy="384"/>
            </p:xfrm>
            <a:graphic>
              <a:graphicData uri="http://schemas.openxmlformats.org/presentationml/2006/ole">
                <mc:AlternateContent xmlns:mc="http://schemas.openxmlformats.org/markup-compatibility/2006">
                  <mc:Choice xmlns:v="urn:schemas-microsoft-com:vml" Requires="v">
                    <p:oleObj spid="_x0000_s139349" name="公式" r:id="rId9" imgW="190440" imgH="228600" progId="Equation.3">
                      <p:embed/>
                    </p:oleObj>
                  </mc:Choice>
                  <mc:Fallback>
                    <p:oleObj name="公式" r:id="rId9" imgW="19044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19" y="3600"/>
                            <a:ext cx="263"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34563" name="Group 67"/>
            <p:cNvGrpSpPr>
              <a:grpSpLocks/>
            </p:cNvGrpSpPr>
            <p:nvPr/>
          </p:nvGrpSpPr>
          <p:grpSpPr bwMode="auto">
            <a:xfrm>
              <a:off x="1883" y="2684"/>
              <a:ext cx="460" cy="1265"/>
              <a:chOff x="1824" y="2448"/>
              <a:chExt cx="513" cy="1410"/>
            </a:xfrm>
          </p:grpSpPr>
          <p:sp>
            <p:nvSpPr>
              <p:cNvPr id="234564" name="Line 68"/>
              <p:cNvSpPr>
                <a:spLocks noChangeShapeType="1"/>
              </p:cNvSpPr>
              <p:nvPr/>
            </p:nvSpPr>
            <p:spPr bwMode="auto">
              <a:xfrm>
                <a:off x="1824" y="2610"/>
                <a:ext cx="1" cy="1248"/>
              </a:xfrm>
              <a:prstGeom prst="line">
                <a:avLst/>
              </a:prstGeom>
              <a:noFill/>
              <a:ln w="38100">
                <a:solidFill>
                  <a:schemeClr val="tx1"/>
                </a:solidFill>
                <a:round/>
                <a:headEnd type="stealth"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4565" name="Text Box 69"/>
              <p:cNvSpPr txBox="1">
                <a:spLocks noChangeArrowheads="1"/>
              </p:cNvSpPr>
              <p:nvPr/>
            </p:nvSpPr>
            <p:spPr bwMode="auto">
              <a:xfrm>
                <a:off x="1858" y="2448"/>
                <a:ext cx="479" cy="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en-US" altLang="zh-CN" sz="1800" b="1" i="1">
                    <a:solidFill>
                      <a:prstClr val="black"/>
                    </a:solidFill>
                    <a:latin typeface="Times New Roman" panose="02020603050405020304" pitchFamily="18" charset="0"/>
                  </a:rPr>
                  <a:t>L</a:t>
                </a:r>
                <a:r>
                  <a:rPr kumimoji="1" lang="en-US" altLang="zh-CN" sz="1800" b="1" baseline="-25000">
                    <a:solidFill>
                      <a:prstClr val="black"/>
                    </a:solidFill>
                    <a:latin typeface="Times New Roman" panose="02020603050405020304" pitchFamily="18" charset="0"/>
                  </a:rPr>
                  <a:t>1</a:t>
                </a:r>
                <a:endParaRPr kumimoji="1" lang="en-US" altLang="zh-CN" sz="1800" b="1" i="1">
                  <a:solidFill>
                    <a:prstClr val="black"/>
                  </a:solidFill>
                  <a:latin typeface="Times New Roman" panose="02020603050405020304" pitchFamily="18" charset="0"/>
                </a:endParaRPr>
              </a:p>
            </p:txBody>
          </p:sp>
        </p:grpSp>
        <p:grpSp>
          <p:nvGrpSpPr>
            <p:cNvPr id="234566" name="Group 70"/>
            <p:cNvGrpSpPr>
              <a:grpSpLocks/>
            </p:cNvGrpSpPr>
            <p:nvPr/>
          </p:nvGrpSpPr>
          <p:grpSpPr bwMode="auto">
            <a:xfrm>
              <a:off x="2861" y="2707"/>
              <a:ext cx="1389" cy="1239"/>
              <a:chOff x="2897" y="2479"/>
              <a:chExt cx="1389" cy="1239"/>
            </a:xfrm>
          </p:grpSpPr>
          <p:sp>
            <p:nvSpPr>
              <p:cNvPr id="234567" name="Line 71"/>
              <p:cNvSpPr>
                <a:spLocks noChangeShapeType="1"/>
              </p:cNvSpPr>
              <p:nvPr/>
            </p:nvSpPr>
            <p:spPr bwMode="auto">
              <a:xfrm>
                <a:off x="2897" y="2842"/>
                <a:ext cx="468" cy="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4568" name="Line 72"/>
              <p:cNvSpPr>
                <a:spLocks noChangeShapeType="1"/>
              </p:cNvSpPr>
              <p:nvPr/>
            </p:nvSpPr>
            <p:spPr bwMode="auto">
              <a:xfrm>
                <a:off x="2897" y="3053"/>
                <a:ext cx="468" cy="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4569" name="Line 73"/>
              <p:cNvSpPr>
                <a:spLocks noChangeShapeType="1"/>
              </p:cNvSpPr>
              <p:nvPr/>
            </p:nvSpPr>
            <p:spPr bwMode="auto">
              <a:xfrm>
                <a:off x="2897" y="3263"/>
                <a:ext cx="468" cy="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4570" name="Line 74"/>
              <p:cNvSpPr>
                <a:spLocks noChangeShapeType="1"/>
              </p:cNvSpPr>
              <p:nvPr/>
            </p:nvSpPr>
            <p:spPr bwMode="auto">
              <a:xfrm>
                <a:off x="2897" y="3474"/>
                <a:ext cx="468" cy="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4571" name="Line 75"/>
              <p:cNvSpPr>
                <a:spLocks noChangeShapeType="1"/>
              </p:cNvSpPr>
              <p:nvPr/>
            </p:nvSpPr>
            <p:spPr bwMode="auto">
              <a:xfrm>
                <a:off x="3053" y="2737"/>
                <a:ext cx="0" cy="842"/>
              </a:xfrm>
              <a:prstGeom prst="line">
                <a:avLst/>
              </a:prstGeom>
              <a:noFill/>
              <a:ln w="127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4572" name="Line 76"/>
              <p:cNvSpPr>
                <a:spLocks noChangeShapeType="1"/>
              </p:cNvSpPr>
              <p:nvPr/>
            </p:nvSpPr>
            <p:spPr bwMode="auto">
              <a:xfrm>
                <a:off x="3209" y="2737"/>
                <a:ext cx="0" cy="842"/>
              </a:xfrm>
              <a:prstGeom prst="line">
                <a:avLst/>
              </a:prstGeom>
              <a:noFill/>
              <a:ln w="127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4573" name="Line 77"/>
              <p:cNvSpPr>
                <a:spLocks noChangeShapeType="1"/>
              </p:cNvSpPr>
              <p:nvPr/>
            </p:nvSpPr>
            <p:spPr bwMode="auto">
              <a:xfrm flipH="1">
                <a:off x="3382" y="2598"/>
                <a:ext cx="0" cy="1120"/>
              </a:xfrm>
              <a:prstGeom prst="line">
                <a:avLst/>
              </a:prstGeom>
              <a:noFill/>
              <a:ln w="38100">
                <a:solidFill>
                  <a:schemeClr val="tx1"/>
                </a:solidFill>
                <a:round/>
                <a:headEnd type="stealth"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4574" name="Line 78"/>
              <p:cNvSpPr>
                <a:spLocks noChangeShapeType="1"/>
              </p:cNvSpPr>
              <p:nvPr/>
            </p:nvSpPr>
            <p:spPr bwMode="auto">
              <a:xfrm>
                <a:off x="3998" y="2800"/>
                <a:ext cx="0" cy="7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4575" name="Line 79"/>
              <p:cNvSpPr>
                <a:spLocks noChangeShapeType="1"/>
              </p:cNvSpPr>
              <p:nvPr/>
            </p:nvSpPr>
            <p:spPr bwMode="auto">
              <a:xfrm>
                <a:off x="3382" y="2843"/>
                <a:ext cx="603" cy="302"/>
              </a:xfrm>
              <a:prstGeom prst="line">
                <a:avLst/>
              </a:prstGeom>
              <a:noFill/>
              <a:ln w="19050">
                <a:solidFill>
                  <a:srgbClr val="FF00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4576" name="Line 80"/>
              <p:cNvSpPr>
                <a:spLocks noChangeShapeType="1"/>
              </p:cNvSpPr>
              <p:nvPr/>
            </p:nvSpPr>
            <p:spPr bwMode="auto">
              <a:xfrm>
                <a:off x="3382" y="3059"/>
                <a:ext cx="603" cy="86"/>
              </a:xfrm>
              <a:prstGeom prst="line">
                <a:avLst/>
              </a:prstGeom>
              <a:noFill/>
              <a:ln w="19050">
                <a:solidFill>
                  <a:srgbClr val="FF00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4577" name="Line 81"/>
              <p:cNvSpPr>
                <a:spLocks noChangeShapeType="1"/>
              </p:cNvSpPr>
              <p:nvPr/>
            </p:nvSpPr>
            <p:spPr bwMode="auto">
              <a:xfrm flipV="1">
                <a:off x="3382" y="3145"/>
                <a:ext cx="603" cy="129"/>
              </a:xfrm>
              <a:prstGeom prst="line">
                <a:avLst/>
              </a:prstGeom>
              <a:noFill/>
              <a:ln w="19050">
                <a:solidFill>
                  <a:srgbClr val="FF00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4578" name="Line 82"/>
              <p:cNvSpPr>
                <a:spLocks noChangeShapeType="1"/>
              </p:cNvSpPr>
              <p:nvPr/>
            </p:nvSpPr>
            <p:spPr bwMode="auto">
              <a:xfrm flipV="1">
                <a:off x="3382" y="3145"/>
                <a:ext cx="603" cy="344"/>
              </a:xfrm>
              <a:prstGeom prst="line">
                <a:avLst/>
              </a:prstGeom>
              <a:noFill/>
              <a:ln w="19050">
                <a:solidFill>
                  <a:srgbClr val="FF00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4579" name="Line 83"/>
              <p:cNvSpPr>
                <a:spLocks noChangeShapeType="1"/>
              </p:cNvSpPr>
              <p:nvPr/>
            </p:nvSpPr>
            <p:spPr bwMode="auto">
              <a:xfrm>
                <a:off x="3554" y="2929"/>
                <a:ext cx="172" cy="87"/>
              </a:xfrm>
              <a:prstGeom prst="line">
                <a:avLst/>
              </a:prstGeom>
              <a:noFill/>
              <a:ln w="19050">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4580" name="Line 84"/>
              <p:cNvSpPr>
                <a:spLocks noChangeShapeType="1"/>
              </p:cNvSpPr>
              <p:nvPr/>
            </p:nvSpPr>
            <p:spPr bwMode="auto">
              <a:xfrm>
                <a:off x="3544" y="3078"/>
                <a:ext cx="173" cy="43"/>
              </a:xfrm>
              <a:prstGeom prst="line">
                <a:avLst/>
              </a:prstGeom>
              <a:noFill/>
              <a:ln w="19050">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4581" name="Line 85"/>
              <p:cNvSpPr>
                <a:spLocks noChangeShapeType="1"/>
              </p:cNvSpPr>
              <p:nvPr/>
            </p:nvSpPr>
            <p:spPr bwMode="auto">
              <a:xfrm flipV="1">
                <a:off x="3554" y="3188"/>
                <a:ext cx="172" cy="43"/>
              </a:xfrm>
              <a:prstGeom prst="line">
                <a:avLst/>
              </a:prstGeom>
              <a:noFill/>
              <a:ln w="19050">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4582" name="Line 86"/>
              <p:cNvSpPr>
                <a:spLocks noChangeShapeType="1"/>
              </p:cNvSpPr>
              <p:nvPr/>
            </p:nvSpPr>
            <p:spPr bwMode="auto">
              <a:xfrm flipV="1">
                <a:off x="3561" y="3287"/>
                <a:ext cx="172" cy="86"/>
              </a:xfrm>
              <a:prstGeom prst="line">
                <a:avLst/>
              </a:prstGeom>
              <a:noFill/>
              <a:ln w="19050">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4583" name="Text Box 87"/>
              <p:cNvSpPr txBox="1">
                <a:spLocks noChangeArrowheads="1"/>
              </p:cNvSpPr>
              <p:nvPr/>
            </p:nvSpPr>
            <p:spPr bwMode="auto">
              <a:xfrm>
                <a:off x="3856" y="2542"/>
                <a:ext cx="430" cy="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en-US" altLang="zh-CN" sz="1800" b="1" i="1">
                    <a:solidFill>
                      <a:prstClr val="black"/>
                    </a:solidFill>
                    <a:latin typeface="Times New Roman" panose="02020603050405020304" pitchFamily="18" charset="0"/>
                  </a:rPr>
                  <a:t>P</a:t>
                </a:r>
                <a:r>
                  <a:rPr kumimoji="1" lang="en-US" altLang="zh-CN" sz="1800" b="1" baseline="-25000">
                    <a:solidFill>
                      <a:prstClr val="black"/>
                    </a:solidFill>
                    <a:latin typeface="Times New Roman" panose="02020603050405020304" pitchFamily="18" charset="0"/>
                  </a:rPr>
                  <a:t>2</a:t>
                </a:r>
                <a:endParaRPr kumimoji="1" lang="en-US" altLang="zh-CN" sz="1800" b="1" i="1">
                  <a:solidFill>
                    <a:prstClr val="black"/>
                  </a:solidFill>
                  <a:latin typeface="Times New Roman" panose="02020603050405020304" pitchFamily="18" charset="0"/>
                </a:endParaRPr>
              </a:p>
            </p:txBody>
          </p:sp>
          <p:sp>
            <p:nvSpPr>
              <p:cNvPr id="234584" name="Text Box 88"/>
              <p:cNvSpPr txBox="1">
                <a:spLocks noChangeArrowheads="1"/>
              </p:cNvSpPr>
              <p:nvPr/>
            </p:nvSpPr>
            <p:spPr bwMode="auto">
              <a:xfrm>
                <a:off x="3408" y="2479"/>
                <a:ext cx="431" cy="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en-US" altLang="zh-CN" sz="1800" b="1" i="1">
                    <a:solidFill>
                      <a:prstClr val="black"/>
                    </a:solidFill>
                    <a:latin typeface="Times New Roman" panose="02020603050405020304" pitchFamily="18" charset="0"/>
                  </a:rPr>
                  <a:t>L</a:t>
                </a:r>
                <a:r>
                  <a:rPr kumimoji="1" lang="en-US" altLang="zh-CN" sz="1800" b="1" baseline="-25000">
                    <a:solidFill>
                      <a:prstClr val="black"/>
                    </a:solidFill>
                    <a:latin typeface="Times New Roman" panose="02020603050405020304" pitchFamily="18" charset="0"/>
                  </a:rPr>
                  <a:t>2</a:t>
                </a:r>
                <a:endParaRPr kumimoji="1" lang="en-US" altLang="zh-CN" sz="1800" b="1" i="1">
                  <a:solidFill>
                    <a:prstClr val="black"/>
                  </a:solidFill>
                  <a:latin typeface="Times New Roman" panose="02020603050405020304" pitchFamily="18" charset="0"/>
                </a:endParaRPr>
              </a:p>
            </p:txBody>
          </p:sp>
        </p:grpSp>
        <p:grpSp>
          <p:nvGrpSpPr>
            <p:cNvPr id="234585" name="Group 89"/>
            <p:cNvGrpSpPr>
              <a:grpSpLocks/>
            </p:cNvGrpSpPr>
            <p:nvPr/>
          </p:nvGrpSpPr>
          <p:grpSpPr bwMode="auto">
            <a:xfrm>
              <a:off x="3857" y="3102"/>
              <a:ext cx="1581" cy="1142"/>
              <a:chOff x="3893" y="2874"/>
              <a:chExt cx="1581" cy="1142"/>
            </a:xfrm>
          </p:grpSpPr>
          <p:sp>
            <p:nvSpPr>
              <p:cNvPr id="234586" name="Text Box 90"/>
              <p:cNvSpPr txBox="1">
                <a:spLocks noChangeArrowheads="1"/>
              </p:cNvSpPr>
              <p:nvPr/>
            </p:nvSpPr>
            <p:spPr bwMode="auto">
              <a:xfrm>
                <a:off x="3893" y="2996"/>
                <a:ext cx="388" cy="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zh-CN" altLang="en-US" sz="1800">
                    <a:solidFill>
                      <a:srgbClr val="FF0000"/>
                    </a:solidFill>
                    <a:latin typeface="Times New Roman" panose="02020603050405020304" pitchFamily="18" charset="0"/>
                    <a:sym typeface="Symbol" panose="05050102010706020507" pitchFamily="18" charset="2"/>
                  </a:rPr>
                  <a:t></a:t>
                </a:r>
                <a:endParaRPr kumimoji="1" lang="zh-CN" altLang="en-US" sz="1800">
                  <a:solidFill>
                    <a:srgbClr val="FF0000"/>
                  </a:solidFill>
                  <a:latin typeface="Times New Roman" panose="02020603050405020304" pitchFamily="18" charset="0"/>
                </a:endParaRPr>
              </a:p>
            </p:txBody>
          </p:sp>
          <p:grpSp>
            <p:nvGrpSpPr>
              <p:cNvPr id="234587" name="Group 91"/>
              <p:cNvGrpSpPr>
                <a:grpSpLocks/>
              </p:cNvGrpSpPr>
              <p:nvPr/>
            </p:nvGrpSpPr>
            <p:grpSpPr bwMode="auto">
              <a:xfrm>
                <a:off x="3958" y="2874"/>
                <a:ext cx="1516" cy="1142"/>
                <a:chOff x="3958" y="2874"/>
                <a:chExt cx="1516" cy="1142"/>
              </a:xfrm>
            </p:grpSpPr>
            <p:sp>
              <p:nvSpPr>
                <p:cNvPr id="234588" name="Text Box 92"/>
                <p:cNvSpPr txBox="1">
                  <a:spLocks noChangeArrowheads="1"/>
                </p:cNvSpPr>
                <p:nvPr/>
              </p:nvSpPr>
              <p:spPr bwMode="auto">
                <a:xfrm>
                  <a:off x="3958" y="2874"/>
                  <a:ext cx="388"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zh-CN" altLang="en-US" sz="1800" b="1">
                      <a:solidFill>
                        <a:srgbClr val="FF0000"/>
                      </a:solidFill>
                      <a:latin typeface="Times New Roman" panose="02020603050405020304" pitchFamily="18" charset="0"/>
                    </a:rPr>
                    <a:t>亮点</a:t>
                  </a:r>
                </a:p>
              </p:txBody>
            </p:sp>
            <p:grpSp>
              <p:nvGrpSpPr>
                <p:cNvPr id="234589" name="Group 93"/>
                <p:cNvGrpSpPr>
                  <a:grpSpLocks/>
                </p:cNvGrpSpPr>
                <p:nvPr/>
              </p:nvGrpSpPr>
              <p:grpSpPr bwMode="auto">
                <a:xfrm>
                  <a:off x="4222" y="3118"/>
                  <a:ext cx="1252" cy="898"/>
                  <a:chOff x="4320" y="3120"/>
                  <a:chExt cx="1396" cy="1001"/>
                </a:xfrm>
              </p:grpSpPr>
              <p:sp>
                <p:nvSpPr>
                  <p:cNvPr id="234590" name="Text Box 94"/>
                  <p:cNvSpPr txBox="1">
                    <a:spLocks noChangeArrowheads="1"/>
                  </p:cNvSpPr>
                  <p:nvPr/>
                </p:nvSpPr>
                <p:spPr bwMode="auto">
                  <a:xfrm>
                    <a:off x="4516" y="3264"/>
                    <a:ext cx="1200" cy="857"/>
                  </a:xfrm>
                  <a:prstGeom prst="rect">
                    <a:avLst/>
                  </a:prstGeom>
                  <a:solidFill>
                    <a:srgbClr val="FFFF99"/>
                  </a:solidFill>
                  <a:ln w="1905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zh-CN" altLang="en-US" sz="1800" b="1">
                        <a:solidFill>
                          <a:srgbClr val="FF0000"/>
                        </a:solidFill>
                        <a:latin typeface="Times New Roman" panose="02020603050405020304" pitchFamily="18" charset="0"/>
                      </a:rPr>
                      <a:t>若 </a:t>
                    </a:r>
                    <a:r>
                      <a:rPr kumimoji="1" lang="en-US" altLang="zh-CN" sz="1800" b="1" i="1">
                        <a:solidFill>
                          <a:srgbClr val="FF0000"/>
                        </a:solidFill>
                        <a:latin typeface="Times New Roman" panose="02020603050405020304" pitchFamily="18" charset="0"/>
                      </a:rPr>
                      <a:t>x</a:t>
                    </a:r>
                    <a:r>
                      <a:rPr kumimoji="1" lang="en-US" altLang="zh-CN" sz="1800" b="1" baseline="30000">
                        <a:solidFill>
                          <a:srgbClr val="FF0000"/>
                        </a:solidFill>
                        <a:latin typeface="Times New Roman" panose="02020603050405020304" pitchFamily="18" charset="0"/>
                      </a:rPr>
                      <a:t>*</a:t>
                    </a:r>
                    <a:r>
                      <a:rPr kumimoji="1" lang="en-US" altLang="zh-CN" sz="1800" b="1">
                        <a:solidFill>
                          <a:srgbClr val="FF0000"/>
                        </a:solidFill>
                        <a:latin typeface="Times New Roman" panose="02020603050405020304" pitchFamily="18" charset="0"/>
                      </a:rPr>
                      <a:t> = </a:t>
                    </a:r>
                    <a:r>
                      <a:rPr kumimoji="1" lang="en-US" altLang="zh-CN" sz="1800" b="1" i="1">
                        <a:solidFill>
                          <a:srgbClr val="FF0000"/>
                        </a:solidFill>
                        <a:latin typeface="Times New Roman" panose="02020603050405020304" pitchFamily="18" charset="0"/>
                      </a:rPr>
                      <a:t>x </a:t>
                    </a:r>
                    <a:r>
                      <a:rPr kumimoji="1" lang="zh-CN" altLang="en-US" sz="1800" b="1">
                        <a:solidFill>
                          <a:srgbClr val="FF0000"/>
                        </a:solidFill>
                        <a:latin typeface="Times New Roman" panose="02020603050405020304" pitchFamily="18" charset="0"/>
                      </a:rPr>
                      <a:t>或</a:t>
                    </a:r>
                    <a:r>
                      <a:rPr kumimoji="1" lang="en-US" altLang="zh-CN" sz="1800" b="1" i="1">
                        <a:solidFill>
                          <a:srgbClr val="FF0000"/>
                        </a:solidFill>
                        <a:latin typeface="Times New Roman" panose="02020603050405020304" pitchFamily="18" charset="0"/>
                      </a:rPr>
                      <a:t>x</a:t>
                    </a:r>
                    <a:r>
                      <a:rPr kumimoji="1" lang="en-US" altLang="zh-CN" sz="1800" b="1" baseline="30000">
                        <a:solidFill>
                          <a:srgbClr val="FF0000"/>
                        </a:solidFill>
                        <a:latin typeface="Times New Roman" panose="02020603050405020304" pitchFamily="18" charset="0"/>
                      </a:rPr>
                      <a:t>*</a:t>
                    </a:r>
                    <a:r>
                      <a:rPr kumimoji="1" lang="zh-CN" altLang="en-US" sz="1800" b="1">
                        <a:solidFill>
                          <a:srgbClr val="FF0000"/>
                        </a:solidFill>
                        <a:latin typeface="Times New Roman" panose="02020603050405020304" pitchFamily="18" charset="0"/>
                      </a:rPr>
                      <a:t>与 </a:t>
                    </a:r>
                    <a:r>
                      <a:rPr kumimoji="1" lang="en-US" altLang="zh-CN" sz="1800" b="1" i="1">
                        <a:solidFill>
                          <a:srgbClr val="FF0000"/>
                        </a:solidFill>
                        <a:latin typeface="Times New Roman" panose="02020603050405020304" pitchFamily="18" charset="0"/>
                      </a:rPr>
                      <a:t>x</a:t>
                    </a:r>
                    <a:r>
                      <a:rPr kumimoji="1" lang="en-US" altLang="zh-CN" sz="1800" b="1">
                        <a:solidFill>
                          <a:srgbClr val="FF0000"/>
                        </a:solidFill>
                        <a:latin typeface="Times New Roman" panose="02020603050405020304" pitchFamily="18" charset="0"/>
                      </a:rPr>
                      <a:t> </a:t>
                    </a:r>
                    <a:r>
                      <a:rPr kumimoji="1" lang="zh-CN" altLang="en-US" sz="1800" b="1">
                        <a:solidFill>
                          <a:srgbClr val="FF0000"/>
                        </a:solidFill>
                        <a:latin typeface="Times New Roman" panose="02020603050405020304" pitchFamily="18" charset="0"/>
                      </a:rPr>
                      <a:t>相关</a:t>
                    </a:r>
                  </a:p>
                </p:txBody>
              </p:sp>
              <p:sp>
                <p:nvSpPr>
                  <p:cNvPr id="234591" name="Line 95"/>
                  <p:cNvSpPr>
                    <a:spLocks noChangeShapeType="1"/>
                  </p:cNvSpPr>
                  <p:nvPr/>
                </p:nvSpPr>
                <p:spPr bwMode="auto">
                  <a:xfrm flipH="1" flipV="1">
                    <a:off x="4320" y="3120"/>
                    <a:ext cx="240" cy="144"/>
                  </a:xfrm>
                  <a:prstGeom prst="line">
                    <a:avLst/>
                  </a:prstGeom>
                  <a:noFill/>
                  <a:ln w="190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grpSp>
          </p:grpSp>
        </p:grpSp>
        <p:grpSp>
          <p:nvGrpSpPr>
            <p:cNvPr id="234592" name="Group 96"/>
            <p:cNvGrpSpPr>
              <a:grpSpLocks/>
            </p:cNvGrpSpPr>
            <p:nvPr/>
          </p:nvGrpSpPr>
          <p:grpSpPr bwMode="auto">
            <a:xfrm>
              <a:off x="333" y="2727"/>
              <a:ext cx="1373" cy="1612"/>
              <a:chOff x="369" y="2499"/>
              <a:chExt cx="1373" cy="1612"/>
            </a:xfrm>
          </p:grpSpPr>
          <p:sp>
            <p:nvSpPr>
              <p:cNvPr id="234593" name="Text Box 97"/>
              <p:cNvSpPr txBox="1">
                <a:spLocks noChangeArrowheads="1"/>
              </p:cNvSpPr>
              <p:nvPr/>
            </p:nvSpPr>
            <p:spPr bwMode="auto">
              <a:xfrm>
                <a:off x="1005" y="3530"/>
                <a:ext cx="430" cy="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en-US" altLang="zh-CN" sz="1800" b="1" i="1">
                    <a:solidFill>
                      <a:srgbClr val="FF33CC"/>
                    </a:solidFill>
                    <a:latin typeface="Times New Roman" panose="02020603050405020304" pitchFamily="18" charset="0"/>
                  </a:rPr>
                  <a:t>x</a:t>
                </a:r>
              </a:p>
            </p:txBody>
          </p:sp>
          <p:grpSp>
            <p:nvGrpSpPr>
              <p:cNvPr id="234594" name="Group 98"/>
              <p:cNvGrpSpPr>
                <a:grpSpLocks/>
              </p:cNvGrpSpPr>
              <p:nvPr/>
            </p:nvGrpSpPr>
            <p:grpSpPr bwMode="auto">
              <a:xfrm>
                <a:off x="369" y="2499"/>
                <a:ext cx="1373" cy="1612"/>
                <a:chOff x="369" y="2499"/>
                <a:chExt cx="1373" cy="1612"/>
              </a:xfrm>
            </p:grpSpPr>
            <p:sp>
              <p:nvSpPr>
                <p:cNvPr id="234595" name="Text Box 99"/>
                <p:cNvSpPr txBox="1">
                  <a:spLocks noChangeArrowheads="1"/>
                </p:cNvSpPr>
                <p:nvPr/>
              </p:nvSpPr>
              <p:spPr bwMode="auto">
                <a:xfrm>
                  <a:off x="369" y="3577"/>
                  <a:ext cx="732" cy="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zh-CN" altLang="en-US" sz="1800" b="1">
                      <a:solidFill>
                        <a:srgbClr val="FF0000"/>
                      </a:solidFill>
                      <a:latin typeface="Times New Roman" panose="02020603050405020304" pitchFamily="18" charset="0"/>
                    </a:rPr>
                    <a:t>平面波</a:t>
                  </a:r>
                </a:p>
              </p:txBody>
            </p:sp>
            <p:grpSp>
              <p:nvGrpSpPr>
                <p:cNvPr id="234596" name="Group 100"/>
                <p:cNvGrpSpPr>
                  <a:grpSpLocks/>
                </p:cNvGrpSpPr>
                <p:nvPr/>
              </p:nvGrpSpPr>
              <p:grpSpPr bwMode="auto">
                <a:xfrm>
                  <a:off x="627" y="2734"/>
                  <a:ext cx="494" cy="842"/>
                  <a:chOff x="192" y="2470"/>
                  <a:chExt cx="912" cy="1152"/>
                </a:xfrm>
              </p:grpSpPr>
              <p:sp>
                <p:nvSpPr>
                  <p:cNvPr id="234597" name="Line 101"/>
                  <p:cNvSpPr>
                    <a:spLocks noChangeShapeType="1"/>
                  </p:cNvSpPr>
                  <p:nvPr/>
                </p:nvSpPr>
                <p:spPr bwMode="auto">
                  <a:xfrm>
                    <a:off x="1104" y="2518"/>
                    <a:ext cx="0" cy="1104"/>
                  </a:xfrm>
                  <a:prstGeom prst="line">
                    <a:avLst/>
                  </a:prstGeom>
                  <a:noFill/>
                  <a:ln w="28575">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4598" name="Line 102"/>
                  <p:cNvSpPr>
                    <a:spLocks noChangeShapeType="1"/>
                  </p:cNvSpPr>
                  <p:nvPr/>
                </p:nvSpPr>
                <p:spPr bwMode="auto">
                  <a:xfrm>
                    <a:off x="192" y="2614"/>
                    <a:ext cx="864" cy="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4599" name="Line 103"/>
                  <p:cNvSpPr>
                    <a:spLocks noChangeShapeType="1"/>
                  </p:cNvSpPr>
                  <p:nvPr/>
                </p:nvSpPr>
                <p:spPr bwMode="auto">
                  <a:xfrm>
                    <a:off x="192" y="2902"/>
                    <a:ext cx="864" cy="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4600" name="Line 104"/>
                  <p:cNvSpPr>
                    <a:spLocks noChangeShapeType="1"/>
                  </p:cNvSpPr>
                  <p:nvPr/>
                </p:nvSpPr>
                <p:spPr bwMode="auto">
                  <a:xfrm>
                    <a:off x="192" y="3190"/>
                    <a:ext cx="864" cy="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4601" name="Line 105"/>
                  <p:cNvSpPr>
                    <a:spLocks noChangeShapeType="1"/>
                  </p:cNvSpPr>
                  <p:nvPr/>
                </p:nvSpPr>
                <p:spPr bwMode="auto">
                  <a:xfrm>
                    <a:off x="192" y="3478"/>
                    <a:ext cx="864" cy="0"/>
                  </a:xfrm>
                  <a:prstGeom prst="line">
                    <a:avLst/>
                  </a:prstGeom>
                  <a:noFill/>
                  <a:ln w="190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4602" name="Line 106"/>
                  <p:cNvSpPr>
                    <a:spLocks noChangeShapeType="1"/>
                  </p:cNvSpPr>
                  <p:nvPr/>
                </p:nvSpPr>
                <p:spPr bwMode="auto">
                  <a:xfrm>
                    <a:off x="480" y="2470"/>
                    <a:ext cx="0" cy="1152"/>
                  </a:xfrm>
                  <a:prstGeom prst="line">
                    <a:avLst/>
                  </a:prstGeom>
                  <a:noFill/>
                  <a:ln w="127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4603" name="Line 107"/>
                  <p:cNvSpPr>
                    <a:spLocks noChangeShapeType="1"/>
                  </p:cNvSpPr>
                  <p:nvPr/>
                </p:nvSpPr>
                <p:spPr bwMode="auto">
                  <a:xfrm>
                    <a:off x="768" y="2470"/>
                    <a:ext cx="0" cy="1152"/>
                  </a:xfrm>
                  <a:prstGeom prst="line">
                    <a:avLst/>
                  </a:prstGeom>
                  <a:noFill/>
                  <a:ln w="127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grpSp>
            <p:sp>
              <p:nvSpPr>
                <p:cNvPr id="234604" name="Text Box 108"/>
                <p:cNvSpPr txBox="1">
                  <a:spLocks noChangeArrowheads="1"/>
                </p:cNvSpPr>
                <p:nvPr/>
              </p:nvSpPr>
              <p:spPr bwMode="auto">
                <a:xfrm>
                  <a:off x="972" y="2499"/>
                  <a:ext cx="430" cy="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en-US" altLang="zh-CN" sz="1800" b="1" i="1">
                      <a:solidFill>
                        <a:prstClr val="black"/>
                      </a:solidFill>
                      <a:latin typeface="Times New Roman" panose="02020603050405020304" pitchFamily="18" charset="0"/>
                    </a:rPr>
                    <a:t>P</a:t>
                  </a:r>
                  <a:r>
                    <a:rPr kumimoji="1" lang="en-US" altLang="zh-CN" sz="1800" b="1" baseline="-25000">
                      <a:solidFill>
                        <a:prstClr val="black"/>
                      </a:solidFill>
                      <a:latin typeface="Times New Roman" panose="02020603050405020304" pitchFamily="18" charset="0"/>
                    </a:rPr>
                    <a:t>1</a:t>
                  </a:r>
                  <a:endParaRPr kumimoji="1" lang="en-US" altLang="zh-CN" sz="1800" b="1" i="1">
                    <a:solidFill>
                      <a:prstClr val="black"/>
                    </a:solidFill>
                    <a:latin typeface="Times New Roman" panose="02020603050405020304" pitchFamily="18" charset="0"/>
                  </a:endParaRPr>
                </a:p>
              </p:txBody>
            </p:sp>
            <p:sp>
              <p:nvSpPr>
                <p:cNvPr id="234605" name="Text Box 109"/>
                <p:cNvSpPr txBox="1">
                  <a:spLocks noChangeArrowheads="1"/>
                </p:cNvSpPr>
                <p:nvPr/>
              </p:nvSpPr>
              <p:spPr bwMode="auto">
                <a:xfrm>
                  <a:off x="746" y="3804"/>
                  <a:ext cx="996" cy="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zh-CN" altLang="en-US" sz="1800" b="1">
                      <a:solidFill>
                        <a:srgbClr val="FF33CC"/>
                      </a:solidFill>
                      <a:latin typeface="Times New Roman" panose="02020603050405020304" pitchFamily="18" charset="0"/>
                    </a:rPr>
                    <a:t>参照指纹</a:t>
                  </a:r>
                </a:p>
              </p:txBody>
            </p:sp>
          </p:grpSp>
        </p:grpSp>
        <p:grpSp>
          <p:nvGrpSpPr>
            <p:cNvPr id="234606" name="Group 110"/>
            <p:cNvGrpSpPr>
              <a:grpSpLocks/>
            </p:cNvGrpSpPr>
            <p:nvPr/>
          </p:nvGrpSpPr>
          <p:grpSpPr bwMode="auto">
            <a:xfrm>
              <a:off x="2449" y="2679"/>
              <a:ext cx="1280" cy="1619"/>
              <a:chOff x="2456" y="2441"/>
              <a:chExt cx="1427" cy="1805"/>
            </a:xfrm>
          </p:grpSpPr>
          <p:sp>
            <p:nvSpPr>
              <p:cNvPr id="234607" name="Line 111"/>
              <p:cNvSpPr>
                <a:spLocks noChangeShapeType="1"/>
              </p:cNvSpPr>
              <p:nvPr/>
            </p:nvSpPr>
            <p:spPr bwMode="auto">
              <a:xfrm>
                <a:off x="2775" y="2736"/>
                <a:ext cx="0" cy="1344"/>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4608" name="Text Box 112"/>
              <p:cNvSpPr txBox="1">
                <a:spLocks noChangeArrowheads="1"/>
              </p:cNvSpPr>
              <p:nvPr/>
            </p:nvSpPr>
            <p:spPr bwMode="auto">
              <a:xfrm>
                <a:off x="2782" y="3696"/>
                <a:ext cx="434" cy="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en-US" altLang="zh-CN" sz="1800" b="1" i="1">
                    <a:solidFill>
                      <a:prstClr val="black"/>
                    </a:solidFill>
                    <a:latin typeface="Times New Roman" panose="02020603050405020304" pitchFamily="18" charset="0"/>
                  </a:rPr>
                  <a:t>x</a:t>
                </a:r>
                <a:r>
                  <a:rPr kumimoji="1" lang="en-US" altLang="zh-CN" sz="1800" b="1" baseline="30000">
                    <a:solidFill>
                      <a:prstClr val="black"/>
                    </a:solidFill>
                    <a:latin typeface="Times New Roman" panose="02020603050405020304" pitchFamily="18" charset="0"/>
                  </a:rPr>
                  <a:t>*</a:t>
                </a:r>
                <a:endParaRPr kumimoji="1" lang="en-US" altLang="zh-CN" sz="1800" b="1" i="1">
                  <a:solidFill>
                    <a:prstClr val="black"/>
                  </a:solidFill>
                  <a:latin typeface="Times New Roman" panose="02020603050405020304" pitchFamily="18" charset="0"/>
                </a:endParaRPr>
              </a:p>
            </p:txBody>
          </p:sp>
          <p:sp>
            <p:nvSpPr>
              <p:cNvPr id="234609" name="Text Box 113"/>
              <p:cNvSpPr txBox="1">
                <a:spLocks noChangeArrowheads="1"/>
              </p:cNvSpPr>
              <p:nvPr/>
            </p:nvSpPr>
            <p:spPr bwMode="auto">
              <a:xfrm>
                <a:off x="2456" y="2441"/>
                <a:ext cx="814" cy="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zh-CN" altLang="en-US" sz="1800" b="1">
                    <a:solidFill>
                      <a:prstClr val="black"/>
                    </a:solidFill>
                    <a:latin typeface="Times New Roman" panose="02020603050405020304" pitchFamily="18" charset="0"/>
                  </a:rPr>
                  <a:t>频谱面</a:t>
                </a:r>
              </a:p>
            </p:txBody>
          </p:sp>
          <p:sp>
            <p:nvSpPr>
              <p:cNvPr id="234610" name="Text Box 114"/>
              <p:cNvSpPr txBox="1">
                <a:spLocks noChangeArrowheads="1"/>
              </p:cNvSpPr>
              <p:nvPr/>
            </p:nvSpPr>
            <p:spPr bwMode="auto">
              <a:xfrm>
                <a:off x="2772" y="3903"/>
                <a:ext cx="1111" cy="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zh-CN" altLang="en-US" sz="1800" b="1">
                    <a:solidFill>
                      <a:prstClr val="black"/>
                    </a:solidFill>
                    <a:latin typeface="Times New Roman" panose="02020603050405020304" pitchFamily="18" charset="0"/>
                  </a:rPr>
                  <a:t>待查指纹</a:t>
                </a:r>
              </a:p>
            </p:txBody>
          </p:sp>
        </p:grpSp>
        <p:sp>
          <p:nvSpPr>
            <p:cNvPr id="234611" name="Text Box 115"/>
            <p:cNvSpPr txBox="1">
              <a:spLocks noChangeArrowheads="1"/>
            </p:cNvSpPr>
            <p:nvPr/>
          </p:nvSpPr>
          <p:spPr bwMode="auto">
            <a:xfrm>
              <a:off x="4397" y="2868"/>
              <a:ext cx="1008"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zh-CN" altLang="en-US" sz="1800" b="1">
                  <a:solidFill>
                    <a:srgbClr val="0000FF"/>
                  </a:solidFill>
                  <a:latin typeface="Times New Roman" panose="02020603050405020304" pitchFamily="18" charset="0"/>
                </a:rPr>
                <a:t>出现亮点即被识别</a:t>
              </a:r>
            </a:p>
          </p:txBody>
        </p:sp>
      </p:grpSp>
      <p:sp>
        <p:nvSpPr>
          <p:cNvPr id="234612" name="Rectangle 116"/>
          <p:cNvSpPr>
            <a:spLocks noGrp="1" noChangeArrowheads="1"/>
          </p:cNvSpPr>
          <p:nvPr>
            <p:ph type="title"/>
          </p:nvPr>
        </p:nvSpPr>
        <p:spPr>
          <a:xfrm>
            <a:off x="242283" y="1436611"/>
            <a:ext cx="2882503" cy="514350"/>
          </a:xfrm>
          <a:noFill/>
          <a:ln/>
        </p:spPr>
        <p:txBody>
          <a:bodyPr/>
          <a:lstStyle/>
          <a:p>
            <a:r>
              <a:rPr lang="zh-CN" altLang="en-US" sz="2700" b="1" dirty="0">
                <a:ea typeface="宋体" panose="02010600030101010101" pitchFamily="2" charset="-122"/>
              </a:rPr>
              <a:t>例如 指纹识别</a:t>
            </a:r>
          </a:p>
        </p:txBody>
      </p:sp>
      <p:sp>
        <p:nvSpPr>
          <p:cNvPr id="118" name="Rectangle 2"/>
          <p:cNvSpPr txBox="1">
            <a:spLocks noChangeArrowheads="1"/>
          </p:cNvSpPr>
          <p:nvPr/>
        </p:nvSpPr>
        <p:spPr>
          <a:xfrm>
            <a:off x="0" y="0"/>
            <a:ext cx="9144000" cy="593525"/>
          </a:xfrm>
          <a:prstGeom prst="rect">
            <a:avLst/>
          </a:prstGeom>
          <a:solidFill>
            <a:schemeClr val="accent6"/>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zh-CN" altLang="en-US" sz="3000" b="1" dirty="0" smtClean="0">
                <a:solidFill>
                  <a:prstClr val="white"/>
                </a:solidFill>
              </a:rPr>
              <a:t>空间滤波</a:t>
            </a:r>
            <a:endParaRPr lang="zh-CN" altLang="en-US" sz="3000" b="1" dirty="0">
              <a:solidFill>
                <a:prstClr val="white"/>
              </a:solidFill>
            </a:endParaRPr>
          </a:p>
        </p:txBody>
      </p:sp>
    </p:spTree>
    <p:extLst>
      <p:ext uri="{BB962C8B-B14F-4D97-AF65-F5344CB8AC3E}">
        <p14:creationId xmlns:p14="http://schemas.microsoft.com/office/powerpoint/2010/main" val="40136986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a:xfrm>
            <a:off x="757238" y="914400"/>
            <a:ext cx="5829300" cy="514350"/>
          </a:xfrm>
          <a:noFill/>
          <a:ln/>
        </p:spPr>
        <p:txBody>
          <a:bodyPr>
            <a:normAutofit fontScale="90000"/>
          </a:bodyPr>
          <a:lstStyle/>
          <a:p>
            <a:r>
              <a:rPr kumimoji="1" lang="zh-CN" altLang="en-US" sz="2700" b="1" dirty="0">
                <a:ea typeface="宋体" panose="02010600030101010101" pitchFamily="2" charset="-122"/>
              </a:rPr>
              <a:t>▲</a:t>
            </a:r>
            <a:r>
              <a:rPr kumimoji="1" lang="zh-CN" altLang="en-US" sz="2700" b="1" i="1" dirty="0">
                <a:ea typeface="宋体" panose="02010600030101010101" pitchFamily="2" charset="-122"/>
                <a:sym typeface="Symbol" panose="05050102010706020507" pitchFamily="18" charset="2"/>
              </a:rPr>
              <a:t> </a:t>
            </a:r>
            <a:r>
              <a:rPr kumimoji="1" lang="zh-CN" altLang="en-US" sz="2700" b="1" dirty="0">
                <a:ea typeface="宋体" panose="02010600030101010101" pitchFamily="2" charset="-122"/>
              </a:rPr>
              <a:t>调制（</a:t>
            </a:r>
            <a:r>
              <a:rPr kumimoji="1" lang="zh-CN" altLang="en-US" sz="2700" b="1" i="1" dirty="0">
                <a:ea typeface="宋体" panose="02010600030101010101" pitchFamily="2" charset="-122"/>
                <a:sym typeface="Symbol" panose="05050102010706020507" pitchFamily="18" charset="2"/>
              </a:rPr>
              <a:t> </a:t>
            </a:r>
            <a:r>
              <a:rPr kumimoji="1" lang="en-US" altLang="zh-CN" sz="2700" b="1" dirty="0">
                <a:latin typeface="Times New Roman" panose="02020603050405020304" pitchFamily="18" charset="0"/>
                <a:ea typeface="宋体" panose="02010600030101010101" pitchFamily="2" charset="-122"/>
                <a:sym typeface="Symbol" panose="05050102010706020507" pitchFamily="18" charset="2"/>
              </a:rPr>
              <a:t>modulation</a:t>
            </a:r>
            <a:r>
              <a:rPr kumimoji="1" lang="zh-CN" altLang="en-US" b="1" dirty="0">
                <a:ea typeface="宋体" panose="02010600030101010101" pitchFamily="2" charset="-122"/>
              </a:rPr>
              <a:t>假彩色编码</a:t>
            </a:r>
            <a:r>
              <a:rPr kumimoji="1" lang="zh-CN" altLang="en-US" sz="2700" b="1" dirty="0">
                <a:ea typeface="宋体" panose="02010600030101010101" pitchFamily="2" charset="-122"/>
              </a:rPr>
              <a:t>）</a:t>
            </a:r>
          </a:p>
        </p:txBody>
      </p:sp>
      <p:sp>
        <p:nvSpPr>
          <p:cNvPr id="235523" name="Rectangle 3"/>
          <p:cNvSpPr>
            <a:spLocks noChangeArrowheads="1"/>
          </p:cNvSpPr>
          <p:nvPr/>
        </p:nvSpPr>
        <p:spPr bwMode="auto">
          <a:xfrm>
            <a:off x="1371600" y="1441847"/>
            <a:ext cx="64008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ts val="0"/>
              </a:spcBef>
              <a:spcAft>
                <a:spcPts val="0"/>
              </a:spcAft>
            </a:pPr>
            <a:r>
              <a:rPr kumimoji="1" lang="zh-CN" altLang="en-US" sz="2400" b="1">
                <a:solidFill>
                  <a:prstClr val="black"/>
                </a:solidFill>
                <a:latin typeface="Calibri" panose="020F0502020204030204"/>
              </a:rPr>
              <a:t>▲</a:t>
            </a:r>
            <a:r>
              <a:rPr kumimoji="1" lang="zh-CN" altLang="en-US" sz="2400" b="1" i="1">
                <a:solidFill>
                  <a:prstClr val="black"/>
                </a:solidFill>
                <a:latin typeface="Calibri" panose="020F0502020204030204"/>
                <a:sym typeface="Symbol" panose="05050102010706020507" pitchFamily="18" charset="2"/>
              </a:rPr>
              <a:t> </a:t>
            </a:r>
            <a:r>
              <a:rPr kumimoji="1" lang="zh-CN" altLang="en-US" sz="2400" b="1">
                <a:solidFill>
                  <a:prstClr val="black"/>
                </a:solidFill>
                <a:latin typeface="Calibri" panose="020F0502020204030204"/>
              </a:rPr>
              <a:t>调制：用白光照射物体，在输出平面上得到彩色图象，这种彩色图象是对不同角度</a:t>
            </a:r>
            <a:r>
              <a:rPr kumimoji="1" lang="en-US" altLang="zh-CN" sz="2400" b="1" i="1">
                <a:solidFill>
                  <a:prstClr val="black"/>
                </a:solidFill>
                <a:latin typeface="Calibri" panose="020F0502020204030204"/>
              </a:rPr>
              <a:t>θ</a:t>
            </a:r>
            <a:r>
              <a:rPr kumimoji="1" lang="zh-CN" altLang="en-US" sz="2400" b="1">
                <a:solidFill>
                  <a:prstClr val="black"/>
                </a:solidFill>
                <a:latin typeface="Calibri" panose="020F0502020204030204"/>
              </a:rPr>
              <a:t>的光栅产生的光学信息选择的结果。又称分光调制。</a:t>
            </a:r>
          </a:p>
        </p:txBody>
      </p:sp>
      <p:grpSp>
        <p:nvGrpSpPr>
          <p:cNvPr id="235524" name="Group 4"/>
          <p:cNvGrpSpPr>
            <a:grpSpLocks/>
          </p:cNvGrpSpPr>
          <p:nvPr/>
        </p:nvGrpSpPr>
        <p:grpSpPr bwMode="auto">
          <a:xfrm>
            <a:off x="2572942" y="3011092"/>
            <a:ext cx="3644502" cy="2819400"/>
            <a:chOff x="1201" y="1809"/>
            <a:chExt cx="3061" cy="2368"/>
          </a:xfrm>
        </p:grpSpPr>
        <p:sp>
          <p:nvSpPr>
            <p:cNvPr id="235525" name="AutoShape 5"/>
            <p:cNvSpPr>
              <a:spLocks noChangeArrowheads="1"/>
            </p:cNvSpPr>
            <p:nvPr/>
          </p:nvSpPr>
          <p:spPr bwMode="auto">
            <a:xfrm>
              <a:off x="1406" y="2648"/>
              <a:ext cx="205" cy="199"/>
            </a:xfrm>
            <a:prstGeom prst="flowChartConnector">
              <a:avLst/>
            </a:prstGeom>
            <a:solidFill>
              <a:srgbClr val="990099"/>
            </a:solidFill>
            <a:ln w="9525">
              <a:solidFill>
                <a:schemeClr val="tx1"/>
              </a:solidFill>
              <a:round/>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5526" name="AutoShape 6"/>
            <p:cNvSpPr>
              <a:spLocks noChangeArrowheads="1"/>
            </p:cNvSpPr>
            <p:nvPr/>
          </p:nvSpPr>
          <p:spPr bwMode="auto">
            <a:xfrm>
              <a:off x="2225" y="2648"/>
              <a:ext cx="1638" cy="199"/>
            </a:xfrm>
            <a:prstGeom prst="roundRect">
              <a:avLst>
                <a:gd name="adj" fmla="val 16667"/>
              </a:avLst>
            </a:prstGeom>
            <a:solidFill>
              <a:srgbClr val="990099"/>
            </a:solidFill>
            <a:ln w="9525">
              <a:solidFill>
                <a:srgbClr val="990099"/>
              </a:solidFill>
              <a:round/>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5527" name="Rectangle 7"/>
            <p:cNvSpPr>
              <a:spLocks noChangeArrowheads="1"/>
            </p:cNvSpPr>
            <p:nvPr/>
          </p:nvSpPr>
          <p:spPr bwMode="auto">
            <a:xfrm>
              <a:off x="3317" y="2516"/>
              <a:ext cx="136" cy="463"/>
            </a:xfrm>
            <a:prstGeom prst="rect">
              <a:avLst/>
            </a:prstGeom>
            <a:solidFill>
              <a:srgbClr val="FFFF00"/>
            </a:solidFill>
            <a:ln w="9525">
              <a:solidFill>
                <a:srgbClr val="990099"/>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5528" name="Line 8"/>
            <p:cNvSpPr>
              <a:spLocks noChangeShapeType="1"/>
            </p:cNvSpPr>
            <p:nvPr/>
          </p:nvSpPr>
          <p:spPr bwMode="auto">
            <a:xfrm flipV="1">
              <a:off x="1543" y="2317"/>
              <a:ext cx="0" cy="3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5529" name="Line 9"/>
            <p:cNvSpPr>
              <a:spLocks noChangeShapeType="1"/>
            </p:cNvSpPr>
            <p:nvPr/>
          </p:nvSpPr>
          <p:spPr bwMode="auto">
            <a:xfrm flipV="1">
              <a:off x="3385" y="2251"/>
              <a:ext cx="0" cy="26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5530" name="Line 10"/>
            <p:cNvSpPr>
              <a:spLocks noChangeShapeType="1"/>
            </p:cNvSpPr>
            <p:nvPr/>
          </p:nvSpPr>
          <p:spPr bwMode="auto">
            <a:xfrm>
              <a:off x="1543" y="2383"/>
              <a:ext cx="1842"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5531" name="Text Box 11"/>
            <p:cNvSpPr txBox="1">
              <a:spLocks noChangeArrowheads="1"/>
            </p:cNvSpPr>
            <p:nvPr/>
          </p:nvSpPr>
          <p:spPr bwMode="auto">
            <a:xfrm>
              <a:off x="1296" y="3279"/>
              <a:ext cx="414" cy="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zh-CN" altLang="en-US" sz="2400">
                  <a:solidFill>
                    <a:srgbClr val="990099"/>
                  </a:solidFill>
                  <a:effectLst>
                    <a:outerShdw blurRad="38100" dist="38100" dir="2700000" algn="tl">
                      <a:srgbClr val="C0C0C0"/>
                    </a:outerShdw>
                  </a:effectLst>
                  <a:latin typeface="Bookman Old Style" panose="02050604050505020204" pitchFamily="18" charset="0"/>
                </a:rPr>
                <a:t>白</a:t>
              </a:r>
              <a:endParaRPr kumimoji="1" lang="zh-CN" altLang="en-US" sz="2400" b="1">
                <a:solidFill>
                  <a:srgbClr val="990099"/>
                </a:solidFill>
                <a:latin typeface="Bookman Old Style" panose="02050604050505020204" pitchFamily="18" charset="0"/>
              </a:endParaRPr>
            </a:p>
          </p:txBody>
        </p:sp>
        <p:sp>
          <p:nvSpPr>
            <p:cNvPr id="235532" name="Text Box 12"/>
            <p:cNvSpPr txBox="1">
              <a:spLocks noChangeArrowheads="1"/>
            </p:cNvSpPr>
            <p:nvPr/>
          </p:nvSpPr>
          <p:spPr bwMode="auto">
            <a:xfrm>
              <a:off x="2398" y="3148"/>
              <a:ext cx="1295" cy="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zh-CN" altLang="en-US" sz="2100" b="1">
                  <a:solidFill>
                    <a:srgbClr val="ED7D31"/>
                  </a:solidFill>
                  <a:effectLst>
                    <a:outerShdw blurRad="38100" dist="38100" dir="2700000" algn="tl">
                      <a:srgbClr val="C0C0C0"/>
                    </a:outerShdw>
                  </a:effectLst>
                  <a:latin typeface="宋体" panose="02010600030101010101" pitchFamily="2" charset="-122"/>
                </a:rPr>
                <a:t>蓝 </a:t>
              </a:r>
              <a:r>
                <a:rPr kumimoji="1" lang="zh-CN" altLang="en-US" sz="2100" b="1">
                  <a:solidFill>
                    <a:srgbClr val="990099"/>
                  </a:solidFill>
                  <a:effectLst>
                    <a:outerShdw blurRad="38100" dist="38100" dir="2700000" algn="tl">
                      <a:srgbClr val="C0C0C0"/>
                    </a:outerShdw>
                  </a:effectLst>
                  <a:latin typeface="宋体" panose="02010600030101010101" pitchFamily="2" charset="-122"/>
                </a:rPr>
                <a:t> </a:t>
              </a:r>
              <a:r>
                <a:rPr kumimoji="1" lang="zh-CN" altLang="en-US" sz="2100" b="1">
                  <a:solidFill>
                    <a:srgbClr val="008000"/>
                  </a:solidFill>
                  <a:effectLst>
                    <a:outerShdw blurRad="38100" dist="38100" dir="2700000" algn="tl">
                      <a:srgbClr val="C0C0C0"/>
                    </a:outerShdw>
                  </a:effectLst>
                  <a:latin typeface="宋体" panose="02010600030101010101" pitchFamily="2" charset="-122"/>
                </a:rPr>
                <a:t>绿</a:t>
              </a:r>
              <a:r>
                <a:rPr kumimoji="1" lang="zh-CN" altLang="en-US" sz="2100" b="1">
                  <a:solidFill>
                    <a:srgbClr val="5B9BD5"/>
                  </a:solidFill>
                  <a:effectLst>
                    <a:outerShdw blurRad="38100" dist="38100" dir="2700000" algn="tl">
                      <a:srgbClr val="C0C0C0"/>
                    </a:outerShdw>
                  </a:effectLst>
                  <a:latin typeface="宋体" panose="02010600030101010101" pitchFamily="2" charset="-122"/>
                </a:rPr>
                <a:t> </a:t>
              </a:r>
              <a:r>
                <a:rPr kumimoji="1" lang="zh-CN" altLang="en-US" sz="2100" b="1">
                  <a:solidFill>
                    <a:srgbClr val="990099"/>
                  </a:solidFill>
                  <a:effectLst>
                    <a:outerShdw blurRad="38100" dist="38100" dir="2700000" algn="tl">
                      <a:srgbClr val="C0C0C0"/>
                    </a:outerShdw>
                  </a:effectLst>
                  <a:latin typeface="宋体" panose="02010600030101010101" pitchFamily="2" charset="-122"/>
                </a:rPr>
                <a:t> </a:t>
              </a:r>
              <a:r>
                <a:rPr kumimoji="1" lang="zh-CN" altLang="en-US" sz="2100" b="1">
                  <a:solidFill>
                    <a:srgbClr val="FF0000"/>
                  </a:solidFill>
                  <a:effectLst>
                    <a:outerShdw blurRad="38100" dist="38100" dir="2700000" algn="tl">
                      <a:srgbClr val="C0C0C0"/>
                    </a:outerShdw>
                  </a:effectLst>
                  <a:latin typeface="宋体" panose="02010600030101010101" pitchFamily="2" charset="-122"/>
                </a:rPr>
                <a:t>红</a:t>
              </a:r>
              <a:endParaRPr kumimoji="1" lang="zh-CN" altLang="en-US" sz="2100" b="1">
                <a:solidFill>
                  <a:srgbClr val="990099"/>
                </a:solidFill>
                <a:latin typeface="宋体" panose="02010600030101010101" pitchFamily="2" charset="-122"/>
              </a:endParaRPr>
            </a:p>
          </p:txBody>
        </p:sp>
        <p:sp>
          <p:nvSpPr>
            <p:cNvPr id="235533" name="Text Box 13"/>
            <p:cNvSpPr txBox="1">
              <a:spLocks noChangeArrowheads="1"/>
            </p:cNvSpPr>
            <p:nvPr/>
          </p:nvSpPr>
          <p:spPr bwMode="auto">
            <a:xfrm>
              <a:off x="2634" y="3497"/>
              <a:ext cx="1295" cy="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zh-CN" altLang="en-US" sz="2100" b="1">
                  <a:solidFill>
                    <a:srgbClr val="ED7D31"/>
                  </a:solidFill>
                  <a:effectLst>
                    <a:outerShdw blurRad="38100" dist="38100" dir="2700000" algn="tl">
                      <a:srgbClr val="C0C0C0"/>
                    </a:outerShdw>
                  </a:effectLst>
                  <a:latin typeface="宋体" panose="02010600030101010101" pitchFamily="2" charset="-122"/>
                </a:rPr>
                <a:t>蓝</a:t>
              </a:r>
              <a:r>
                <a:rPr kumimoji="1" lang="zh-CN" altLang="en-US" sz="2100" b="1">
                  <a:solidFill>
                    <a:srgbClr val="990099"/>
                  </a:solidFill>
                  <a:effectLst>
                    <a:outerShdw blurRad="38100" dist="38100" dir="2700000" algn="tl">
                      <a:srgbClr val="C0C0C0"/>
                    </a:outerShdw>
                  </a:effectLst>
                  <a:latin typeface="宋体" panose="02010600030101010101" pitchFamily="2" charset="-122"/>
                </a:rPr>
                <a:t>  </a:t>
              </a:r>
              <a:r>
                <a:rPr kumimoji="1" lang="zh-CN" altLang="en-US" sz="2100" b="1">
                  <a:solidFill>
                    <a:srgbClr val="008000"/>
                  </a:solidFill>
                  <a:effectLst>
                    <a:outerShdw blurRad="38100" dist="38100" dir="2700000" algn="tl">
                      <a:srgbClr val="C0C0C0"/>
                    </a:outerShdw>
                  </a:effectLst>
                  <a:latin typeface="宋体" panose="02010600030101010101" pitchFamily="2" charset="-122"/>
                </a:rPr>
                <a:t>绿</a:t>
              </a:r>
              <a:r>
                <a:rPr kumimoji="1" lang="zh-CN" altLang="en-US" sz="2100" b="1">
                  <a:solidFill>
                    <a:srgbClr val="990099"/>
                  </a:solidFill>
                  <a:effectLst>
                    <a:outerShdw blurRad="38100" dist="38100" dir="2700000" algn="tl">
                      <a:srgbClr val="C0C0C0"/>
                    </a:outerShdw>
                  </a:effectLst>
                  <a:latin typeface="宋体" panose="02010600030101010101" pitchFamily="2" charset="-122"/>
                </a:rPr>
                <a:t>  </a:t>
              </a:r>
              <a:r>
                <a:rPr kumimoji="1" lang="zh-CN" altLang="en-US" sz="2100" b="1">
                  <a:solidFill>
                    <a:srgbClr val="FF0000"/>
                  </a:solidFill>
                  <a:effectLst>
                    <a:outerShdw blurRad="38100" dist="38100" dir="2700000" algn="tl">
                      <a:srgbClr val="C0C0C0"/>
                    </a:outerShdw>
                  </a:effectLst>
                  <a:latin typeface="宋体" panose="02010600030101010101" pitchFamily="2" charset="-122"/>
                </a:rPr>
                <a:t>红</a:t>
              </a:r>
              <a:endParaRPr kumimoji="1" lang="zh-CN" altLang="en-US" sz="2100" b="1">
                <a:solidFill>
                  <a:srgbClr val="FF0000"/>
                </a:solidFill>
                <a:latin typeface="宋体" panose="02010600030101010101" pitchFamily="2" charset="-122"/>
              </a:endParaRPr>
            </a:p>
          </p:txBody>
        </p:sp>
        <p:sp>
          <p:nvSpPr>
            <p:cNvPr id="235534" name="Text Box 14"/>
            <p:cNvSpPr txBox="1">
              <a:spLocks noChangeArrowheads="1"/>
            </p:cNvSpPr>
            <p:nvPr/>
          </p:nvSpPr>
          <p:spPr bwMode="auto">
            <a:xfrm>
              <a:off x="2907" y="3828"/>
              <a:ext cx="1295" cy="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zh-CN" altLang="en-US" sz="2100" b="1">
                  <a:solidFill>
                    <a:srgbClr val="ED7D31"/>
                  </a:solidFill>
                  <a:effectLst>
                    <a:outerShdw blurRad="38100" dist="38100" dir="2700000" algn="tl">
                      <a:srgbClr val="C0C0C0"/>
                    </a:outerShdw>
                  </a:effectLst>
                  <a:latin typeface="宋体" panose="02010600030101010101" pitchFamily="2" charset="-122"/>
                </a:rPr>
                <a:t>蓝</a:t>
              </a:r>
              <a:r>
                <a:rPr kumimoji="1" lang="zh-CN" altLang="en-US" sz="2100" b="1">
                  <a:solidFill>
                    <a:srgbClr val="990099"/>
                  </a:solidFill>
                  <a:effectLst>
                    <a:outerShdw blurRad="38100" dist="38100" dir="2700000" algn="tl">
                      <a:srgbClr val="C0C0C0"/>
                    </a:outerShdw>
                  </a:effectLst>
                  <a:latin typeface="宋体" panose="02010600030101010101" pitchFamily="2" charset="-122"/>
                </a:rPr>
                <a:t>  </a:t>
              </a:r>
              <a:r>
                <a:rPr kumimoji="1" lang="zh-CN" altLang="en-US" sz="2100" b="1">
                  <a:solidFill>
                    <a:srgbClr val="008000"/>
                  </a:solidFill>
                  <a:effectLst>
                    <a:outerShdw blurRad="38100" dist="38100" dir="2700000" algn="tl">
                      <a:srgbClr val="C0C0C0"/>
                    </a:outerShdw>
                  </a:effectLst>
                  <a:latin typeface="宋体" panose="02010600030101010101" pitchFamily="2" charset="-122"/>
                </a:rPr>
                <a:t>绿 </a:t>
              </a:r>
              <a:r>
                <a:rPr kumimoji="1" lang="zh-CN" altLang="en-US" sz="2100" b="1">
                  <a:solidFill>
                    <a:srgbClr val="FF0000"/>
                  </a:solidFill>
                  <a:effectLst>
                    <a:outerShdw blurRad="38100" dist="38100" dir="2700000" algn="tl">
                      <a:srgbClr val="C0C0C0"/>
                    </a:outerShdw>
                  </a:effectLst>
                  <a:latin typeface="宋体" panose="02010600030101010101" pitchFamily="2" charset="-122"/>
                </a:rPr>
                <a:t> 红</a:t>
              </a:r>
              <a:endParaRPr kumimoji="1" lang="zh-CN" altLang="en-US" sz="2100" b="1">
                <a:solidFill>
                  <a:srgbClr val="990099"/>
                </a:solidFill>
                <a:latin typeface="宋体" panose="02010600030101010101" pitchFamily="2" charset="-122"/>
              </a:endParaRPr>
            </a:p>
          </p:txBody>
        </p:sp>
        <p:sp>
          <p:nvSpPr>
            <p:cNvPr id="235535" name="Line 15"/>
            <p:cNvSpPr>
              <a:spLocks noChangeShapeType="1"/>
            </p:cNvSpPr>
            <p:nvPr/>
          </p:nvSpPr>
          <p:spPr bwMode="auto">
            <a:xfrm flipV="1">
              <a:off x="2634" y="2913"/>
              <a:ext cx="0" cy="265"/>
            </a:xfrm>
            <a:prstGeom prst="line">
              <a:avLst/>
            </a:prstGeom>
            <a:noFill/>
            <a:ln w="9525">
              <a:solidFill>
                <a:srgbClr val="990099"/>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5536" name="Line 16"/>
            <p:cNvSpPr>
              <a:spLocks noChangeShapeType="1"/>
            </p:cNvSpPr>
            <p:nvPr/>
          </p:nvSpPr>
          <p:spPr bwMode="auto">
            <a:xfrm flipV="1">
              <a:off x="2975" y="2913"/>
              <a:ext cx="0" cy="265"/>
            </a:xfrm>
            <a:prstGeom prst="line">
              <a:avLst/>
            </a:prstGeom>
            <a:noFill/>
            <a:ln w="9525">
              <a:solidFill>
                <a:srgbClr val="990099"/>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5537" name="Line 17"/>
            <p:cNvSpPr>
              <a:spLocks noChangeShapeType="1"/>
            </p:cNvSpPr>
            <p:nvPr/>
          </p:nvSpPr>
          <p:spPr bwMode="auto">
            <a:xfrm flipV="1">
              <a:off x="3385" y="2913"/>
              <a:ext cx="0" cy="265"/>
            </a:xfrm>
            <a:prstGeom prst="line">
              <a:avLst/>
            </a:prstGeom>
            <a:noFill/>
            <a:ln w="9525">
              <a:solidFill>
                <a:srgbClr val="990099"/>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5538" name="Text Box 18"/>
            <p:cNvSpPr txBox="1">
              <a:spLocks noChangeArrowheads="1"/>
            </p:cNvSpPr>
            <p:nvPr/>
          </p:nvSpPr>
          <p:spPr bwMode="auto">
            <a:xfrm>
              <a:off x="1201" y="1809"/>
              <a:ext cx="672" cy="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en-US" altLang="zh-CN" sz="2400">
                  <a:solidFill>
                    <a:srgbClr val="990099"/>
                  </a:solidFill>
                  <a:effectLst>
                    <a:outerShdw blurRad="38100" dist="38100" dir="2700000" algn="tl">
                      <a:srgbClr val="C0C0C0"/>
                    </a:outerShdw>
                  </a:effectLst>
                  <a:latin typeface="宋体" panose="02010600030101010101" pitchFamily="2" charset="-122"/>
                </a:rPr>
                <a:t>0 </a:t>
              </a:r>
              <a:r>
                <a:rPr kumimoji="1" lang="zh-CN" altLang="en-US" sz="2400">
                  <a:solidFill>
                    <a:srgbClr val="990099"/>
                  </a:solidFill>
                  <a:effectLst>
                    <a:outerShdw blurRad="38100" dist="38100" dir="2700000" algn="tl">
                      <a:srgbClr val="C0C0C0"/>
                    </a:outerShdw>
                  </a:effectLst>
                  <a:latin typeface="宋体" panose="02010600030101010101" pitchFamily="2" charset="-122"/>
                </a:rPr>
                <a:t>级</a:t>
              </a:r>
              <a:endParaRPr kumimoji="1" lang="zh-CN" altLang="en-US" sz="2400" b="1">
                <a:solidFill>
                  <a:srgbClr val="990099"/>
                </a:solidFill>
                <a:latin typeface="宋体" panose="02010600030101010101" pitchFamily="2" charset="-122"/>
              </a:endParaRPr>
            </a:p>
          </p:txBody>
        </p:sp>
        <p:sp>
          <p:nvSpPr>
            <p:cNvPr id="235539" name="Text Box 19"/>
            <p:cNvSpPr txBox="1">
              <a:spLocks noChangeArrowheads="1"/>
            </p:cNvSpPr>
            <p:nvPr/>
          </p:nvSpPr>
          <p:spPr bwMode="auto">
            <a:xfrm>
              <a:off x="3112" y="1809"/>
              <a:ext cx="672" cy="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en-US" altLang="zh-CN" sz="2400">
                  <a:solidFill>
                    <a:srgbClr val="990099"/>
                  </a:solidFill>
                  <a:effectLst>
                    <a:outerShdw blurRad="38100" dist="38100" dir="2700000" algn="tl">
                      <a:srgbClr val="C0C0C0"/>
                    </a:outerShdw>
                  </a:effectLst>
                  <a:latin typeface="宋体" panose="02010600030101010101" pitchFamily="2" charset="-122"/>
                </a:rPr>
                <a:t>1 </a:t>
              </a:r>
              <a:r>
                <a:rPr kumimoji="1" lang="zh-CN" altLang="en-US" sz="2400">
                  <a:solidFill>
                    <a:srgbClr val="990099"/>
                  </a:solidFill>
                  <a:effectLst>
                    <a:outerShdw blurRad="38100" dist="38100" dir="2700000" algn="tl">
                      <a:srgbClr val="C0C0C0"/>
                    </a:outerShdw>
                  </a:effectLst>
                  <a:latin typeface="宋体" panose="02010600030101010101" pitchFamily="2" charset="-122"/>
                </a:rPr>
                <a:t>级</a:t>
              </a:r>
              <a:endParaRPr kumimoji="1" lang="zh-CN" altLang="en-US" sz="2400" b="1">
                <a:solidFill>
                  <a:srgbClr val="990099"/>
                </a:solidFill>
                <a:latin typeface="宋体" panose="02010600030101010101" pitchFamily="2" charset="-122"/>
              </a:endParaRPr>
            </a:p>
          </p:txBody>
        </p:sp>
        <p:sp>
          <p:nvSpPr>
            <p:cNvPr id="235540" name="Text Box 20"/>
            <p:cNvSpPr txBox="1">
              <a:spLocks noChangeArrowheads="1"/>
            </p:cNvSpPr>
            <p:nvPr/>
          </p:nvSpPr>
          <p:spPr bwMode="auto">
            <a:xfrm>
              <a:off x="3590" y="2136"/>
              <a:ext cx="672" cy="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zh-CN" altLang="en-US" sz="2400">
                  <a:solidFill>
                    <a:srgbClr val="990099"/>
                  </a:solidFill>
                  <a:effectLst>
                    <a:outerShdw blurRad="38100" dist="38100" dir="2700000" algn="tl">
                      <a:srgbClr val="C0C0C0"/>
                    </a:outerShdw>
                  </a:effectLst>
                  <a:latin typeface="Bookman Old Style" panose="02050604050505020204" pitchFamily="18" charset="0"/>
                </a:rPr>
                <a:t>光缝</a:t>
              </a:r>
              <a:endParaRPr kumimoji="1" lang="zh-CN" altLang="en-US" sz="2400" b="1">
                <a:solidFill>
                  <a:srgbClr val="990099"/>
                </a:solidFill>
                <a:latin typeface="Bookman Old Style" panose="02050604050505020204" pitchFamily="18" charset="0"/>
              </a:endParaRPr>
            </a:p>
          </p:txBody>
        </p:sp>
        <p:sp>
          <p:nvSpPr>
            <p:cNvPr id="235541" name="Text Box 21"/>
            <p:cNvSpPr txBox="1">
              <a:spLocks noChangeArrowheads="1"/>
            </p:cNvSpPr>
            <p:nvPr/>
          </p:nvSpPr>
          <p:spPr bwMode="auto">
            <a:xfrm>
              <a:off x="2279" y="1887"/>
              <a:ext cx="290" cy="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zh-CN" altLang="en-US" sz="2400" i="1">
                  <a:solidFill>
                    <a:srgbClr val="990099"/>
                  </a:solidFill>
                  <a:effectLst>
                    <a:outerShdw blurRad="38100" dist="38100" dir="2700000" algn="tl">
                      <a:srgbClr val="C0C0C0"/>
                    </a:outerShdw>
                  </a:effectLst>
                  <a:latin typeface="宋体" panose="02010600030101010101" pitchFamily="2" charset="-122"/>
                  <a:sym typeface="Symbol" panose="05050102010706020507" pitchFamily="18" charset="2"/>
                </a:rPr>
                <a:t></a:t>
              </a:r>
              <a:endParaRPr kumimoji="1" lang="zh-CN" altLang="en-US" sz="2400" b="1">
                <a:solidFill>
                  <a:srgbClr val="990099"/>
                </a:solidFill>
                <a:latin typeface="宋体" panose="02010600030101010101" pitchFamily="2" charset="-122"/>
              </a:endParaRPr>
            </a:p>
          </p:txBody>
        </p:sp>
      </p:grpSp>
      <p:sp>
        <p:nvSpPr>
          <p:cNvPr id="23" name="Rectangle 2"/>
          <p:cNvSpPr txBox="1">
            <a:spLocks noChangeArrowheads="1"/>
          </p:cNvSpPr>
          <p:nvPr/>
        </p:nvSpPr>
        <p:spPr>
          <a:xfrm>
            <a:off x="0" y="0"/>
            <a:ext cx="9144000" cy="593525"/>
          </a:xfrm>
          <a:prstGeom prst="rect">
            <a:avLst/>
          </a:prstGeom>
          <a:solidFill>
            <a:schemeClr val="accent6"/>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zh-CN" altLang="en-US" sz="3000" b="1" dirty="0" smtClean="0">
                <a:solidFill>
                  <a:prstClr val="white"/>
                </a:solidFill>
              </a:rPr>
              <a:t>空间滤波</a:t>
            </a:r>
            <a:endParaRPr lang="zh-CN" altLang="en-US" sz="3000" b="1" dirty="0">
              <a:solidFill>
                <a:prstClr val="white"/>
              </a:solidFill>
            </a:endParaRPr>
          </a:p>
        </p:txBody>
      </p:sp>
    </p:spTree>
    <p:extLst>
      <p:ext uri="{BB962C8B-B14F-4D97-AF65-F5344CB8AC3E}">
        <p14:creationId xmlns:p14="http://schemas.microsoft.com/office/powerpoint/2010/main" val="348030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35523"/>
                                        </p:tgtEl>
                                        <p:attrNameLst>
                                          <p:attrName>style.visibility</p:attrName>
                                        </p:attrNameLst>
                                      </p:cBhvr>
                                      <p:to>
                                        <p:strVal val="visible"/>
                                      </p:to>
                                    </p:set>
                                    <p:animEffect transition="in" filter="checkerboard(across)">
                                      <p:cBhvr>
                                        <p:cTn id="7" dur="500"/>
                                        <p:tgtEl>
                                          <p:spTgt spid="2355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35524"/>
                                        </p:tgtEl>
                                        <p:attrNameLst>
                                          <p:attrName>style.visibility</p:attrName>
                                        </p:attrNameLst>
                                      </p:cBhvr>
                                      <p:to>
                                        <p:strVal val="visible"/>
                                      </p:to>
                                    </p:set>
                                    <p:animEffect transition="in" filter="dissolve">
                                      <p:cBhvr>
                                        <p:cTn id="12" dur="500"/>
                                        <p:tgtEl>
                                          <p:spTgt spid="2355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4" name="Picture 4" descr="光栅"/>
          <p:cNvPicPr>
            <a:picLocks noChangeAspect="1" noChangeArrowheads="1"/>
          </p:cNvPicPr>
          <p:nvPr/>
        </p:nvPicPr>
        <p:blipFill rotWithShape="1">
          <a:blip r:embed="rId2">
            <a:extLst>
              <a:ext uri="{28A0092B-C50C-407E-A947-70E740481C1C}">
                <a14:useLocalDpi xmlns:a14="http://schemas.microsoft.com/office/drawing/2010/main" val="0"/>
              </a:ext>
            </a:extLst>
          </a:blip>
          <a:srcRect b="1775"/>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402" name="Rectangle 2"/>
          <p:cNvSpPr>
            <a:spLocks noGrp="1" noChangeArrowheads="1"/>
          </p:cNvSpPr>
          <p:nvPr>
            <p:ph type="title"/>
          </p:nvPr>
        </p:nvSpPr>
        <p:spPr>
          <a:xfrm>
            <a:off x="-5179" y="0"/>
            <a:ext cx="1757779" cy="762000"/>
          </a:xfrm>
        </p:spPr>
        <p:style>
          <a:lnRef idx="2">
            <a:schemeClr val="dk1">
              <a:shade val="50000"/>
            </a:schemeClr>
          </a:lnRef>
          <a:fillRef idx="1">
            <a:schemeClr val="dk1"/>
          </a:fillRef>
          <a:effectRef idx="0">
            <a:schemeClr val="dk1"/>
          </a:effectRef>
          <a:fontRef idx="minor">
            <a:schemeClr val="lt1"/>
          </a:fontRef>
        </p:style>
        <p:txBody>
          <a:bodyPr/>
          <a:lstStyle/>
          <a:p>
            <a:pPr algn="ctr"/>
            <a:r>
              <a:rPr lang="zh-CN" altLang="en-US" sz="3600" b="1" dirty="0">
                <a:ea typeface="宋体" panose="02010600030101010101" pitchFamily="2" charset="-122"/>
              </a:rPr>
              <a:t>光栅</a:t>
            </a:r>
            <a:endParaRPr lang="zh-CN" altLang="en-US" sz="2000" b="1" dirty="0">
              <a:ea typeface="宋体" panose="02010600030101010101" pitchFamily="2" charset="-122"/>
            </a:endParaRPr>
          </a:p>
        </p:txBody>
      </p:sp>
      <p:sp>
        <p:nvSpPr>
          <p:cNvPr id="102403" name="AutoShape 3"/>
          <p:cNvSpPr>
            <a:spLocks noChangeAspect="1" noChangeArrowheads="1" noTextEdit="1"/>
          </p:cNvSpPr>
          <p:nvPr/>
        </p:nvSpPr>
        <p:spPr bwMode="gray">
          <a:xfrm flipH="1">
            <a:off x="4868863" y="3071813"/>
            <a:ext cx="909637"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transition>
    <p:strips dir="rd"/>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title"/>
          </p:nvPr>
        </p:nvSpPr>
        <p:spPr>
          <a:xfrm>
            <a:off x="165294" y="961865"/>
            <a:ext cx="4139804" cy="514350"/>
          </a:xfrm>
          <a:noFill/>
          <a:ln/>
        </p:spPr>
        <p:txBody>
          <a:bodyPr/>
          <a:lstStyle/>
          <a:p>
            <a:r>
              <a:rPr kumimoji="1" lang="zh-CN" altLang="en-US" sz="2700" b="1" dirty="0">
                <a:ea typeface="宋体" panose="02010600030101010101" pitchFamily="2" charset="-122"/>
              </a:rPr>
              <a:t>▲</a:t>
            </a:r>
            <a:r>
              <a:rPr kumimoji="1" lang="zh-CN" altLang="en-US" sz="2700" b="1" i="1" dirty="0">
                <a:ea typeface="宋体" panose="02010600030101010101" pitchFamily="2" charset="-122"/>
                <a:sym typeface="Symbol" panose="05050102010706020507" pitchFamily="18" charset="2"/>
              </a:rPr>
              <a:t> </a:t>
            </a:r>
            <a:r>
              <a:rPr kumimoji="1" lang="zh-CN" altLang="en-US" sz="2700" b="1" dirty="0">
                <a:ea typeface="宋体" panose="02010600030101010101" pitchFamily="2" charset="-122"/>
              </a:rPr>
              <a:t>调制（</a:t>
            </a:r>
            <a:r>
              <a:rPr kumimoji="1" lang="zh-CN" altLang="en-US" sz="2700" b="1" i="1" dirty="0">
                <a:ea typeface="宋体" panose="02010600030101010101" pitchFamily="2" charset="-122"/>
                <a:sym typeface="Symbol" panose="05050102010706020507" pitchFamily="18" charset="2"/>
              </a:rPr>
              <a:t> </a:t>
            </a:r>
            <a:r>
              <a:rPr kumimoji="1" lang="en-US" altLang="zh-CN" sz="2700" b="1" dirty="0">
                <a:latin typeface="Times New Roman" panose="02020603050405020304" pitchFamily="18" charset="0"/>
                <a:ea typeface="宋体" panose="02010600030101010101" pitchFamily="2" charset="-122"/>
                <a:sym typeface="Symbol" panose="05050102010706020507" pitchFamily="18" charset="2"/>
              </a:rPr>
              <a:t>modulation</a:t>
            </a:r>
            <a:r>
              <a:rPr kumimoji="1" lang="zh-CN" altLang="en-US" sz="2700" b="1" dirty="0">
                <a:ea typeface="宋体" panose="02010600030101010101" pitchFamily="2" charset="-122"/>
              </a:rPr>
              <a:t>）</a:t>
            </a:r>
          </a:p>
        </p:txBody>
      </p:sp>
      <p:sp>
        <p:nvSpPr>
          <p:cNvPr id="236547" name="Rectangle 3"/>
          <p:cNvSpPr>
            <a:spLocks noChangeArrowheads="1"/>
          </p:cNvSpPr>
          <p:nvPr/>
        </p:nvSpPr>
        <p:spPr bwMode="auto">
          <a:xfrm>
            <a:off x="1283640" y="1563054"/>
            <a:ext cx="65151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fontAlgn="auto">
              <a:spcBef>
                <a:spcPct val="50000"/>
              </a:spcBef>
              <a:spcAft>
                <a:spcPts val="0"/>
              </a:spcAft>
            </a:pPr>
            <a:r>
              <a:rPr kumimoji="1" lang="zh-CN" altLang="en-US" sz="2400" b="1">
                <a:solidFill>
                  <a:prstClr val="black"/>
                </a:solidFill>
                <a:latin typeface="Calibri" panose="020F0502020204030204"/>
              </a:rPr>
              <a:t>用白光照明透明物体，物体的不同部分是由不同取向的透射光栅片组成。频谱面上</a:t>
            </a:r>
            <a:r>
              <a:rPr kumimoji="1" lang="en-US" altLang="zh-CN" sz="2400" b="1">
                <a:solidFill>
                  <a:prstClr val="black"/>
                </a:solidFill>
                <a:latin typeface="Calibri" panose="020F0502020204030204"/>
              </a:rPr>
              <a:t>(</a:t>
            </a:r>
            <a:r>
              <a:rPr kumimoji="1" lang="zh-CN" altLang="en-US" sz="2400" b="1">
                <a:solidFill>
                  <a:prstClr val="black"/>
                </a:solidFill>
                <a:latin typeface="Calibri" panose="020F0502020204030204"/>
              </a:rPr>
              <a:t>除零级外</a:t>
            </a:r>
            <a:r>
              <a:rPr kumimoji="1" lang="en-US" altLang="zh-CN" sz="2400" b="1">
                <a:solidFill>
                  <a:prstClr val="black"/>
                </a:solidFill>
                <a:latin typeface="Calibri" panose="020F0502020204030204"/>
              </a:rPr>
              <a:t>)</a:t>
            </a:r>
            <a:r>
              <a:rPr kumimoji="1" lang="zh-CN" altLang="en-US" sz="2400" b="1">
                <a:solidFill>
                  <a:prstClr val="black"/>
                </a:solidFill>
                <a:latin typeface="Calibri" panose="020F0502020204030204"/>
              </a:rPr>
              <a:t>干涉主极大呈彩色。物面上不同的部分的频谱在不同方向上。将一个方向的频谱，只保留一种颜色，滤掉其余的颜色，其对应的像面上，就显示出该频率的颜色来。</a:t>
            </a:r>
            <a:endParaRPr kumimoji="1" lang="en-US" altLang="zh-CN" sz="2400" b="1">
              <a:solidFill>
                <a:prstClr val="black"/>
              </a:solidFill>
              <a:latin typeface="Calibri" panose="020F0502020204030204"/>
            </a:endParaRPr>
          </a:p>
        </p:txBody>
      </p:sp>
      <p:grpSp>
        <p:nvGrpSpPr>
          <p:cNvPr id="236548" name="Group 4"/>
          <p:cNvGrpSpPr>
            <a:grpSpLocks/>
          </p:cNvGrpSpPr>
          <p:nvPr/>
        </p:nvGrpSpPr>
        <p:grpSpPr bwMode="auto">
          <a:xfrm>
            <a:off x="1771650" y="4067174"/>
            <a:ext cx="5357472" cy="1893769"/>
            <a:chOff x="480" y="2496"/>
            <a:chExt cx="4720" cy="1770"/>
          </a:xfrm>
        </p:grpSpPr>
        <p:sp>
          <p:nvSpPr>
            <p:cNvPr id="236549" name="Line 5"/>
            <p:cNvSpPr>
              <a:spLocks noChangeShapeType="1"/>
            </p:cNvSpPr>
            <p:nvPr/>
          </p:nvSpPr>
          <p:spPr bwMode="auto">
            <a:xfrm>
              <a:off x="1154" y="2543"/>
              <a:ext cx="0" cy="1268"/>
            </a:xfrm>
            <a:prstGeom prst="line">
              <a:avLst/>
            </a:prstGeom>
            <a:noFill/>
            <a:ln w="9525">
              <a:solidFill>
                <a:srgbClr val="990099"/>
              </a:solidFill>
              <a:prstDash val="dashDot"/>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6550" name="Line 6"/>
            <p:cNvSpPr>
              <a:spLocks noChangeShapeType="1"/>
            </p:cNvSpPr>
            <p:nvPr/>
          </p:nvSpPr>
          <p:spPr bwMode="auto">
            <a:xfrm>
              <a:off x="480" y="3153"/>
              <a:ext cx="4464" cy="0"/>
            </a:xfrm>
            <a:prstGeom prst="line">
              <a:avLst/>
            </a:prstGeom>
            <a:noFill/>
            <a:ln w="9525">
              <a:solidFill>
                <a:srgbClr val="990099"/>
              </a:solidFill>
              <a:prstDash val="dashDot"/>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6551" name="Line 7"/>
            <p:cNvSpPr>
              <a:spLocks noChangeShapeType="1"/>
            </p:cNvSpPr>
            <p:nvPr/>
          </p:nvSpPr>
          <p:spPr bwMode="auto">
            <a:xfrm>
              <a:off x="2868" y="2496"/>
              <a:ext cx="0" cy="1268"/>
            </a:xfrm>
            <a:prstGeom prst="line">
              <a:avLst/>
            </a:prstGeom>
            <a:noFill/>
            <a:ln w="9525">
              <a:solidFill>
                <a:srgbClr val="990099"/>
              </a:solidFill>
              <a:prstDash val="dashDot"/>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6552" name="Line 8"/>
            <p:cNvSpPr>
              <a:spLocks noChangeShapeType="1"/>
            </p:cNvSpPr>
            <p:nvPr/>
          </p:nvSpPr>
          <p:spPr bwMode="auto">
            <a:xfrm>
              <a:off x="4737" y="2543"/>
              <a:ext cx="0" cy="1268"/>
            </a:xfrm>
            <a:prstGeom prst="line">
              <a:avLst/>
            </a:prstGeom>
            <a:noFill/>
            <a:ln w="9525">
              <a:solidFill>
                <a:srgbClr val="990099"/>
              </a:solidFill>
              <a:prstDash val="dashDot"/>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6553" name="Oval 9"/>
            <p:cNvSpPr>
              <a:spLocks noChangeArrowheads="1"/>
            </p:cNvSpPr>
            <p:nvPr/>
          </p:nvSpPr>
          <p:spPr bwMode="auto">
            <a:xfrm>
              <a:off x="1882" y="2637"/>
              <a:ext cx="311" cy="1080"/>
            </a:xfrm>
            <a:prstGeom prst="ellipse">
              <a:avLst/>
            </a:prstGeom>
            <a:solidFill>
              <a:srgbClr val="C0C0C0">
                <a:alpha val="50000"/>
              </a:srgbClr>
            </a:solidFill>
            <a:ln w="28575">
              <a:solidFill>
                <a:schemeClr val="tx1"/>
              </a:solidFill>
              <a:round/>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6554" name="Oval 10"/>
            <p:cNvSpPr>
              <a:spLocks noChangeArrowheads="1"/>
            </p:cNvSpPr>
            <p:nvPr/>
          </p:nvSpPr>
          <p:spPr bwMode="auto">
            <a:xfrm>
              <a:off x="3699" y="2637"/>
              <a:ext cx="310" cy="1080"/>
            </a:xfrm>
            <a:prstGeom prst="ellipse">
              <a:avLst/>
            </a:prstGeom>
            <a:solidFill>
              <a:srgbClr val="C0C0C0">
                <a:alpha val="50000"/>
              </a:srgbClr>
            </a:solidFill>
            <a:ln w="28575">
              <a:solidFill>
                <a:schemeClr val="tx1"/>
              </a:solidFill>
              <a:round/>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6555" name="Line 11"/>
            <p:cNvSpPr>
              <a:spLocks noChangeShapeType="1"/>
            </p:cNvSpPr>
            <p:nvPr/>
          </p:nvSpPr>
          <p:spPr bwMode="auto">
            <a:xfrm>
              <a:off x="1154" y="2919"/>
              <a:ext cx="935" cy="0"/>
            </a:xfrm>
            <a:prstGeom prst="line">
              <a:avLst/>
            </a:prstGeom>
            <a:noFill/>
            <a:ln w="2857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6556" name="Line 12"/>
            <p:cNvSpPr>
              <a:spLocks noChangeShapeType="1"/>
            </p:cNvSpPr>
            <p:nvPr/>
          </p:nvSpPr>
          <p:spPr bwMode="auto">
            <a:xfrm>
              <a:off x="2089" y="2919"/>
              <a:ext cx="1765" cy="563"/>
            </a:xfrm>
            <a:prstGeom prst="line">
              <a:avLst/>
            </a:prstGeom>
            <a:noFill/>
            <a:ln w="28575">
              <a:solidFill>
                <a:srgbClr val="990099"/>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6557" name="Line 13"/>
            <p:cNvSpPr>
              <a:spLocks noChangeShapeType="1"/>
            </p:cNvSpPr>
            <p:nvPr/>
          </p:nvSpPr>
          <p:spPr bwMode="auto">
            <a:xfrm>
              <a:off x="1154" y="2919"/>
              <a:ext cx="935" cy="234"/>
            </a:xfrm>
            <a:prstGeom prst="line">
              <a:avLst/>
            </a:prstGeom>
            <a:noFill/>
            <a:ln w="2857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6558" name="Line 14"/>
            <p:cNvSpPr>
              <a:spLocks noChangeShapeType="1"/>
            </p:cNvSpPr>
            <p:nvPr/>
          </p:nvSpPr>
          <p:spPr bwMode="auto">
            <a:xfrm>
              <a:off x="2089" y="3153"/>
              <a:ext cx="1765" cy="564"/>
            </a:xfrm>
            <a:prstGeom prst="line">
              <a:avLst/>
            </a:prstGeom>
            <a:noFill/>
            <a:ln w="28575">
              <a:solidFill>
                <a:srgbClr val="990099"/>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6559" name="Line 15"/>
            <p:cNvSpPr>
              <a:spLocks noChangeShapeType="1"/>
            </p:cNvSpPr>
            <p:nvPr/>
          </p:nvSpPr>
          <p:spPr bwMode="auto">
            <a:xfrm>
              <a:off x="3854" y="3482"/>
              <a:ext cx="883" cy="0"/>
            </a:xfrm>
            <a:prstGeom prst="line">
              <a:avLst/>
            </a:prstGeom>
            <a:noFill/>
            <a:ln w="2857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6560" name="Line 16"/>
            <p:cNvSpPr>
              <a:spLocks noChangeShapeType="1"/>
            </p:cNvSpPr>
            <p:nvPr/>
          </p:nvSpPr>
          <p:spPr bwMode="auto">
            <a:xfrm flipV="1">
              <a:off x="3854" y="3482"/>
              <a:ext cx="883" cy="235"/>
            </a:xfrm>
            <a:prstGeom prst="line">
              <a:avLst/>
            </a:prstGeom>
            <a:noFill/>
            <a:ln w="2857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6561" name="Text Box 17"/>
            <p:cNvSpPr txBox="1">
              <a:spLocks noChangeArrowheads="1"/>
            </p:cNvSpPr>
            <p:nvPr/>
          </p:nvSpPr>
          <p:spPr bwMode="auto">
            <a:xfrm>
              <a:off x="729" y="3844"/>
              <a:ext cx="879" cy="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zh-CN" altLang="en-US" sz="2100" b="1">
                  <a:solidFill>
                    <a:srgbClr val="990099"/>
                  </a:solidFill>
                  <a:effectLst>
                    <a:outerShdw blurRad="38100" dist="38100" dir="2700000" algn="tl">
                      <a:srgbClr val="C0C0C0"/>
                    </a:outerShdw>
                  </a:effectLst>
                  <a:latin typeface="Bookman Old Style" panose="02050604050505020204" pitchFamily="18" charset="0"/>
                </a:rPr>
                <a:t>物平面</a:t>
              </a:r>
            </a:p>
          </p:txBody>
        </p:sp>
        <p:sp>
          <p:nvSpPr>
            <p:cNvPr id="236562" name="Text Box 18"/>
            <p:cNvSpPr txBox="1">
              <a:spLocks noChangeArrowheads="1"/>
            </p:cNvSpPr>
            <p:nvPr/>
          </p:nvSpPr>
          <p:spPr bwMode="auto">
            <a:xfrm>
              <a:off x="2452" y="3878"/>
              <a:ext cx="879" cy="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zh-CN" altLang="en-US" sz="2100" b="1">
                  <a:solidFill>
                    <a:srgbClr val="990099"/>
                  </a:solidFill>
                  <a:effectLst>
                    <a:outerShdw blurRad="38100" dist="38100" dir="2700000" algn="tl">
                      <a:srgbClr val="C0C0C0"/>
                    </a:outerShdw>
                  </a:effectLst>
                  <a:latin typeface="Bookman Old Style" panose="02050604050505020204" pitchFamily="18" charset="0"/>
                </a:rPr>
                <a:t>频谱面</a:t>
              </a:r>
            </a:p>
          </p:txBody>
        </p:sp>
        <p:sp>
          <p:nvSpPr>
            <p:cNvPr id="236563" name="Text Box 19"/>
            <p:cNvSpPr txBox="1">
              <a:spLocks noChangeArrowheads="1"/>
            </p:cNvSpPr>
            <p:nvPr/>
          </p:nvSpPr>
          <p:spPr bwMode="auto">
            <a:xfrm>
              <a:off x="4321" y="3878"/>
              <a:ext cx="879" cy="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zh-CN" altLang="en-US" sz="2100" b="1">
                  <a:solidFill>
                    <a:srgbClr val="990099"/>
                  </a:solidFill>
                  <a:effectLst>
                    <a:outerShdw blurRad="38100" dist="38100" dir="2700000" algn="tl">
                      <a:srgbClr val="C0C0C0"/>
                    </a:outerShdw>
                  </a:effectLst>
                  <a:latin typeface="Bookman Old Style" panose="02050604050505020204" pitchFamily="18" charset="0"/>
                </a:rPr>
                <a:t>像平面</a:t>
              </a:r>
              <a:endParaRPr kumimoji="1" lang="zh-CN" altLang="en-US" sz="2100" b="1">
                <a:solidFill>
                  <a:srgbClr val="990099"/>
                </a:solidFill>
                <a:latin typeface="Bookman Old Style" panose="02050604050505020204" pitchFamily="18" charset="0"/>
              </a:endParaRPr>
            </a:p>
          </p:txBody>
        </p:sp>
        <p:sp>
          <p:nvSpPr>
            <p:cNvPr id="236564" name="Text Box 20"/>
            <p:cNvSpPr txBox="1">
              <a:spLocks noChangeArrowheads="1"/>
            </p:cNvSpPr>
            <p:nvPr/>
          </p:nvSpPr>
          <p:spPr bwMode="auto">
            <a:xfrm>
              <a:off x="1883" y="3760"/>
              <a:ext cx="429" cy="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fontAlgn="auto">
                <a:spcBef>
                  <a:spcPts val="0"/>
                </a:spcBef>
                <a:spcAft>
                  <a:spcPts val="0"/>
                </a:spcAft>
              </a:pPr>
              <a:r>
                <a:rPr kumimoji="1" lang="en-US" altLang="zh-CN" sz="2100" b="1" i="1">
                  <a:solidFill>
                    <a:srgbClr val="990099"/>
                  </a:solidFill>
                  <a:effectLst>
                    <a:outerShdw blurRad="38100" dist="38100" dir="2700000" algn="tl">
                      <a:srgbClr val="C0C0C0"/>
                    </a:outerShdw>
                  </a:effectLst>
                  <a:latin typeface="Times New Roman" panose="02020603050405020304" pitchFamily="18" charset="0"/>
                  <a:ea typeface="楷体_GB2312" pitchFamily="49" charset="-122"/>
                </a:rPr>
                <a:t>L</a:t>
              </a:r>
              <a:r>
                <a:rPr kumimoji="1" lang="en-US" altLang="zh-CN" sz="2100" b="1" i="1" baseline="-25000">
                  <a:solidFill>
                    <a:srgbClr val="990099"/>
                  </a:solidFill>
                  <a:effectLst>
                    <a:outerShdw blurRad="38100" dist="38100" dir="2700000" algn="tl">
                      <a:srgbClr val="C0C0C0"/>
                    </a:outerShdw>
                  </a:effectLst>
                  <a:latin typeface="Times New Roman" panose="02020603050405020304" pitchFamily="18" charset="0"/>
                  <a:ea typeface="楷体_GB2312" pitchFamily="49" charset="-122"/>
                </a:rPr>
                <a:t>1</a:t>
              </a:r>
              <a:endParaRPr kumimoji="1" lang="en-US" altLang="zh-CN" sz="2100" b="1" i="1">
                <a:solidFill>
                  <a:srgbClr val="990099"/>
                </a:solidFill>
                <a:effectLst>
                  <a:outerShdw blurRad="38100" dist="38100" dir="2700000" algn="tl">
                    <a:srgbClr val="C0C0C0"/>
                  </a:outerShdw>
                </a:effectLst>
                <a:latin typeface="Times New Roman" panose="02020603050405020304" pitchFamily="18" charset="0"/>
                <a:ea typeface="楷体_GB2312" pitchFamily="49" charset="-122"/>
              </a:endParaRPr>
            </a:p>
          </p:txBody>
        </p:sp>
        <p:sp>
          <p:nvSpPr>
            <p:cNvPr id="236565" name="Text Box 21"/>
            <p:cNvSpPr txBox="1">
              <a:spLocks noChangeArrowheads="1"/>
            </p:cNvSpPr>
            <p:nvPr/>
          </p:nvSpPr>
          <p:spPr bwMode="auto">
            <a:xfrm>
              <a:off x="3751" y="3760"/>
              <a:ext cx="387" cy="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en-US" altLang="zh-CN" sz="2100" b="1" i="1">
                  <a:solidFill>
                    <a:srgbClr val="990099"/>
                  </a:solidFill>
                  <a:effectLst>
                    <a:outerShdw blurRad="38100" dist="38100" dir="2700000" algn="tl">
                      <a:srgbClr val="C0C0C0"/>
                    </a:outerShdw>
                  </a:effectLst>
                  <a:latin typeface="Times New Roman" panose="02020603050405020304" pitchFamily="18" charset="0"/>
                  <a:ea typeface="楷体_GB2312" pitchFamily="49" charset="-122"/>
                </a:rPr>
                <a:t>L</a:t>
              </a:r>
              <a:r>
                <a:rPr kumimoji="1" lang="en-US" altLang="zh-CN" sz="2100" b="1" i="1" baseline="-25000">
                  <a:solidFill>
                    <a:srgbClr val="990099"/>
                  </a:solidFill>
                  <a:effectLst>
                    <a:outerShdw blurRad="38100" dist="38100" dir="2700000" algn="tl">
                      <a:srgbClr val="C0C0C0"/>
                    </a:outerShdw>
                  </a:effectLst>
                  <a:latin typeface="Times New Roman" panose="02020603050405020304" pitchFamily="18" charset="0"/>
                  <a:ea typeface="楷体_GB2312" pitchFamily="49" charset="-122"/>
                </a:rPr>
                <a:t>2</a:t>
              </a:r>
              <a:endParaRPr kumimoji="1" lang="en-US" altLang="zh-CN" sz="2100" b="1" i="1">
                <a:solidFill>
                  <a:srgbClr val="990099"/>
                </a:solidFill>
                <a:effectLst>
                  <a:outerShdw blurRad="38100" dist="38100" dir="2700000" algn="tl">
                    <a:srgbClr val="C0C0C0"/>
                  </a:outerShdw>
                </a:effectLst>
                <a:latin typeface="Times New Roman" panose="02020603050405020304" pitchFamily="18" charset="0"/>
                <a:ea typeface="楷体_GB2312" pitchFamily="49" charset="-122"/>
              </a:endParaRPr>
            </a:p>
          </p:txBody>
        </p:sp>
        <p:sp>
          <p:nvSpPr>
            <p:cNvPr id="236566" name="Line 22"/>
            <p:cNvSpPr>
              <a:spLocks noChangeShapeType="1"/>
            </p:cNvSpPr>
            <p:nvPr/>
          </p:nvSpPr>
          <p:spPr bwMode="auto">
            <a:xfrm>
              <a:off x="740" y="2872"/>
              <a:ext cx="363" cy="0"/>
            </a:xfrm>
            <a:prstGeom prst="line">
              <a:avLst/>
            </a:prstGeom>
            <a:noFill/>
            <a:ln w="2857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6567" name="Line 23"/>
            <p:cNvSpPr>
              <a:spLocks noChangeShapeType="1"/>
            </p:cNvSpPr>
            <p:nvPr/>
          </p:nvSpPr>
          <p:spPr bwMode="auto">
            <a:xfrm>
              <a:off x="740" y="2965"/>
              <a:ext cx="363" cy="0"/>
            </a:xfrm>
            <a:prstGeom prst="line">
              <a:avLst/>
            </a:prstGeom>
            <a:noFill/>
            <a:ln w="2857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6568" name="Line 24"/>
            <p:cNvSpPr>
              <a:spLocks noChangeShapeType="1"/>
            </p:cNvSpPr>
            <p:nvPr/>
          </p:nvSpPr>
          <p:spPr bwMode="auto">
            <a:xfrm>
              <a:off x="740" y="3247"/>
              <a:ext cx="363" cy="0"/>
            </a:xfrm>
            <a:prstGeom prst="line">
              <a:avLst/>
            </a:prstGeom>
            <a:noFill/>
            <a:ln w="2857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6569" name="Line 25"/>
            <p:cNvSpPr>
              <a:spLocks noChangeShapeType="1"/>
            </p:cNvSpPr>
            <p:nvPr/>
          </p:nvSpPr>
          <p:spPr bwMode="auto">
            <a:xfrm>
              <a:off x="740" y="3341"/>
              <a:ext cx="363" cy="0"/>
            </a:xfrm>
            <a:prstGeom prst="line">
              <a:avLst/>
            </a:prstGeom>
            <a:noFill/>
            <a:ln w="2857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6570" name="Line 26"/>
            <p:cNvSpPr>
              <a:spLocks noChangeShapeType="1"/>
            </p:cNvSpPr>
            <p:nvPr/>
          </p:nvSpPr>
          <p:spPr bwMode="auto">
            <a:xfrm>
              <a:off x="740" y="3435"/>
              <a:ext cx="363" cy="0"/>
            </a:xfrm>
            <a:prstGeom prst="line">
              <a:avLst/>
            </a:prstGeom>
            <a:noFill/>
            <a:ln w="2857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6571" name="Line 27"/>
            <p:cNvSpPr>
              <a:spLocks noChangeShapeType="1"/>
            </p:cNvSpPr>
            <p:nvPr/>
          </p:nvSpPr>
          <p:spPr bwMode="auto">
            <a:xfrm>
              <a:off x="740" y="3060"/>
              <a:ext cx="363" cy="0"/>
            </a:xfrm>
            <a:prstGeom prst="line">
              <a:avLst/>
            </a:prstGeom>
            <a:noFill/>
            <a:ln w="2857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6572" name="Line 28"/>
            <p:cNvSpPr>
              <a:spLocks noChangeShapeType="1"/>
            </p:cNvSpPr>
            <p:nvPr/>
          </p:nvSpPr>
          <p:spPr bwMode="auto">
            <a:xfrm>
              <a:off x="1154" y="2637"/>
              <a:ext cx="312" cy="0"/>
            </a:xfrm>
            <a:prstGeom prst="line">
              <a:avLst/>
            </a:prstGeom>
            <a:noFill/>
            <a:ln w="952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6573" name="Line 29"/>
            <p:cNvSpPr>
              <a:spLocks noChangeShapeType="1"/>
            </p:cNvSpPr>
            <p:nvPr/>
          </p:nvSpPr>
          <p:spPr bwMode="auto">
            <a:xfrm flipH="1">
              <a:off x="1726" y="2637"/>
              <a:ext cx="259" cy="0"/>
            </a:xfrm>
            <a:prstGeom prst="line">
              <a:avLst/>
            </a:prstGeom>
            <a:noFill/>
            <a:ln w="952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6574" name="Text Box 30"/>
            <p:cNvSpPr txBox="1">
              <a:spLocks noChangeArrowheads="1"/>
            </p:cNvSpPr>
            <p:nvPr/>
          </p:nvSpPr>
          <p:spPr bwMode="auto">
            <a:xfrm>
              <a:off x="1466" y="2498"/>
              <a:ext cx="221" cy="3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en-US" altLang="zh-CN" sz="1500" i="1">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f</a:t>
              </a:r>
              <a:endParaRPr kumimoji="1" lang="en-US" altLang="zh-CN" sz="2400" b="1">
                <a:solidFill>
                  <a:srgbClr val="990099"/>
                </a:solidFill>
                <a:latin typeface="Bookman Old Style" panose="02050604050505020204" pitchFamily="18" charset="0"/>
                <a:ea typeface="楷体_GB2312" pitchFamily="49" charset="-122"/>
              </a:endParaRPr>
            </a:p>
          </p:txBody>
        </p:sp>
        <p:sp>
          <p:nvSpPr>
            <p:cNvPr id="236575" name="Line 31"/>
            <p:cNvSpPr>
              <a:spLocks noChangeShapeType="1"/>
            </p:cNvSpPr>
            <p:nvPr/>
          </p:nvSpPr>
          <p:spPr bwMode="auto">
            <a:xfrm>
              <a:off x="2089" y="2637"/>
              <a:ext cx="208" cy="0"/>
            </a:xfrm>
            <a:prstGeom prst="line">
              <a:avLst/>
            </a:prstGeom>
            <a:noFill/>
            <a:ln w="952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6576" name="Line 32"/>
            <p:cNvSpPr>
              <a:spLocks noChangeShapeType="1"/>
            </p:cNvSpPr>
            <p:nvPr/>
          </p:nvSpPr>
          <p:spPr bwMode="auto">
            <a:xfrm flipH="1">
              <a:off x="2609" y="2637"/>
              <a:ext cx="311" cy="0"/>
            </a:xfrm>
            <a:prstGeom prst="line">
              <a:avLst/>
            </a:prstGeom>
            <a:noFill/>
            <a:ln w="952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6577" name="Text Box 33"/>
            <p:cNvSpPr txBox="1">
              <a:spLocks noChangeArrowheads="1"/>
            </p:cNvSpPr>
            <p:nvPr/>
          </p:nvSpPr>
          <p:spPr bwMode="auto">
            <a:xfrm>
              <a:off x="2349" y="2498"/>
              <a:ext cx="221" cy="3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en-US" altLang="zh-CN" sz="1500" i="1">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f</a:t>
              </a:r>
              <a:endParaRPr kumimoji="1" lang="en-US" altLang="zh-CN" sz="2400" b="1">
                <a:solidFill>
                  <a:srgbClr val="990099"/>
                </a:solidFill>
                <a:latin typeface="Bookman Old Style" panose="02050604050505020204" pitchFamily="18" charset="0"/>
                <a:ea typeface="楷体_GB2312" pitchFamily="49" charset="-122"/>
              </a:endParaRPr>
            </a:p>
          </p:txBody>
        </p:sp>
        <p:sp>
          <p:nvSpPr>
            <p:cNvPr id="236578" name="Line 34"/>
            <p:cNvSpPr>
              <a:spLocks noChangeShapeType="1"/>
            </p:cNvSpPr>
            <p:nvPr/>
          </p:nvSpPr>
          <p:spPr bwMode="auto">
            <a:xfrm>
              <a:off x="2920" y="2637"/>
              <a:ext cx="311" cy="0"/>
            </a:xfrm>
            <a:prstGeom prst="line">
              <a:avLst/>
            </a:prstGeom>
            <a:noFill/>
            <a:ln w="952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6579" name="Line 35"/>
            <p:cNvSpPr>
              <a:spLocks noChangeShapeType="1"/>
            </p:cNvSpPr>
            <p:nvPr/>
          </p:nvSpPr>
          <p:spPr bwMode="auto">
            <a:xfrm flipH="1">
              <a:off x="3490" y="2637"/>
              <a:ext cx="364" cy="0"/>
            </a:xfrm>
            <a:prstGeom prst="line">
              <a:avLst/>
            </a:prstGeom>
            <a:noFill/>
            <a:ln w="952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6580" name="Text Box 36"/>
            <p:cNvSpPr txBox="1">
              <a:spLocks noChangeArrowheads="1"/>
            </p:cNvSpPr>
            <p:nvPr/>
          </p:nvSpPr>
          <p:spPr bwMode="auto">
            <a:xfrm>
              <a:off x="3231" y="2498"/>
              <a:ext cx="221" cy="3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en-US" altLang="zh-CN" sz="1500" i="1">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f</a:t>
              </a:r>
              <a:endParaRPr kumimoji="1" lang="en-US" altLang="zh-CN" sz="2400" b="1">
                <a:solidFill>
                  <a:srgbClr val="990099"/>
                </a:solidFill>
                <a:latin typeface="Bookman Old Style" panose="02050604050505020204" pitchFamily="18" charset="0"/>
                <a:ea typeface="楷体_GB2312" pitchFamily="49" charset="-122"/>
              </a:endParaRPr>
            </a:p>
          </p:txBody>
        </p:sp>
        <p:sp>
          <p:nvSpPr>
            <p:cNvPr id="236581" name="Line 37"/>
            <p:cNvSpPr>
              <a:spLocks noChangeShapeType="1"/>
            </p:cNvSpPr>
            <p:nvPr/>
          </p:nvSpPr>
          <p:spPr bwMode="auto">
            <a:xfrm>
              <a:off x="3906" y="2637"/>
              <a:ext cx="312" cy="0"/>
            </a:xfrm>
            <a:prstGeom prst="line">
              <a:avLst/>
            </a:prstGeom>
            <a:noFill/>
            <a:ln w="952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6582" name="Line 38"/>
            <p:cNvSpPr>
              <a:spLocks noChangeShapeType="1"/>
            </p:cNvSpPr>
            <p:nvPr/>
          </p:nvSpPr>
          <p:spPr bwMode="auto">
            <a:xfrm flipH="1">
              <a:off x="4477" y="2637"/>
              <a:ext cx="260" cy="0"/>
            </a:xfrm>
            <a:prstGeom prst="line">
              <a:avLst/>
            </a:prstGeom>
            <a:noFill/>
            <a:ln w="952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6583" name="Text Box 39"/>
            <p:cNvSpPr txBox="1">
              <a:spLocks noChangeArrowheads="1"/>
            </p:cNvSpPr>
            <p:nvPr/>
          </p:nvSpPr>
          <p:spPr bwMode="auto">
            <a:xfrm>
              <a:off x="4218" y="2498"/>
              <a:ext cx="221" cy="3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en-US" altLang="zh-CN" sz="1500" i="1">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f</a:t>
              </a:r>
              <a:endParaRPr kumimoji="1" lang="en-US" altLang="zh-CN" sz="2400">
                <a:solidFill>
                  <a:srgbClr val="990099"/>
                </a:solidFill>
                <a:latin typeface="Bookman Old Style" panose="02050604050505020204" pitchFamily="18" charset="0"/>
                <a:ea typeface="楷体_GB2312" pitchFamily="49" charset="-122"/>
              </a:endParaRPr>
            </a:p>
          </p:txBody>
        </p:sp>
        <p:sp>
          <p:nvSpPr>
            <p:cNvPr id="236584" name="Oval 40"/>
            <p:cNvSpPr>
              <a:spLocks noChangeArrowheads="1"/>
            </p:cNvSpPr>
            <p:nvPr/>
          </p:nvSpPr>
          <p:spPr bwMode="auto">
            <a:xfrm>
              <a:off x="2812" y="3064"/>
              <a:ext cx="108" cy="176"/>
            </a:xfrm>
            <a:prstGeom prst="ellipse">
              <a:avLst/>
            </a:prstGeom>
            <a:solidFill>
              <a:srgbClr val="9900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6585" name="Oval 41"/>
            <p:cNvSpPr>
              <a:spLocks noChangeArrowheads="1"/>
            </p:cNvSpPr>
            <p:nvPr/>
          </p:nvSpPr>
          <p:spPr bwMode="auto">
            <a:xfrm>
              <a:off x="2820" y="3353"/>
              <a:ext cx="87" cy="77"/>
            </a:xfrm>
            <a:prstGeom prst="ellipse">
              <a:avLst/>
            </a:prstGeom>
            <a:solidFill>
              <a:schemeClr val="hlink"/>
            </a:solidFill>
            <a:ln w="9525">
              <a:solidFill>
                <a:srgbClr val="FF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6586" name="Oval 42"/>
            <p:cNvSpPr>
              <a:spLocks noChangeArrowheads="1"/>
            </p:cNvSpPr>
            <p:nvPr/>
          </p:nvSpPr>
          <p:spPr bwMode="auto">
            <a:xfrm>
              <a:off x="2825" y="2877"/>
              <a:ext cx="87" cy="77"/>
            </a:xfrm>
            <a:prstGeom prst="ellipse">
              <a:avLst/>
            </a:prstGeom>
            <a:solidFill>
              <a:schemeClr val="hlink"/>
            </a:solidFill>
            <a:ln w="9525">
              <a:solidFill>
                <a:srgbClr val="FF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6587" name="Oval 43"/>
            <p:cNvSpPr>
              <a:spLocks noChangeArrowheads="1"/>
            </p:cNvSpPr>
            <p:nvPr/>
          </p:nvSpPr>
          <p:spPr bwMode="auto">
            <a:xfrm flipH="1" flipV="1">
              <a:off x="2840" y="3544"/>
              <a:ext cx="42" cy="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6588" name="Oval 44"/>
            <p:cNvSpPr>
              <a:spLocks noChangeArrowheads="1"/>
            </p:cNvSpPr>
            <p:nvPr/>
          </p:nvSpPr>
          <p:spPr bwMode="auto">
            <a:xfrm flipH="1" flipV="1">
              <a:off x="2844" y="2726"/>
              <a:ext cx="43" cy="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grpSp>
      <p:sp>
        <p:nvSpPr>
          <p:cNvPr id="46" name="Rectangle 2"/>
          <p:cNvSpPr txBox="1">
            <a:spLocks noChangeArrowheads="1"/>
          </p:cNvSpPr>
          <p:nvPr/>
        </p:nvSpPr>
        <p:spPr>
          <a:xfrm>
            <a:off x="0" y="0"/>
            <a:ext cx="9144000" cy="593525"/>
          </a:xfrm>
          <a:prstGeom prst="rect">
            <a:avLst/>
          </a:prstGeom>
          <a:solidFill>
            <a:schemeClr val="accent6"/>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zh-CN" altLang="en-US" sz="3000" b="1" dirty="0" smtClean="0">
                <a:solidFill>
                  <a:prstClr val="white"/>
                </a:solidFill>
              </a:rPr>
              <a:t>空间滤波</a:t>
            </a:r>
            <a:endParaRPr lang="zh-CN" altLang="en-US" sz="3000" b="1" dirty="0">
              <a:solidFill>
                <a:prstClr val="white"/>
              </a:solidFill>
            </a:endParaRPr>
          </a:p>
        </p:txBody>
      </p:sp>
    </p:spTree>
    <p:extLst>
      <p:ext uri="{BB962C8B-B14F-4D97-AF65-F5344CB8AC3E}">
        <p14:creationId xmlns:p14="http://schemas.microsoft.com/office/powerpoint/2010/main" val="3432276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6547"/>
                                        </p:tgtEl>
                                        <p:attrNameLst>
                                          <p:attrName>style.visibility</p:attrName>
                                        </p:attrNameLst>
                                      </p:cBhvr>
                                      <p:to>
                                        <p:strVal val="visible"/>
                                      </p:to>
                                    </p:set>
                                    <p:animEffect transition="in" filter="blinds(horizontal)">
                                      <p:cBhvr>
                                        <p:cTn id="7" dur="500"/>
                                        <p:tgtEl>
                                          <p:spTgt spid="23654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36548"/>
                                        </p:tgtEl>
                                        <p:attrNameLst>
                                          <p:attrName>style.visibility</p:attrName>
                                        </p:attrNameLst>
                                      </p:cBhvr>
                                      <p:to>
                                        <p:strVal val="visible"/>
                                      </p:to>
                                    </p:set>
                                    <p:animEffect transition="in" filter="dissolve">
                                      <p:cBhvr>
                                        <p:cTn id="12" dur="500"/>
                                        <p:tgtEl>
                                          <p:spTgt spid="2365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47"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a:xfrm>
            <a:off x="225503" y="997562"/>
            <a:ext cx="4139804" cy="514350"/>
          </a:xfrm>
          <a:noFill/>
          <a:ln/>
        </p:spPr>
        <p:txBody>
          <a:bodyPr/>
          <a:lstStyle/>
          <a:p>
            <a:r>
              <a:rPr kumimoji="1" lang="zh-CN" altLang="en-US" sz="2700" b="1" dirty="0">
                <a:ea typeface="宋体" panose="02010600030101010101" pitchFamily="2" charset="-122"/>
              </a:rPr>
              <a:t>▲</a:t>
            </a:r>
            <a:r>
              <a:rPr kumimoji="1" lang="zh-CN" altLang="en-US" sz="2700" b="1" i="1" dirty="0">
                <a:ea typeface="宋体" panose="02010600030101010101" pitchFamily="2" charset="-122"/>
                <a:sym typeface="Symbol" panose="05050102010706020507" pitchFamily="18" charset="2"/>
              </a:rPr>
              <a:t> </a:t>
            </a:r>
            <a:r>
              <a:rPr kumimoji="1" lang="zh-CN" altLang="en-US" sz="2700" b="1" dirty="0">
                <a:ea typeface="宋体" panose="02010600030101010101" pitchFamily="2" charset="-122"/>
              </a:rPr>
              <a:t>调制（</a:t>
            </a:r>
            <a:r>
              <a:rPr kumimoji="1" lang="zh-CN" altLang="en-US" sz="2700" b="1" i="1" dirty="0">
                <a:ea typeface="宋体" panose="02010600030101010101" pitchFamily="2" charset="-122"/>
                <a:sym typeface="Symbol" panose="05050102010706020507" pitchFamily="18" charset="2"/>
              </a:rPr>
              <a:t> </a:t>
            </a:r>
            <a:r>
              <a:rPr kumimoji="1" lang="en-US" altLang="zh-CN" sz="2700" b="1" dirty="0">
                <a:latin typeface="Times New Roman" panose="02020603050405020304" pitchFamily="18" charset="0"/>
                <a:ea typeface="宋体" panose="02010600030101010101" pitchFamily="2" charset="-122"/>
                <a:sym typeface="Symbol" panose="05050102010706020507" pitchFamily="18" charset="2"/>
              </a:rPr>
              <a:t>modulation</a:t>
            </a:r>
            <a:r>
              <a:rPr kumimoji="1" lang="zh-CN" altLang="en-US" sz="2700" b="1" dirty="0">
                <a:ea typeface="宋体" panose="02010600030101010101" pitchFamily="2" charset="-122"/>
              </a:rPr>
              <a:t>）</a:t>
            </a:r>
          </a:p>
        </p:txBody>
      </p:sp>
      <p:grpSp>
        <p:nvGrpSpPr>
          <p:cNvPr id="237571" name="Group 3"/>
          <p:cNvGrpSpPr>
            <a:grpSpLocks/>
          </p:cNvGrpSpPr>
          <p:nvPr/>
        </p:nvGrpSpPr>
        <p:grpSpPr bwMode="auto">
          <a:xfrm>
            <a:off x="1428750" y="2057400"/>
            <a:ext cx="6343650" cy="3714750"/>
            <a:chOff x="384" y="663"/>
            <a:chExt cx="5136" cy="2867"/>
          </a:xfrm>
        </p:grpSpPr>
        <p:sp>
          <p:nvSpPr>
            <p:cNvPr id="237572" name="Rectangle 4"/>
            <p:cNvSpPr>
              <a:spLocks noChangeArrowheads="1"/>
            </p:cNvSpPr>
            <p:nvPr/>
          </p:nvSpPr>
          <p:spPr bwMode="auto">
            <a:xfrm>
              <a:off x="384" y="663"/>
              <a:ext cx="5136" cy="2767"/>
            </a:xfrm>
            <a:prstGeom prst="rect">
              <a:avLst/>
            </a:prstGeom>
            <a:noFill/>
            <a:ln w="38100">
              <a:solidFill>
                <a:srgbClr val="00808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grpSp>
          <p:nvGrpSpPr>
            <p:cNvPr id="237573" name="Group 5"/>
            <p:cNvGrpSpPr>
              <a:grpSpLocks/>
            </p:cNvGrpSpPr>
            <p:nvPr/>
          </p:nvGrpSpPr>
          <p:grpSpPr bwMode="auto">
            <a:xfrm>
              <a:off x="898" y="912"/>
              <a:ext cx="4190" cy="2618"/>
              <a:chOff x="1042" y="912"/>
              <a:chExt cx="4190" cy="2618"/>
            </a:xfrm>
          </p:grpSpPr>
          <p:sp>
            <p:nvSpPr>
              <p:cNvPr id="237574" name="Rectangle 6" descr="深色横线"/>
              <p:cNvSpPr>
                <a:spLocks noChangeArrowheads="1"/>
              </p:cNvSpPr>
              <p:nvPr/>
            </p:nvSpPr>
            <p:spPr bwMode="auto">
              <a:xfrm>
                <a:off x="1042" y="1264"/>
                <a:ext cx="937" cy="1501"/>
              </a:xfrm>
              <a:prstGeom prst="rect">
                <a:avLst/>
              </a:prstGeom>
              <a:pattFill prst="dkHorz">
                <a:fgClr>
                  <a:schemeClr val="accent2"/>
                </a:fgClr>
                <a:bgClr>
                  <a:srgbClr val="FFFFFF"/>
                </a:bgClr>
              </a:pattFill>
              <a:ln w="28575">
                <a:solidFill>
                  <a:schemeClr val="accent2"/>
                </a:solidFill>
                <a:miter lim="800000"/>
                <a:headEn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37575" name="Rectangle 7" descr="浅色竖线"/>
              <p:cNvSpPr>
                <a:spLocks noChangeArrowheads="1"/>
              </p:cNvSpPr>
              <p:nvPr/>
            </p:nvSpPr>
            <p:spPr bwMode="auto">
              <a:xfrm>
                <a:off x="1283" y="2062"/>
                <a:ext cx="325" cy="600"/>
              </a:xfrm>
              <a:prstGeom prst="rect">
                <a:avLst/>
              </a:prstGeom>
              <a:pattFill prst="ltVert">
                <a:fgClr>
                  <a:srgbClr val="FF0000"/>
                </a:fgClr>
                <a:bgClr>
                  <a:srgbClr val="FFFFFF"/>
                </a:bgClr>
              </a:pattFill>
              <a:ln w="28575">
                <a:solidFill>
                  <a:srgbClr val="FF0000"/>
                </a:solidFill>
                <a:miter lim="800000"/>
                <a:headEn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37576" name="Freeform 8" descr="宽上对角线"/>
              <p:cNvSpPr>
                <a:spLocks/>
              </p:cNvSpPr>
              <p:nvPr/>
            </p:nvSpPr>
            <p:spPr bwMode="auto">
              <a:xfrm>
                <a:off x="1231" y="1636"/>
                <a:ext cx="433" cy="425"/>
              </a:xfrm>
              <a:custGeom>
                <a:avLst/>
                <a:gdLst>
                  <a:gd name="T0" fmla="*/ 0 w 720"/>
                  <a:gd name="T1" fmla="*/ 441 h 441"/>
                  <a:gd name="T2" fmla="*/ 720 w 720"/>
                  <a:gd name="T3" fmla="*/ 441 h 441"/>
                  <a:gd name="T4" fmla="*/ 228 w 720"/>
                  <a:gd name="T5" fmla="*/ 0 h 441"/>
                  <a:gd name="T6" fmla="*/ 0 w 720"/>
                  <a:gd name="T7" fmla="*/ 441 h 441"/>
                </a:gdLst>
                <a:ahLst/>
                <a:cxnLst>
                  <a:cxn ang="0">
                    <a:pos x="T0" y="T1"/>
                  </a:cxn>
                  <a:cxn ang="0">
                    <a:pos x="T2" y="T3"/>
                  </a:cxn>
                  <a:cxn ang="0">
                    <a:pos x="T4" y="T5"/>
                  </a:cxn>
                  <a:cxn ang="0">
                    <a:pos x="T6" y="T7"/>
                  </a:cxn>
                </a:cxnLst>
                <a:rect l="0" t="0" r="r" b="b"/>
                <a:pathLst>
                  <a:path w="720" h="441">
                    <a:moveTo>
                      <a:pt x="0" y="441"/>
                    </a:moveTo>
                    <a:lnTo>
                      <a:pt x="720" y="441"/>
                    </a:lnTo>
                    <a:lnTo>
                      <a:pt x="228" y="0"/>
                    </a:lnTo>
                    <a:lnTo>
                      <a:pt x="0" y="441"/>
                    </a:lnTo>
                    <a:close/>
                  </a:path>
                </a:pathLst>
              </a:custGeom>
              <a:pattFill prst="wdUpDiag">
                <a:fgClr>
                  <a:srgbClr val="FF9933"/>
                </a:fgClr>
                <a:bgClr>
                  <a:srgbClr val="FFFFFF"/>
                </a:bgClr>
              </a:pattFill>
              <a:ln w="28575" cap="flat" cmpd="sng">
                <a:solidFill>
                  <a:srgbClr val="FF9933"/>
                </a:solidFill>
                <a:prstDash val="solid"/>
                <a:round/>
                <a:headEnd type="none" w="med" len="me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grpSp>
            <p:nvGrpSpPr>
              <p:cNvPr id="237577" name="Group 9"/>
              <p:cNvGrpSpPr>
                <a:grpSpLocks/>
              </p:cNvGrpSpPr>
              <p:nvPr/>
            </p:nvGrpSpPr>
            <p:grpSpPr bwMode="auto">
              <a:xfrm>
                <a:off x="4295" y="1261"/>
                <a:ext cx="937" cy="1501"/>
                <a:chOff x="5641" y="2463"/>
                <a:chExt cx="1559" cy="1560"/>
              </a:xfrm>
            </p:grpSpPr>
            <p:sp>
              <p:nvSpPr>
                <p:cNvPr id="237578" name="Rectangle 10"/>
                <p:cNvSpPr>
                  <a:spLocks noChangeArrowheads="1"/>
                </p:cNvSpPr>
                <p:nvPr/>
              </p:nvSpPr>
              <p:spPr bwMode="auto">
                <a:xfrm>
                  <a:off x="5641" y="2463"/>
                  <a:ext cx="1559" cy="1560"/>
                </a:xfrm>
                <a:prstGeom prst="rect">
                  <a:avLst/>
                </a:prstGeom>
                <a:noFill/>
                <a:ln w="25400">
                  <a:solidFill>
                    <a:srgbClr val="0000FF"/>
                  </a:solidFill>
                  <a:miter lim="800000"/>
                  <a:headEnd/>
                  <a:tailEnd type="none" w="sm" len="me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37579" name="Rectangle 11"/>
                <p:cNvSpPr>
                  <a:spLocks noChangeArrowheads="1"/>
                </p:cNvSpPr>
                <p:nvPr/>
              </p:nvSpPr>
              <p:spPr bwMode="auto">
                <a:xfrm>
                  <a:off x="6045" y="3292"/>
                  <a:ext cx="540" cy="624"/>
                </a:xfrm>
                <a:prstGeom prst="rect">
                  <a:avLst/>
                </a:prstGeom>
                <a:noFill/>
                <a:ln w="19050">
                  <a:solidFill>
                    <a:srgbClr val="000000"/>
                  </a:solidFill>
                  <a:miter lim="800000"/>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37580" name="Freeform 12"/>
                <p:cNvSpPr>
                  <a:spLocks/>
                </p:cNvSpPr>
                <p:nvPr/>
              </p:nvSpPr>
              <p:spPr bwMode="auto">
                <a:xfrm>
                  <a:off x="5956" y="2850"/>
                  <a:ext cx="720" cy="441"/>
                </a:xfrm>
                <a:custGeom>
                  <a:avLst/>
                  <a:gdLst>
                    <a:gd name="T0" fmla="*/ 0 w 720"/>
                    <a:gd name="T1" fmla="*/ 441 h 441"/>
                    <a:gd name="T2" fmla="*/ 720 w 720"/>
                    <a:gd name="T3" fmla="*/ 441 h 441"/>
                    <a:gd name="T4" fmla="*/ 228 w 720"/>
                    <a:gd name="T5" fmla="*/ 0 h 441"/>
                    <a:gd name="T6" fmla="*/ 0 w 720"/>
                    <a:gd name="T7" fmla="*/ 441 h 441"/>
                  </a:gdLst>
                  <a:ahLst/>
                  <a:cxnLst>
                    <a:cxn ang="0">
                      <a:pos x="T0" y="T1"/>
                    </a:cxn>
                    <a:cxn ang="0">
                      <a:pos x="T2" y="T3"/>
                    </a:cxn>
                    <a:cxn ang="0">
                      <a:pos x="T4" y="T5"/>
                    </a:cxn>
                    <a:cxn ang="0">
                      <a:pos x="T6" y="T7"/>
                    </a:cxn>
                  </a:cxnLst>
                  <a:rect l="0" t="0" r="r" b="b"/>
                  <a:pathLst>
                    <a:path w="720" h="441">
                      <a:moveTo>
                        <a:pt x="0" y="441"/>
                      </a:moveTo>
                      <a:lnTo>
                        <a:pt x="720" y="441"/>
                      </a:lnTo>
                      <a:lnTo>
                        <a:pt x="228" y="0"/>
                      </a:lnTo>
                      <a:lnTo>
                        <a:pt x="0" y="441"/>
                      </a:lnTo>
                      <a:close/>
                    </a:path>
                  </a:pathLst>
                </a:custGeom>
                <a:noFill/>
                <a:ln w="19050" cap="flat" cmpd="sng">
                  <a:solidFill>
                    <a:srgbClr val="000000"/>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grpSp>
          <p:sp>
            <p:nvSpPr>
              <p:cNvPr id="237581" name="Rectangle 13"/>
              <p:cNvSpPr>
                <a:spLocks noChangeArrowheads="1"/>
              </p:cNvSpPr>
              <p:nvPr/>
            </p:nvSpPr>
            <p:spPr bwMode="auto">
              <a:xfrm>
                <a:off x="2146" y="1259"/>
                <a:ext cx="936" cy="1501"/>
              </a:xfrm>
              <a:prstGeom prst="rect">
                <a:avLst/>
              </a:prstGeom>
              <a:noFill/>
              <a:ln w="25400">
                <a:solidFill>
                  <a:srgbClr val="0000FF"/>
                </a:solidFill>
                <a:miter lim="800000"/>
                <a:headEnd/>
                <a:tailEnd type="none" w="sm" len="me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37582" name="Oval 14"/>
              <p:cNvSpPr>
                <a:spLocks noChangeAspect="1" noChangeArrowheads="1"/>
              </p:cNvSpPr>
              <p:nvPr/>
            </p:nvSpPr>
            <p:spPr bwMode="auto">
              <a:xfrm>
                <a:off x="2544" y="1920"/>
                <a:ext cx="163" cy="261"/>
              </a:xfrm>
              <a:prstGeom prst="ellipse">
                <a:avLst/>
              </a:prstGeom>
              <a:noFill/>
              <a:ln w="19050">
                <a:solidFill>
                  <a:srgbClr val="000000"/>
                </a:solidFill>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grpSp>
            <p:nvGrpSpPr>
              <p:cNvPr id="237583" name="Group 15"/>
              <p:cNvGrpSpPr>
                <a:grpSpLocks/>
              </p:cNvGrpSpPr>
              <p:nvPr/>
            </p:nvGrpSpPr>
            <p:grpSpPr bwMode="auto">
              <a:xfrm>
                <a:off x="2198" y="1979"/>
                <a:ext cx="267" cy="114"/>
                <a:chOff x="4227" y="2968"/>
                <a:chExt cx="444" cy="119"/>
              </a:xfrm>
            </p:grpSpPr>
            <p:sp>
              <p:nvSpPr>
                <p:cNvPr id="237584" name="AutoShape 16"/>
                <p:cNvSpPr>
                  <a:spLocks noChangeArrowheads="1"/>
                </p:cNvSpPr>
                <p:nvPr/>
              </p:nvSpPr>
              <p:spPr bwMode="auto">
                <a:xfrm>
                  <a:off x="4227" y="2968"/>
                  <a:ext cx="444" cy="119"/>
                </a:xfrm>
                <a:prstGeom prst="roundRect">
                  <a:avLst>
                    <a:gd name="adj" fmla="val 50000"/>
                  </a:avLst>
                </a:prstGeom>
                <a:noFill/>
                <a:ln w="19050">
                  <a:solidFill>
                    <a:srgbClr val="000000"/>
                  </a:solidFill>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37585" name="Oval 17"/>
                <p:cNvSpPr>
                  <a:spLocks noChangeArrowheads="1"/>
                </p:cNvSpPr>
                <p:nvPr/>
              </p:nvSpPr>
              <p:spPr bwMode="auto">
                <a:xfrm>
                  <a:off x="4558" y="2971"/>
                  <a:ext cx="113" cy="113"/>
                </a:xfrm>
                <a:prstGeom prst="ellipse">
                  <a:avLst/>
                </a:prstGeom>
                <a:noFill/>
                <a:ln w="19050">
                  <a:solidFill>
                    <a:srgbClr val="000000"/>
                  </a:solidFill>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grpSp>
          <p:grpSp>
            <p:nvGrpSpPr>
              <p:cNvPr id="237586" name="Group 18"/>
              <p:cNvGrpSpPr>
                <a:grpSpLocks/>
              </p:cNvGrpSpPr>
              <p:nvPr/>
            </p:nvGrpSpPr>
            <p:grpSpPr bwMode="auto">
              <a:xfrm>
                <a:off x="2784" y="1968"/>
                <a:ext cx="267" cy="114"/>
                <a:chOff x="5148" y="2964"/>
                <a:chExt cx="444" cy="119"/>
              </a:xfrm>
            </p:grpSpPr>
            <p:sp>
              <p:nvSpPr>
                <p:cNvPr id="237587" name="AutoShape 19"/>
                <p:cNvSpPr>
                  <a:spLocks noChangeArrowheads="1"/>
                </p:cNvSpPr>
                <p:nvPr/>
              </p:nvSpPr>
              <p:spPr bwMode="auto">
                <a:xfrm>
                  <a:off x="5148" y="2964"/>
                  <a:ext cx="444" cy="119"/>
                </a:xfrm>
                <a:prstGeom prst="roundRect">
                  <a:avLst>
                    <a:gd name="adj" fmla="val 50000"/>
                  </a:avLst>
                </a:prstGeom>
                <a:noFill/>
                <a:ln w="19050">
                  <a:solidFill>
                    <a:srgbClr val="000000"/>
                  </a:solidFill>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37588" name="Oval 20"/>
                <p:cNvSpPr>
                  <a:spLocks noChangeArrowheads="1"/>
                </p:cNvSpPr>
                <p:nvPr/>
              </p:nvSpPr>
              <p:spPr bwMode="auto">
                <a:xfrm>
                  <a:off x="5149" y="2968"/>
                  <a:ext cx="113" cy="113"/>
                </a:xfrm>
                <a:prstGeom prst="ellipse">
                  <a:avLst/>
                </a:prstGeom>
                <a:noFill/>
                <a:ln w="19050">
                  <a:solidFill>
                    <a:srgbClr val="000000"/>
                  </a:solidFill>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grpSp>
          <p:grpSp>
            <p:nvGrpSpPr>
              <p:cNvPr id="237589" name="Group 21"/>
              <p:cNvGrpSpPr>
                <a:grpSpLocks/>
              </p:cNvGrpSpPr>
              <p:nvPr/>
            </p:nvGrpSpPr>
            <p:grpSpPr bwMode="auto">
              <a:xfrm rot="-5400000">
                <a:off x="2414" y="2386"/>
                <a:ext cx="427" cy="71"/>
                <a:chOff x="4227" y="2968"/>
                <a:chExt cx="444" cy="119"/>
              </a:xfrm>
            </p:grpSpPr>
            <p:sp>
              <p:nvSpPr>
                <p:cNvPr id="237590" name="AutoShape 22"/>
                <p:cNvSpPr>
                  <a:spLocks noChangeArrowheads="1"/>
                </p:cNvSpPr>
                <p:nvPr/>
              </p:nvSpPr>
              <p:spPr bwMode="auto">
                <a:xfrm>
                  <a:off x="4227" y="2968"/>
                  <a:ext cx="444" cy="119"/>
                </a:xfrm>
                <a:prstGeom prst="roundRect">
                  <a:avLst>
                    <a:gd name="adj" fmla="val 50000"/>
                  </a:avLst>
                </a:prstGeom>
                <a:noFill/>
                <a:ln w="19050">
                  <a:solidFill>
                    <a:srgbClr val="000000"/>
                  </a:solidFill>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37591" name="Oval 23"/>
                <p:cNvSpPr>
                  <a:spLocks noChangeArrowheads="1"/>
                </p:cNvSpPr>
                <p:nvPr/>
              </p:nvSpPr>
              <p:spPr bwMode="auto">
                <a:xfrm>
                  <a:off x="4558" y="2971"/>
                  <a:ext cx="113" cy="113"/>
                </a:xfrm>
                <a:prstGeom prst="ellipse">
                  <a:avLst/>
                </a:prstGeom>
                <a:noFill/>
                <a:ln w="19050">
                  <a:solidFill>
                    <a:srgbClr val="000000"/>
                  </a:solidFill>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grpSp>
          <p:grpSp>
            <p:nvGrpSpPr>
              <p:cNvPr id="237592" name="Group 24"/>
              <p:cNvGrpSpPr>
                <a:grpSpLocks/>
              </p:cNvGrpSpPr>
              <p:nvPr/>
            </p:nvGrpSpPr>
            <p:grpSpPr bwMode="auto">
              <a:xfrm rot="2700000">
                <a:off x="2126" y="1666"/>
                <a:ext cx="427" cy="72"/>
                <a:chOff x="4227" y="2968"/>
                <a:chExt cx="444" cy="119"/>
              </a:xfrm>
            </p:grpSpPr>
            <p:sp>
              <p:nvSpPr>
                <p:cNvPr id="237593" name="AutoShape 25"/>
                <p:cNvSpPr>
                  <a:spLocks noChangeArrowheads="1"/>
                </p:cNvSpPr>
                <p:nvPr/>
              </p:nvSpPr>
              <p:spPr bwMode="auto">
                <a:xfrm>
                  <a:off x="4227" y="2968"/>
                  <a:ext cx="444" cy="119"/>
                </a:xfrm>
                <a:prstGeom prst="roundRect">
                  <a:avLst>
                    <a:gd name="adj" fmla="val 50000"/>
                  </a:avLst>
                </a:prstGeom>
                <a:noFill/>
                <a:ln w="19050">
                  <a:solidFill>
                    <a:srgbClr val="000000"/>
                  </a:solidFill>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37594" name="Oval 26"/>
                <p:cNvSpPr>
                  <a:spLocks noChangeArrowheads="1"/>
                </p:cNvSpPr>
                <p:nvPr/>
              </p:nvSpPr>
              <p:spPr bwMode="auto">
                <a:xfrm>
                  <a:off x="4558" y="2971"/>
                  <a:ext cx="113" cy="113"/>
                </a:xfrm>
                <a:prstGeom prst="ellipse">
                  <a:avLst/>
                </a:prstGeom>
                <a:noFill/>
                <a:ln w="19050">
                  <a:solidFill>
                    <a:srgbClr val="000000"/>
                  </a:solidFill>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grpSp>
          <p:grpSp>
            <p:nvGrpSpPr>
              <p:cNvPr id="237595" name="Group 27"/>
              <p:cNvGrpSpPr>
                <a:grpSpLocks/>
              </p:cNvGrpSpPr>
              <p:nvPr/>
            </p:nvGrpSpPr>
            <p:grpSpPr bwMode="auto">
              <a:xfrm rot="5400000" flipV="1">
                <a:off x="2414" y="1570"/>
                <a:ext cx="427" cy="72"/>
                <a:chOff x="4227" y="2968"/>
                <a:chExt cx="444" cy="119"/>
              </a:xfrm>
            </p:grpSpPr>
            <p:sp>
              <p:nvSpPr>
                <p:cNvPr id="237596" name="AutoShape 28"/>
                <p:cNvSpPr>
                  <a:spLocks noChangeArrowheads="1"/>
                </p:cNvSpPr>
                <p:nvPr/>
              </p:nvSpPr>
              <p:spPr bwMode="auto">
                <a:xfrm>
                  <a:off x="4227" y="2968"/>
                  <a:ext cx="444" cy="119"/>
                </a:xfrm>
                <a:prstGeom prst="roundRect">
                  <a:avLst>
                    <a:gd name="adj" fmla="val 50000"/>
                  </a:avLst>
                </a:prstGeom>
                <a:noFill/>
                <a:ln w="19050">
                  <a:solidFill>
                    <a:srgbClr val="000000"/>
                  </a:solidFill>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37597" name="Oval 29"/>
                <p:cNvSpPr>
                  <a:spLocks noChangeArrowheads="1"/>
                </p:cNvSpPr>
                <p:nvPr/>
              </p:nvSpPr>
              <p:spPr bwMode="auto">
                <a:xfrm>
                  <a:off x="4558" y="2971"/>
                  <a:ext cx="113" cy="113"/>
                </a:xfrm>
                <a:prstGeom prst="ellipse">
                  <a:avLst/>
                </a:prstGeom>
                <a:noFill/>
                <a:ln w="19050">
                  <a:solidFill>
                    <a:srgbClr val="000000"/>
                  </a:solidFill>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grpSp>
          <p:grpSp>
            <p:nvGrpSpPr>
              <p:cNvPr id="237598" name="Group 30"/>
              <p:cNvGrpSpPr>
                <a:grpSpLocks/>
              </p:cNvGrpSpPr>
              <p:nvPr/>
            </p:nvGrpSpPr>
            <p:grpSpPr bwMode="auto">
              <a:xfrm rot="2700000" flipH="1" flipV="1">
                <a:off x="2654" y="2242"/>
                <a:ext cx="427" cy="71"/>
                <a:chOff x="4227" y="2968"/>
                <a:chExt cx="444" cy="119"/>
              </a:xfrm>
            </p:grpSpPr>
            <p:sp>
              <p:nvSpPr>
                <p:cNvPr id="237599" name="AutoShape 31"/>
                <p:cNvSpPr>
                  <a:spLocks noChangeArrowheads="1"/>
                </p:cNvSpPr>
                <p:nvPr/>
              </p:nvSpPr>
              <p:spPr bwMode="auto">
                <a:xfrm>
                  <a:off x="4227" y="2968"/>
                  <a:ext cx="444" cy="119"/>
                </a:xfrm>
                <a:prstGeom prst="roundRect">
                  <a:avLst>
                    <a:gd name="adj" fmla="val 50000"/>
                  </a:avLst>
                </a:prstGeom>
                <a:noFill/>
                <a:ln w="19050">
                  <a:solidFill>
                    <a:srgbClr val="000000"/>
                  </a:solidFill>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37600" name="Oval 32"/>
                <p:cNvSpPr>
                  <a:spLocks noChangeArrowheads="1"/>
                </p:cNvSpPr>
                <p:nvPr/>
              </p:nvSpPr>
              <p:spPr bwMode="auto">
                <a:xfrm>
                  <a:off x="4558" y="2971"/>
                  <a:ext cx="113" cy="113"/>
                </a:xfrm>
                <a:prstGeom prst="ellipse">
                  <a:avLst/>
                </a:prstGeom>
                <a:noFill/>
                <a:ln w="19050">
                  <a:solidFill>
                    <a:srgbClr val="000000"/>
                  </a:solidFill>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grpSp>
          <p:sp>
            <p:nvSpPr>
              <p:cNvPr id="237601" name="Rectangle 33"/>
              <p:cNvSpPr>
                <a:spLocks noChangeArrowheads="1"/>
              </p:cNvSpPr>
              <p:nvPr/>
            </p:nvSpPr>
            <p:spPr bwMode="auto">
              <a:xfrm>
                <a:off x="3207" y="1261"/>
                <a:ext cx="938" cy="1501"/>
              </a:xfrm>
              <a:prstGeom prst="rect">
                <a:avLst/>
              </a:prstGeom>
              <a:noFill/>
              <a:ln w="25400">
                <a:solidFill>
                  <a:srgbClr val="0000FF"/>
                </a:solidFill>
                <a:miter lim="800000"/>
                <a:headEnd/>
                <a:tailEnd type="none" w="sm" len="me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37602" name="Oval 34"/>
              <p:cNvSpPr>
                <a:spLocks noChangeAspect="1" noChangeArrowheads="1"/>
              </p:cNvSpPr>
              <p:nvPr/>
            </p:nvSpPr>
            <p:spPr bwMode="auto">
              <a:xfrm>
                <a:off x="3597" y="1897"/>
                <a:ext cx="164" cy="262"/>
              </a:xfrm>
              <a:prstGeom prst="ellipse">
                <a:avLst/>
              </a:prstGeom>
              <a:noFill/>
              <a:ln w="19050">
                <a:solidFill>
                  <a:srgbClr val="000000"/>
                </a:solidFill>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37603" name="AutoShape 35"/>
              <p:cNvSpPr>
                <a:spLocks noChangeArrowheads="1"/>
              </p:cNvSpPr>
              <p:nvPr/>
            </p:nvSpPr>
            <p:spPr bwMode="auto">
              <a:xfrm flipH="1">
                <a:off x="3271" y="1972"/>
                <a:ext cx="268" cy="115"/>
              </a:xfrm>
              <a:prstGeom prst="roundRect">
                <a:avLst>
                  <a:gd name="adj" fmla="val 50000"/>
                </a:avLst>
              </a:prstGeom>
              <a:noFill/>
              <a:ln w="19050">
                <a:solidFill>
                  <a:srgbClr val="000000"/>
                </a:solidFill>
                <a:prstDash val="sysDot"/>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37604" name="Oval 36"/>
              <p:cNvSpPr>
                <a:spLocks noChangeArrowheads="1"/>
              </p:cNvSpPr>
              <p:nvPr/>
            </p:nvSpPr>
            <p:spPr bwMode="auto">
              <a:xfrm flipH="1">
                <a:off x="3271" y="1975"/>
                <a:ext cx="68" cy="109"/>
              </a:xfrm>
              <a:prstGeom prst="ellipse">
                <a:avLst/>
              </a:prstGeom>
              <a:noFill/>
              <a:ln w="19050">
                <a:solidFill>
                  <a:srgbClr val="000000"/>
                </a:solidFill>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37605" name="AutoShape 37"/>
              <p:cNvSpPr>
                <a:spLocks noChangeArrowheads="1"/>
              </p:cNvSpPr>
              <p:nvPr/>
            </p:nvSpPr>
            <p:spPr bwMode="auto">
              <a:xfrm flipH="1">
                <a:off x="3826" y="1968"/>
                <a:ext cx="267" cy="115"/>
              </a:xfrm>
              <a:prstGeom prst="roundRect">
                <a:avLst>
                  <a:gd name="adj" fmla="val 50000"/>
                </a:avLst>
              </a:prstGeom>
              <a:noFill/>
              <a:ln w="19050">
                <a:solidFill>
                  <a:srgbClr val="000000"/>
                </a:solidFill>
                <a:prstDash val="sysDot"/>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37606" name="Oval 38"/>
              <p:cNvSpPr>
                <a:spLocks noChangeArrowheads="1"/>
              </p:cNvSpPr>
              <p:nvPr/>
            </p:nvSpPr>
            <p:spPr bwMode="auto">
              <a:xfrm flipH="1">
                <a:off x="4024" y="1972"/>
                <a:ext cx="68" cy="109"/>
              </a:xfrm>
              <a:prstGeom prst="ellipse">
                <a:avLst/>
              </a:prstGeom>
              <a:noFill/>
              <a:ln w="12700">
                <a:solidFill>
                  <a:srgbClr val="000000"/>
                </a:solidFill>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37607" name="AutoShape 39"/>
              <p:cNvSpPr>
                <a:spLocks noChangeArrowheads="1"/>
              </p:cNvSpPr>
              <p:nvPr/>
            </p:nvSpPr>
            <p:spPr bwMode="auto">
              <a:xfrm rot="-5400000">
                <a:off x="3466" y="2449"/>
                <a:ext cx="427" cy="71"/>
              </a:xfrm>
              <a:prstGeom prst="roundRect">
                <a:avLst>
                  <a:gd name="adj" fmla="val 50000"/>
                </a:avLst>
              </a:prstGeom>
              <a:noFill/>
              <a:ln w="19050">
                <a:solidFill>
                  <a:srgbClr val="000000"/>
                </a:solidFill>
                <a:prstDash val="sysDot"/>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37608" name="Oval 40"/>
              <p:cNvSpPr>
                <a:spLocks noChangeArrowheads="1"/>
              </p:cNvSpPr>
              <p:nvPr/>
            </p:nvSpPr>
            <p:spPr bwMode="auto">
              <a:xfrm rot="-5400000">
                <a:off x="3624" y="2290"/>
                <a:ext cx="109" cy="68"/>
              </a:xfrm>
              <a:prstGeom prst="ellipse">
                <a:avLst/>
              </a:prstGeom>
              <a:noFill/>
              <a:ln w="19050">
                <a:solidFill>
                  <a:srgbClr val="000000"/>
                </a:solidFill>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37609" name="AutoShape 41"/>
              <p:cNvSpPr>
                <a:spLocks noChangeArrowheads="1"/>
              </p:cNvSpPr>
              <p:nvPr/>
            </p:nvSpPr>
            <p:spPr bwMode="auto">
              <a:xfrm rot="2700000">
                <a:off x="3249" y="1632"/>
                <a:ext cx="428" cy="71"/>
              </a:xfrm>
              <a:prstGeom prst="roundRect">
                <a:avLst>
                  <a:gd name="adj" fmla="val 50000"/>
                </a:avLst>
              </a:prstGeom>
              <a:noFill/>
              <a:ln w="19050">
                <a:solidFill>
                  <a:srgbClr val="000000"/>
                </a:solidFill>
                <a:prstDash val="sysDot"/>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37610" name="Oval 42"/>
              <p:cNvSpPr>
                <a:spLocks noChangeArrowheads="1"/>
              </p:cNvSpPr>
              <p:nvPr/>
            </p:nvSpPr>
            <p:spPr bwMode="auto">
              <a:xfrm rot="2700000">
                <a:off x="3402" y="1625"/>
                <a:ext cx="109" cy="68"/>
              </a:xfrm>
              <a:prstGeom prst="ellipse">
                <a:avLst/>
              </a:prstGeom>
              <a:noFill/>
              <a:ln w="19050">
                <a:solidFill>
                  <a:srgbClr val="000000"/>
                </a:solidFill>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37611" name="AutoShape 43"/>
              <p:cNvSpPr>
                <a:spLocks noChangeArrowheads="1"/>
              </p:cNvSpPr>
              <p:nvPr/>
            </p:nvSpPr>
            <p:spPr bwMode="auto">
              <a:xfrm rot="5400000" flipV="1">
                <a:off x="3463" y="1514"/>
                <a:ext cx="427" cy="72"/>
              </a:xfrm>
              <a:prstGeom prst="roundRect">
                <a:avLst>
                  <a:gd name="adj" fmla="val 50000"/>
                </a:avLst>
              </a:prstGeom>
              <a:noFill/>
              <a:ln w="19050">
                <a:solidFill>
                  <a:srgbClr val="000000"/>
                </a:solidFill>
                <a:prstDash val="sysDot"/>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37612" name="Oval 44"/>
              <p:cNvSpPr>
                <a:spLocks noChangeArrowheads="1"/>
              </p:cNvSpPr>
              <p:nvPr/>
            </p:nvSpPr>
            <p:spPr bwMode="auto">
              <a:xfrm rot="5400000" flipV="1">
                <a:off x="3623" y="1674"/>
                <a:ext cx="108" cy="68"/>
              </a:xfrm>
              <a:prstGeom prst="ellipse">
                <a:avLst/>
              </a:prstGeom>
              <a:noFill/>
              <a:ln w="12700">
                <a:solidFill>
                  <a:srgbClr val="000000"/>
                </a:solidFill>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37613" name="AutoShape 45"/>
              <p:cNvSpPr>
                <a:spLocks noChangeArrowheads="1"/>
              </p:cNvSpPr>
              <p:nvPr/>
            </p:nvSpPr>
            <p:spPr bwMode="auto">
              <a:xfrm rot="2700000" flipH="1" flipV="1">
                <a:off x="3682" y="2340"/>
                <a:ext cx="427" cy="72"/>
              </a:xfrm>
              <a:prstGeom prst="roundRect">
                <a:avLst>
                  <a:gd name="adj" fmla="val 50000"/>
                </a:avLst>
              </a:prstGeom>
              <a:noFill/>
              <a:ln w="19050">
                <a:solidFill>
                  <a:srgbClr val="000000"/>
                </a:solidFill>
                <a:prstDash val="sysDot"/>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37614" name="Oval 46"/>
              <p:cNvSpPr>
                <a:spLocks noChangeArrowheads="1"/>
              </p:cNvSpPr>
              <p:nvPr/>
            </p:nvSpPr>
            <p:spPr bwMode="auto">
              <a:xfrm rot="2700000" flipH="1" flipV="1">
                <a:off x="3836" y="2328"/>
                <a:ext cx="109" cy="68"/>
              </a:xfrm>
              <a:prstGeom prst="ellipse">
                <a:avLst/>
              </a:prstGeom>
              <a:noFill/>
              <a:ln w="12700">
                <a:solidFill>
                  <a:srgbClr val="000000"/>
                </a:solidFill>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37615" name="Text Box 47"/>
              <p:cNvSpPr txBox="1">
                <a:spLocks noChangeArrowheads="1"/>
              </p:cNvSpPr>
              <p:nvPr/>
            </p:nvSpPr>
            <p:spPr bwMode="auto">
              <a:xfrm>
                <a:off x="1296" y="2928"/>
                <a:ext cx="433" cy="6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fontAlgn="auto" hangingPunct="0">
                  <a:spcBef>
                    <a:spcPts val="0"/>
                  </a:spcBef>
                  <a:spcAft>
                    <a:spcPts val="0"/>
                  </a:spcAft>
                </a:pPr>
                <a:r>
                  <a:rPr lang="en-US" altLang="zh-CN" sz="1350">
                    <a:solidFill>
                      <a:srgbClr val="006666"/>
                    </a:solidFill>
                    <a:latin typeface="Times New Roman" panose="02020603050405020304" pitchFamily="18" charset="0"/>
                  </a:rPr>
                  <a:t>(a)</a:t>
                </a:r>
              </a:p>
            </p:txBody>
          </p:sp>
          <p:sp>
            <p:nvSpPr>
              <p:cNvPr id="237616" name="Text Box 48"/>
              <p:cNvSpPr txBox="1">
                <a:spLocks noChangeArrowheads="1"/>
              </p:cNvSpPr>
              <p:nvPr/>
            </p:nvSpPr>
            <p:spPr bwMode="auto">
              <a:xfrm>
                <a:off x="2448" y="2880"/>
                <a:ext cx="433" cy="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fontAlgn="auto" hangingPunct="0">
                  <a:spcBef>
                    <a:spcPts val="0"/>
                  </a:spcBef>
                  <a:spcAft>
                    <a:spcPts val="0"/>
                  </a:spcAft>
                </a:pPr>
                <a:r>
                  <a:rPr lang="en-US" altLang="zh-CN" sz="1350">
                    <a:solidFill>
                      <a:srgbClr val="006666"/>
                    </a:solidFill>
                    <a:latin typeface="Times New Roman" panose="02020603050405020304" pitchFamily="18" charset="0"/>
                  </a:rPr>
                  <a:t>(b)</a:t>
                </a:r>
              </a:p>
            </p:txBody>
          </p:sp>
          <p:sp>
            <p:nvSpPr>
              <p:cNvPr id="237617" name="Text Box 49"/>
              <p:cNvSpPr txBox="1">
                <a:spLocks noChangeArrowheads="1"/>
              </p:cNvSpPr>
              <p:nvPr/>
            </p:nvSpPr>
            <p:spPr bwMode="auto">
              <a:xfrm>
                <a:off x="3552" y="2880"/>
                <a:ext cx="433" cy="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fontAlgn="auto" hangingPunct="0">
                  <a:spcBef>
                    <a:spcPts val="0"/>
                  </a:spcBef>
                  <a:spcAft>
                    <a:spcPts val="0"/>
                  </a:spcAft>
                </a:pPr>
                <a:r>
                  <a:rPr lang="en-US" altLang="zh-CN" sz="1350">
                    <a:solidFill>
                      <a:srgbClr val="006666"/>
                    </a:solidFill>
                    <a:latin typeface="Times New Roman" panose="02020603050405020304" pitchFamily="18" charset="0"/>
                  </a:rPr>
                  <a:t>(c)</a:t>
                </a:r>
              </a:p>
            </p:txBody>
          </p:sp>
          <p:sp>
            <p:nvSpPr>
              <p:cNvPr id="237618" name="Text Box 50"/>
              <p:cNvSpPr txBox="1">
                <a:spLocks noChangeArrowheads="1"/>
              </p:cNvSpPr>
              <p:nvPr/>
            </p:nvSpPr>
            <p:spPr bwMode="auto">
              <a:xfrm>
                <a:off x="4608" y="2880"/>
                <a:ext cx="433" cy="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fontAlgn="auto" hangingPunct="0">
                  <a:spcBef>
                    <a:spcPts val="0"/>
                  </a:spcBef>
                  <a:spcAft>
                    <a:spcPts val="0"/>
                  </a:spcAft>
                </a:pPr>
                <a:r>
                  <a:rPr lang="en-US" altLang="zh-CN" sz="1350">
                    <a:solidFill>
                      <a:srgbClr val="006666"/>
                    </a:solidFill>
                    <a:latin typeface="Times New Roman" panose="02020603050405020304" pitchFamily="18" charset="0"/>
                  </a:rPr>
                  <a:t>(d)</a:t>
                </a:r>
              </a:p>
            </p:txBody>
          </p:sp>
          <p:sp>
            <p:nvSpPr>
              <p:cNvPr id="237619" name="Text Box 51"/>
              <p:cNvSpPr txBox="1">
                <a:spLocks noChangeArrowheads="1"/>
              </p:cNvSpPr>
              <p:nvPr/>
            </p:nvSpPr>
            <p:spPr bwMode="auto">
              <a:xfrm>
                <a:off x="4546" y="2122"/>
                <a:ext cx="325" cy="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fontAlgn="auto" hangingPunct="0">
                  <a:spcBef>
                    <a:spcPts val="0"/>
                  </a:spcBef>
                  <a:spcAft>
                    <a:spcPts val="0"/>
                  </a:spcAft>
                </a:pPr>
                <a:r>
                  <a:rPr lang="zh-CN" altLang="en-US" sz="1200" b="1">
                    <a:solidFill>
                      <a:srgbClr val="FF0000"/>
                    </a:solidFill>
                    <a:latin typeface="Times New Roman" panose="02020603050405020304" pitchFamily="18" charset="0"/>
                    <a:ea typeface="楷体_GB2312" pitchFamily="49" charset="-122"/>
                  </a:rPr>
                  <a:t>红</a:t>
                </a:r>
              </a:p>
            </p:txBody>
          </p:sp>
          <p:sp>
            <p:nvSpPr>
              <p:cNvPr id="237620" name="Text Box 52"/>
              <p:cNvSpPr txBox="1">
                <a:spLocks noChangeArrowheads="1"/>
              </p:cNvSpPr>
              <p:nvPr/>
            </p:nvSpPr>
            <p:spPr bwMode="auto">
              <a:xfrm>
                <a:off x="4307" y="1343"/>
                <a:ext cx="324" cy="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fontAlgn="auto" hangingPunct="0">
                  <a:spcBef>
                    <a:spcPts val="0"/>
                  </a:spcBef>
                  <a:spcAft>
                    <a:spcPts val="0"/>
                  </a:spcAft>
                </a:pPr>
                <a:r>
                  <a:rPr lang="zh-CN" altLang="en-US" sz="1200" b="1">
                    <a:solidFill>
                      <a:srgbClr val="ED7D31"/>
                    </a:solidFill>
                    <a:latin typeface="Times New Roman" panose="02020603050405020304" pitchFamily="18" charset="0"/>
                    <a:ea typeface="楷体_GB2312" pitchFamily="49" charset="-122"/>
                  </a:rPr>
                  <a:t>蓝</a:t>
                </a:r>
              </a:p>
            </p:txBody>
          </p:sp>
          <p:sp>
            <p:nvSpPr>
              <p:cNvPr id="237621" name="Text Box 53"/>
              <p:cNvSpPr txBox="1">
                <a:spLocks noChangeArrowheads="1"/>
              </p:cNvSpPr>
              <p:nvPr/>
            </p:nvSpPr>
            <p:spPr bwMode="auto">
              <a:xfrm>
                <a:off x="4512" y="1728"/>
                <a:ext cx="323" cy="4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fontAlgn="auto" hangingPunct="0">
                  <a:spcBef>
                    <a:spcPts val="0"/>
                  </a:spcBef>
                  <a:spcAft>
                    <a:spcPts val="0"/>
                  </a:spcAft>
                </a:pPr>
                <a:r>
                  <a:rPr lang="zh-CN" altLang="en-US" sz="675">
                    <a:solidFill>
                      <a:prstClr val="black"/>
                    </a:solidFill>
                    <a:latin typeface="Times New Roman" panose="02020603050405020304" pitchFamily="18" charset="0"/>
                  </a:rPr>
                  <a:t> </a:t>
                </a:r>
                <a:r>
                  <a:rPr lang="zh-CN" altLang="en-US" sz="1200" b="1">
                    <a:solidFill>
                      <a:srgbClr val="FF9933"/>
                    </a:solidFill>
                    <a:latin typeface="Times New Roman" panose="02020603050405020304" pitchFamily="18" charset="0"/>
                    <a:ea typeface="楷体_GB2312" pitchFamily="49" charset="-122"/>
                  </a:rPr>
                  <a:t>黄</a:t>
                </a:r>
              </a:p>
            </p:txBody>
          </p:sp>
          <p:sp>
            <p:nvSpPr>
              <p:cNvPr id="237622" name="Text Box 54"/>
              <p:cNvSpPr txBox="1">
                <a:spLocks noChangeArrowheads="1"/>
              </p:cNvSpPr>
              <p:nvPr/>
            </p:nvSpPr>
            <p:spPr bwMode="auto">
              <a:xfrm>
                <a:off x="3640" y="1478"/>
                <a:ext cx="325" cy="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fontAlgn="auto" hangingPunct="0">
                  <a:spcBef>
                    <a:spcPts val="0"/>
                  </a:spcBef>
                  <a:spcAft>
                    <a:spcPts val="0"/>
                  </a:spcAft>
                </a:pPr>
                <a:r>
                  <a:rPr lang="zh-CN" altLang="en-US" sz="1200">
                    <a:solidFill>
                      <a:prstClr val="black"/>
                    </a:solidFill>
                    <a:latin typeface="Times New Roman" panose="02020603050405020304" pitchFamily="18" charset="0"/>
                  </a:rPr>
                  <a:t> </a:t>
                </a:r>
                <a:r>
                  <a:rPr lang="zh-CN" altLang="en-US" sz="1200" b="1">
                    <a:solidFill>
                      <a:srgbClr val="ED7D31"/>
                    </a:solidFill>
                    <a:latin typeface="Times New Roman" panose="02020603050405020304" pitchFamily="18" charset="0"/>
                    <a:ea typeface="楷体_GB2312" pitchFamily="49" charset="-122"/>
                  </a:rPr>
                  <a:t>蓝</a:t>
                </a:r>
              </a:p>
            </p:txBody>
          </p:sp>
          <p:sp>
            <p:nvSpPr>
              <p:cNvPr id="237623" name="Text Box 55"/>
              <p:cNvSpPr txBox="1">
                <a:spLocks noChangeArrowheads="1"/>
              </p:cNvSpPr>
              <p:nvPr/>
            </p:nvSpPr>
            <p:spPr bwMode="auto">
              <a:xfrm>
                <a:off x="3911" y="1644"/>
                <a:ext cx="324" cy="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fontAlgn="auto" hangingPunct="0">
                  <a:spcBef>
                    <a:spcPts val="0"/>
                  </a:spcBef>
                  <a:spcAft>
                    <a:spcPts val="0"/>
                  </a:spcAft>
                </a:pPr>
                <a:endParaRPr lang="zh-CN" altLang="en-US" sz="1200" b="1">
                  <a:solidFill>
                    <a:prstClr val="black"/>
                  </a:solidFill>
                  <a:latin typeface="Times New Roman" panose="02020603050405020304" pitchFamily="18" charset="0"/>
                </a:endParaRPr>
              </a:p>
              <a:p>
                <a:pPr algn="just" eaLnBrk="0" fontAlgn="auto" hangingPunct="0">
                  <a:spcBef>
                    <a:spcPts val="0"/>
                  </a:spcBef>
                  <a:spcAft>
                    <a:spcPts val="0"/>
                  </a:spcAft>
                </a:pPr>
                <a:r>
                  <a:rPr lang="zh-CN" altLang="en-US" sz="1200" b="1">
                    <a:solidFill>
                      <a:srgbClr val="FF0000"/>
                    </a:solidFill>
                    <a:latin typeface="Times New Roman" panose="02020603050405020304" pitchFamily="18" charset="0"/>
                    <a:ea typeface="楷体_GB2312" pitchFamily="49" charset="-122"/>
                  </a:rPr>
                  <a:t>红</a:t>
                </a:r>
              </a:p>
            </p:txBody>
          </p:sp>
          <p:sp>
            <p:nvSpPr>
              <p:cNvPr id="237624" name="Text Box 56"/>
              <p:cNvSpPr txBox="1">
                <a:spLocks noChangeArrowheads="1"/>
              </p:cNvSpPr>
              <p:nvPr/>
            </p:nvSpPr>
            <p:spPr bwMode="auto">
              <a:xfrm>
                <a:off x="3826" y="2041"/>
                <a:ext cx="325" cy="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fontAlgn="auto" hangingPunct="0">
                  <a:spcBef>
                    <a:spcPts val="0"/>
                  </a:spcBef>
                  <a:spcAft>
                    <a:spcPts val="0"/>
                  </a:spcAft>
                </a:pPr>
                <a:endParaRPr lang="zh-CN" altLang="en-US" sz="675">
                  <a:solidFill>
                    <a:prstClr val="black"/>
                  </a:solidFill>
                  <a:latin typeface="Times New Roman" panose="02020603050405020304" pitchFamily="18" charset="0"/>
                </a:endParaRPr>
              </a:p>
              <a:p>
                <a:pPr algn="just" eaLnBrk="0" fontAlgn="auto" hangingPunct="0">
                  <a:spcBef>
                    <a:spcPts val="0"/>
                  </a:spcBef>
                  <a:spcAft>
                    <a:spcPts val="0"/>
                  </a:spcAft>
                </a:pPr>
                <a:r>
                  <a:rPr lang="zh-CN" altLang="en-US" sz="1200" b="1">
                    <a:solidFill>
                      <a:srgbClr val="FF9933"/>
                    </a:solidFill>
                    <a:latin typeface="Times New Roman" panose="02020603050405020304" pitchFamily="18" charset="0"/>
                    <a:ea typeface="楷体_GB2312" pitchFamily="49" charset="-122"/>
                  </a:rPr>
                  <a:t>黄</a:t>
                </a:r>
              </a:p>
            </p:txBody>
          </p:sp>
          <p:sp>
            <p:nvSpPr>
              <p:cNvPr id="237625" name="Text Box 57"/>
              <p:cNvSpPr txBox="1">
                <a:spLocks noChangeArrowheads="1"/>
              </p:cNvSpPr>
              <p:nvPr/>
            </p:nvSpPr>
            <p:spPr bwMode="auto">
              <a:xfrm>
                <a:off x="2016" y="912"/>
                <a:ext cx="325" cy="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fontAlgn="auto" hangingPunct="0">
                  <a:spcBef>
                    <a:spcPts val="0"/>
                  </a:spcBef>
                  <a:spcAft>
                    <a:spcPts val="0"/>
                  </a:spcAft>
                </a:pPr>
                <a:r>
                  <a:rPr lang="zh-CN" altLang="en-US" sz="1200" b="1">
                    <a:solidFill>
                      <a:srgbClr val="FF0000"/>
                    </a:solidFill>
                    <a:latin typeface="Times New Roman" panose="02020603050405020304" pitchFamily="18" charset="0"/>
                    <a:ea typeface="楷体_GB2312" pitchFamily="49" charset="-122"/>
                  </a:rPr>
                  <a:t>红</a:t>
                </a:r>
              </a:p>
            </p:txBody>
          </p:sp>
          <p:sp>
            <p:nvSpPr>
              <p:cNvPr id="237626" name="Text Box 58"/>
              <p:cNvSpPr txBox="1">
                <a:spLocks noChangeArrowheads="1"/>
              </p:cNvSpPr>
              <p:nvPr/>
            </p:nvSpPr>
            <p:spPr bwMode="auto">
              <a:xfrm>
                <a:off x="2256" y="912"/>
                <a:ext cx="324" cy="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9933"/>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fontAlgn="auto" hangingPunct="0">
                  <a:spcBef>
                    <a:spcPts val="0"/>
                  </a:spcBef>
                  <a:spcAft>
                    <a:spcPts val="0"/>
                  </a:spcAft>
                </a:pPr>
                <a:r>
                  <a:rPr lang="zh-CN" altLang="en-US" sz="1350" b="1">
                    <a:solidFill>
                      <a:srgbClr val="FF9933"/>
                    </a:solidFill>
                    <a:latin typeface="Times New Roman" panose="02020603050405020304" pitchFamily="18" charset="0"/>
                    <a:ea typeface="楷体_GB2312" pitchFamily="49" charset="-122"/>
                  </a:rPr>
                  <a:t>黄</a:t>
                </a:r>
              </a:p>
            </p:txBody>
          </p:sp>
          <p:sp>
            <p:nvSpPr>
              <p:cNvPr id="237627" name="Text Box 59"/>
              <p:cNvSpPr txBox="1">
                <a:spLocks noChangeArrowheads="1"/>
              </p:cNvSpPr>
              <p:nvPr/>
            </p:nvSpPr>
            <p:spPr bwMode="auto">
              <a:xfrm>
                <a:off x="2544" y="960"/>
                <a:ext cx="324" cy="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fontAlgn="auto" hangingPunct="0">
                  <a:spcBef>
                    <a:spcPts val="0"/>
                  </a:spcBef>
                  <a:spcAft>
                    <a:spcPts val="0"/>
                  </a:spcAft>
                </a:pPr>
                <a:r>
                  <a:rPr lang="zh-CN" altLang="en-US" sz="1200" b="1">
                    <a:solidFill>
                      <a:srgbClr val="ED7D31"/>
                    </a:solidFill>
                    <a:latin typeface="Times New Roman" panose="02020603050405020304" pitchFamily="18" charset="0"/>
                    <a:ea typeface="楷体_GB2312" pitchFamily="49" charset="-122"/>
                  </a:rPr>
                  <a:t>蓝</a:t>
                </a:r>
              </a:p>
            </p:txBody>
          </p:sp>
          <p:sp>
            <p:nvSpPr>
              <p:cNvPr id="237628" name="Freeform 60"/>
              <p:cNvSpPr>
                <a:spLocks/>
              </p:cNvSpPr>
              <p:nvPr/>
            </p:nvSpPr>
            <p:spPr bwMode="auto">
              <a:xfrm>
                <a:off x="2367" y="1158"/>
                <a:ext cx="10" cy="505"/>
              </a:xfrm>
              <a:custGeom>
                <a:avLst/>
                <a:gdLst>
                  <a:gd name="T0" fmla="*/ 18 w 18"/>
                  <a:gd name="T1" fmla="*/ 0 h 525"/>
                  <a:gd name="T2" fmla="*/ 0 w 18"/>
                  <a:gd name="T3" fmla="*/ 525 h 525"/>
                </a:gdLst>
                <a:ahLst/>
                <a:cxnLst>
                  <a:cxn ang="0">
                    <a:pos x="T0" y="T1"/>
                  </a:cxn>
                  <a:cxn ang="0">
                    <a:pos x="T2" y="T3"/>
                  </a:cxn>
                </a:cxnLst>
                <a:rect l="0" t="0" r="r" b="b"/>
                <a:pathLst>
                  <a:path w="18" h="525">
                    <a:moveTo>
                      <a:pt x="18" y="0"/>
                    </a:moveTo>
                    <a:lnTo>
                      <a:pt x="0" y="525"/>
                    </a:lnTo>
                  </a:path>
                </a:pathLst>
              </a:custGeom>
              <a:noFill/>
              <a:ln w="19050" cap="flat" cmpd="sng">
                <a:solidFill>
                  <a:srgbClr val="000000"/>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37629" name="Freeform 61"/>
              <p:cNvSpPr>
                <a:spLocks/>
              </p:cNvSpPr>
              <p:nvPr/>
            </p:nvSpPr>
            <p:spPr bwMode="auto">
              <a:xfrm>
                <a:off x="2112" y="1152"/>
                <a:ext cx="129" cy="418"/>
              </a:xfrm>
              <a:custGeom>
                <a:avLst/>
                <a:gdLst>
                  <a:gd name="T0" fmla="*/ 0 w 216"/>
                  <a:gd name="T1" fmla="*/ 0 h 435"/>
                  <a:gd name="T2" fmla="*/ 156 w 216"/>
                  <a:gd name="T3" fmla="*/ 0 h 435"/>
                  <a:gd name="T4" fmla="*/ 216 w 216"/>
                  <a:gd name="T5" fmla="*/ 435 h 435"/>
                </a:gdLst>
                <a:ahLst/>
                <a:cxnLst>
                  <a:cxn ang="0">
                    <a:pos x="T0" y="T1"/>
                  </a:cxn>
                  <a:cxn ang="0">
                    <a:pos x="T2" y="T3"/>
                  </a:cxn>
                  <a:cxn ang="0">
                    <a:pos x="T4" y="T5"/>
                  </a:cxn>
                </a:cxnLst>
                <a:rect l="0" t="0" r="r" b="b"/>
                <a:pathLst>
                  <a:path w="216" h="435">
                    <a:moveTo>
                      <a:pt x="0" y="0"/>
                    </a:moveTo>
                    <a:lnTo>
                      <a:pt x="156" y="0"/>
                    </a:lnTo>
                    <a:lnTo>
                      <a:pt x="216" y="435"/>
                    </a:lnTo>
                  </a:path>
                </a:pathLst>
              </a:custGeom>
              <a:noFill/>
              <a:ln w="19050" cap="flat" cmpd="sng">
                <a:solidFill>
                  <a:srgbClr val="000000"/>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sp>
            <p:nvSpPr>
              <p:cNvPr id="237630" name="Freeform 62"/>
              <p:cNvSpPr>
                <a:spLocks/>
              </p:cNvSpPr>
              <p:nvPr/>
            </p:nvSpPr>
            <p:spPr bwMode="auto">
              <a:xfrm>
                <a:off x="2448" y="1200"/>
                <a:ext cx="164" cy="549"/>
              </a:xfrm>
              <a:custGeom>
                <a:avLst/>
                <a:gdLst>
                  <a:gd name="T0" fmla="*/ 273 w 273"/>
                  <a:gd name="T1" fmla="*/ 0 h 570"/>
                  <a:gd name="T2" fmla="*/ 84 w 273"/>
                  <a:gd name="T3" fmla="*/ 0 h 570"/>
                  <a:gd name="T4" fmla="*/ 0 w 273"/>
                  <a:gd name="T5" fmla="*/ 570 h 570"/>
                </a:gdLst>
                <a:ahLst/>
                <a:cxnLst>
                  <a:cxn ang="0">
                    <a:pos x="T0" y="T1"/>
                  </a:cxn>
                  <a:cxn ang="0">
                    <a:pos x="T2" y="T3"/>
                  </a:cxn>
                  <a:cxn ang="0">
                    <a:pos x="T4" y="T5"/>
                  </a:cxn>
                </a:cxnLst>
                <a:rect l="0" t="0" r="r" b="b"/>
                <a:pathLst>
                  <a:path w="273" h="570">
                    <a:moveTo>
                      <a:pt x="273" y="0"/>
                    </a:moveTo>
                    <a:lnTo>
                      <a:pt x="84" y="0"/>
                    </a:lnTo>
                    <a:lnTo>
                      <a:pt x="0" y="570"/>
                    </a:lnTo>
                  </a:path>
                </a:pathLst>
              </a:custGeom>
              <a:noFill/>
              <a:ln w="19050" cap="flat" cmpd="sng">
                <a:solidFill>
                  <a:srgbClr val="000000"/>
                </a:solidFill>
                <a:prstDash val="solid"/>
                <a:round/>
                <a:headEnd type="none" w="med"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pPr>
                <a:endParaRPr lang="zh-CN" altLang="en-US" sz="1350">
                  <a:solidFill>
                    <a:prstClr val="black"/>
                  </a:solidFill>
                  <a:latin typeface="Calibri" panose="020F0502020204030204"/>
                </a:endParaRPr>
              </a:p>
            </p:txBody>
          </p:sp>
        </p:grpSp>
      </p:grpSp>
      <p:sp>
        <p:nvSpPr>
          <p:cNvPr id="64" name="Rectangle 2"/>
          <p:cNvSpPr txBox="1">
            <a:spLocks noChangeArrowheads="1"/>
          </p:cNvSpPr>
          <p:nvPr/>
        </p:nvSpPr>
        <p:spPr>
          <a:xfrm>
            <a:off x="0" y="0"/>
            <a:ext cx="9144000" cy="593525"/>
          </a:xfrm>
          <a:prstGeom prst="rect">
            <a:avLst/>
          </a:prstGeom>
          <a:solidFill>
            <a:schemeClr val="accent6"/>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zh-CN" altLang="en-US" sz="3000" b="1" dirty="0" smtClean="0">
                <a:solidFill>
                  <a:prstClr val="white"/>
                </a:solidFill>
              </a:rPr>
              <a:t>空间滤波</a:t>
            </a:r>
            <a:endParaRPr lang="zh-CN" altLang="en-US" sz="3000" b="1" dirty="0">
              <a:solidFill>
                <a:prstClr val="white"/>
              </a:solidFill>
            </a:endParaRPr>
          </a:p>
        </p:txBody>
      </p:sp>
    </p:spTree>
    <p:extLst>
      <p:ext uri="{BB962C8B-B14F-4D97-AF65-F5344CB8AC3E}">
        <p14:creationId xmlns:p14="http://schemas.microsoft.com/office/powerpoint/2010/main" val="1781742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a:xfrm>
            <a:off x="352105" y="1406192"/>
            <a:ext cx="4139804" cy="514350"/>
          </a:xfrm>
          <a:noFill/>
          <a:ln/>
        </p:spPr>
        <p:txBody>
          <a:bodyPr/>
          <a:lstStyle/>
          <a:p>
            <a:r>
              <a:rPr kumimoji="1" lang="zh-CN" altLang="en-US" sz="2700" b="1" dirty="0">
                <a:ea typeface="宋体" panose="02010600030101010101" pitchFamily="2" charset="-122"/>
              </a:rPr>
              <a:t>▲</a:t>
            </a:r>
            <a:r>
              <a:rPr kumimoji="1" lang="zh-CN" altLang="en-US" sz="2700" b="1" i="1" dirty="0">
                <a:ea typeface="宋体" panose="02010600030101010101" pitchFamily="2" charset="-122"/>
                <a:sym typeface="Symbol" panose="05050102010706020507" pitchFamily="18" charset="2"/>
              </a:rPr>
              <a:t> </a:t>
            </a:r>
            <a:r>
              <a:rPr kumimoji="1" lang="zh-CN" altLang="en-US" sz="2700" b="1" dirty="0">
                <a:ea typeface="宋体" panose="02010600030101010101" pitchFamily="2" charset="-122"/>
              </a:rPr>
              <a:t>调制（</a:t>
            </a:r>
            <a:r>
              <a:rPr kumimoji="1" lang="zh-CN" altLang="en-US" sz="2700" b="1" i="1" dirty="0">
                <a:ea typeface="宋体" panose="02010600030101010101" pitchFamily="2" charset="-122"/>
                <a:sym typeface="Symbol" panose="05050102010706020507" pitchFamily="18" charset="2"/>
              </a:rPr>
              <a:t> </a:t>
            </a:r>
            <a:r>
              <a:rPr kumimoji="1" lang="en-US" altLang="zh-CN" sz="2700" b="1" dirty="0">
                <a:latin typeface="Times New Roman" panose="02020603050405020304" pitchFamily="18" charset="0"/>
                <a:ea typeface="宋体" panose="02010600030101010101" pitchFamily="2" charset="-122"/>
                <a:sym typeface="Symbol" panose="05050102010706020507" pitchFamily="18" charset="2"/>
              </a:rPr>
              <a:t>modulation</a:t>
            </a:r>
            <a:r>
              <a:rPr kumimoji="1" lang="zh-CN" altLang="en-US" sz="2700" b="1" dirty="0">
                <a:ea typeface="宋体" panose="02010600030101010101" pitchFamily="2" charset="-122"/>
              </a:rPr>
              <a:t>）</a:t>
            </a:r>
          </a:p>
        </p:txBody>
      </p:sp>
      <p:graphicFrame>
        <p:nvGraphicFramePr>
          <p:cNvPr id="238595" name="Object 3"/>
          <p:cNvGraphicFramePr>
            <a:graphicFrameLocks noChangeAspect="1"/>
          </p:cNvGraphicFramePr>
          <p:nvPr/>
        </p:nvGraphicFramePr>
        <p:xfrm>
          <a:off x="2343150" y="5143501"/>
          <a:ext cx="3714750" cy="464344"/>
        </p:xfrm>
        <a:graphic>
          <a:graphicData uri="http://schemas.openxmlformats.org/presentationml/2006/ole">
            <mc:AlternateContent xmlns:mc="http://schemas.openxmlformats.org/markup-compatibility/2006">
              <mc:Choice xmlns:v="urn:schemas-microsoft-com:vml" Requires="v">
                <p:oleObj spid="_x0000_s140310" name="Equation" r:id="rId3" imgW="1917360" imgH="241200" progId="Equation.DSMT4">
                  <p:embed/>
                </p:oleObj>
              </mc:Choice>
              <mc:Fallback>
                <p:oleObj name="Equation" r:id="rId3" imgW="1917360" imgH="241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3150" y="5143501"/>
                        <a:ext cx="3714750" cy="4643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38596" name="Group 4"/>
          <p:cNvGrpSpPr>
            <a:grpSpLocks/>
          </p:cNvGrpSpPr>
          <p:nvPr/>
        </p:nvGrpSpPr>
        <p:grpSpPr bwMode="auto">
          <a:xfrm>
            <a:off x="1314450" y="2114550"/>
            <a:ext cx="2114550" cy="2343150"/>
            <a:chOff x="1200" y="720"/>
            <a:chExt cx="1392" cy="1536"/>
          </a:xfrm>
        </p:grpSpPr>
        <p:sp>
          <p:nvSpPr>
            <p:cNvPr id="238597" name="Rectangle 5" descr="浅色横线"/>
            <p:cNvSpPr>
              <a:spLocks noChangeArrowheads="1"/>
            </p:cNvSpPr>
            <p:nvPr/>
          </p:nvSpPr>
          <p:spPr bwMode="auto">
            <a:xfrm>
              <a:off x="1200" y="720"/>
              <a:ext cx="1392" cy="1536"/>
            </a:xfrm>
            <a:prstGeom prst="rect">
              <a:avLst/>
            </a:prstGeom>
            <a:pattFill prst="ltHorz">
              <a:fgClr>
                <a:srgbClr val="FFFF00"/>
              </a:fgClr>
              <a:bgClr>
                <a:srgbClr val="990099"/>
              </a:bgClr>
            </a:pattFill>
            <a:ln w="9525">
              <a:solidFill>
                <a:srgbClr val="FFFF00"/>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8598" name="AutoShape 6" descr="深色横线"/>
            <p:cNvSpPr>
              <a:spLocks noChangeArrowheads="1"/>
            </p:cNvSpPr>
            <p:nvPr/>
          </p:nvSpPr>
          <p:spPr bwMode="auto">
            <a:xfrm>
              <a:off x="1680" y="1104"/>
              <a:ext cx="384" cy="384"/>
            </a:xfrm>
            <a:prstGeom prst="flowChartConnector">
              <a:avLst/>
            </a:prstGeom>
            <a:pattFill prst="dkHorz">
              <a:fgClr>
                <a:srgbClr val="FF0000"/>
              </a:fgClr>
              <a:bgClr>
                <a:srgbClr val="FFFFFF"/>
              </a:bgClr>
            </a:pattFill>
            <a:ln w="9525">
              <a:solidFill>
                <a:schemeClr val="tx1"/>
              </a:solidFill>
              <a:round/>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8599" name="Rectangle 7" descr="深色横线"/>
            <p:cNvSpPr>
              <a:spLocks noChangeArrowheads="1"/>
            </p:cNvSpPr>
            <p:nvPr/>
          </p:nvSpPr>
          <p:spPr bwMode="auto">
            <a:xfrm>
              <a:off x="1824" y="1488"/>
              <a:ext cx="96" cy="528"/>
            </a:xfrm>
            <a:prstGeom prst="rect">
              <a:avLst/>
            </a:prstGeom>
            <a:pattFill prst="dkHorz">
              <a:fgClr>
                <a:srgbClr val="008000"/>
              </a:fgClr>
              <a:bgClr>
                <a:srgbClr val="FFFFFF"/>
              </a:bgClr>
            </a:pattFill>
            <a:ln w="9525">
              <a:solidFill>
                <a:schemeClr val="tx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grpSp>
          <p:nvGrpSpPr>
            <p:cNvPr id="238600" name="Group 8"/>
            <p:cNvGrpSpPr>
              <a:grpSpLocks/>
            </p:cNvGrpSpPr>
            <p:nvPr/>
          </p:nvGrpSpPr>
          <p:grpSpPr bwMode="auto">
            <a:xfrm>
              <a:off x="1488" y="1632"/>
              <a:ext cx="336" cy="384"/>
              <a:chOff x="3024" y="2448"/>
              <a:chExt cx="432" cy="480"/>
            </a:xfrm>
          </p:grpSpPr>
          <p:sp>
            <p:nvSpPr>
              <p:cNvPr id="238601" name="Arc 9"/>
              <p:cNvSpPr>
                <a:spLocks/>
              </p:cNvSpPr>
              <p:nvPr/>
            </p:nvSpPr>
            <p:spPr bwMode="auto">
              <a:xfrm>
                <a:off x="3024" y="2448"/>
                <a:ext cx="432" cy="48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5400">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8602" name="Arc 10"/>
              <p:cNvSpPr>
                <a:spLocks/>
              </p:cNvSpPr>
              <p:nvPr/>
            </p:nvSpPr>
            <p:spPr bwMode="auto">
              <a:xfrm flipH="1" flipV="1">
                <a:off x="3024" y="2448"/>
                <a:ext cx="432" cy="48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5400">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grpSp>
        <p:grpSp>
          <p:nvGrpSpPr>
            <p:cNvPr id="238603" name="Group 11"/>
            <p:cNvGrpSpPr>
              <a:grpSpLocks/>
            </p:cNvGrpSpPr>
            <p:nvPr/>
          </p:nvGrpSpPr>
          <p:grpSpPr bwMode="auto">
            <a:xfrm flipH="1">
              <a:off x="1920" y="1632"/>
              <a:ext cx="336" cy="384"/>
              <a:chOff x="3024" y="2448"/>
              <a:chExt cx="432" cy="480"/>
            </a:xfrm>
          </p:grpSpPr>
          <p:sp>
            <p:nvSpPr>
              <p:cNvPr id="238604" name="Arc 12"/>
              <p:cNvSpPr>
                <a:spLocks/>
              </p:cNvSpPr>
              <p:nvPr/>
            </p:nvSpPr>
            <p:spPr bwMode="auto">
              <a:xfrm>
                <a:off x="3024" y="2448"/>
                <a:ext cx="432" cy="48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5400">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8605" name="Arc 13"/>
              <p:cNvSpPr>
                <a:spLocks/>
              </p:cNvSpPr>
              <p:nvPr/>
            </p:nvSpPr>
            <p:spPr bwMode="auto">
              <a:xfrm flipH="1" flipV="1">
                <a:off x="3024" y="2448"/>
                <a:ext cx="432" cy="48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5400">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grpSp>
      </p:grpSp>
      <p:grpSp>
        <p:nvGrpSpPr>
          <p:cNvPr id="238606" name="Group 14"/>
          <p:cNvGrpSpPr>
            <a:grpSpLocks/>
          </p:cNvGrpSpPr>
          <p:nvPr/>
        </p:nvGrpSpPr>
        <p:grpSpPr bwMode="auto">
          <a:xfrm>
            <a:off x="4171951" y="2114549"/>
            <a:ext cx="2995911" cy="2355457"/>
            <a:chOff x="912" y="2400"/>
            <a:chExt cx="2074" cy="1669"/>
          </a:xfrm>
        </p:grpSpPr>
        <p:sp>
          <p:nvSpPr>
            <p:cNvPr id="238607" name="AutoShape 15"/>
            <p:cNvSpPr>
              <a:spLocks noChangeArrowheads="1"/>
            </p:cNvSpPr>
            <p:nvPr/>
          </p:nvSpPr>
          <p:spPr bwMode="auto">
            <a:xfrm>
              <a:off x="1056" y="2928"/>
              <a:ext cx="144" cy="144"/>
            </a:xfrm>
            <a:prstGeom prst="flowChartConnector">
              <a:avLst/>
            </a:prstGeom>
            <a:solidFill>
              <a:srgbClr val="990099"/>
            </a:solidFill>
            <a:ln w="9525">
              <a:solidFill>
                <a:schemeClr val="tx1"/>
              </a:solidFill>
              <a:round/>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8608" name="AutoShape 16"/>
            <p:cNvSpPr>
              <a:spLocks noChangeArrowheads="1"/>
            </p:cNvSpPr>
            <p:nvPr/>
          </p:nvSpPr>
          <p:spPr bwMode="auto">
            <a:xfrm>
              <a:off x="1632" y="2928"/>
              <a:ext cx="1152" cy="144"/>
            </a:xfrm>
            <a:prstGeom prst="roundRect">
              <a:avLst>
                <a:gd name="adj" fmla="val 16667"/>
              </a:avLst>
            </a:prstGeom>
            <a:solidFill>
              <a:srgbClr val="990099"/>
            </a:solidFill>
            <a:ln w="9525">
              <a:solidFill>
                <a:srgbClr val="990099"/>
              </a:solidFill>
              <a:round/>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8609" name="Rectangle 17"/>
            <p:cNvSpPr>
              <a:spLocks noChangeArrowheads="1"/>
            </p:cNvSpPr>
            <p:nvPr/>
          </p:nvSpPr>
          <p:spPr bwMode="auto">
            <a:xfrm>
              <a:off x="2400" y="2832"/>
              <a:ext cx="96" cy="336"/>
            </a:xfrm>
            <a:prstGeom prst="rect">
              <a:avLst/>
            </a:prstGeom>
            <a:solidFill>
              <a:srgbClr val="FFFF00"/>
            </a:solidFill>
            <a:ln w="9525">
              <a:solidFill>
                <a:srgbClr val="990099"/>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8610" name="Line 18"/>
            <p:cNvSpPr>
              <a:spLocks noChangeShapeType="1"/>
            </p:cNvSpPr>
            <p:nvPr/>
          </p:nvSpPr>
          <p:spPr bwMode="auto">
            <a:xfrm flipV="1">
              <a:off x="1152" y="2688"/>
              <a:ext cx="0" cy="240"/>
            </a:xfrm>
            <a:prstGeom prst="line">
              <a:avLst/>
            </a:prstGeom>
            <a:noFill/>
            <a:ln w="9525">
              <a:solidFill>
                <a:srgbClr val="990099"/>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8611" name="Line 19"/>
            <p:cNvSpPr>
              <a:spLocks noChangeShapeType="1"/>
            </p:cNvSpPr>
            <p:nvPr/>
          </p:nvSpPr>
          <p:spPr bwMode="auto">
            <a:xfrm flipV="1">
              <a:off x="2448" y="2640"/>
              <a:ext cx="0" cy="192"/>
            </a:xfrm>
            <a:prstGeom prst="line">
              <a:avLst/>
            </a:prstGeom>
            <a:noFill/>
            <a:ln w="9525">
              <a:solidFill>
                <a:srgbClr val="990099"/>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8612" name="Line 20"/>
            <p:cNvSpPr>
              <a:spLocks noChangeShapeType="1"/>
            </p:cNvSpPr>
            <p:nvPr/>
          </p:nvSpPr>
          <p:spPr bwMode="auto">
            <a:xfrm>
              <a:off x="1152" y="2736"/>
              <a:ext cx="1296" cy="0"/>
            </a:xfrm>
            <a:prstGeom prst="line">
              <a:avLst/>
            </a:prstGeom>
            <a:noFill/>
            <a:ln w="9525">
              <a:solidFill>
                <a:srgbClr val="990099"/>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8613" name="Text Box 21"/>
            <p:cNvSpPr txBox="1">
              <a:spLocks noChangeArrowheads="1"/>
            </p:cNvSpPr>
            <p:nvPr/>
          </p:nvSpPr>
          <p:spPr bwMode="auto">
            <a:xfrm>
              <a:off x="912" y="3264"/>
              <a:ext cx="479" cy="2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zh-CN" altLang="en-US"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花  白</a:t>
              </a:r>
              <a:endParaRPr kumimoji="1" lang="zh-CN" altLang="en-US" sz="2400" b="1">
                <a:solidFill>
                  <a:srgbClr val="990099"/>
                </a:solidFill>
                <a:latin typeface="Bookman Old Style" panose="02050604050505020204" pitchFamily="18" charset="0"/>
                <a:ea typeface="楷体_GB2312" pitchFamily="49" charset="-122"/>
              </a:endParaRPr>
            </a:p>
          </p:txBody>
        </p:sp>
        <p:sp>
          <p:nvSpPr>
            <p:cNvPr id="238614" name="Text Box 22"/>
            <p:cNvSpPr txBox="1">
              <a:spLocks noChangeArrowheads="1"/>
            </p:cNvSpPr>
            <p:nvPr/>
          </p:nvSpPr>
          <p:spPr bwMode="auto">
            <a:xfrm>
              <a:off x="912" y="3552"/>
              <a:ext cx="479" cy="2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zh-CN" altLang="en-US"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底  白</a:t>
              </a:r>
              <a:endParaRPr kumimoji="1" lang="zh-CN" altLang="en-US" sz="2400" b="1">
                <a:solidFill>
                  <a:srgbClr val="990099"/>
                </a:solidFill>
                <a:latin typeface="Bookman Old Style" panose="02050604050505020204" pitchFamily="18" charset="0"/>
                <a:ea typeface="楷体_GB2312" pitchFamily="49" charset="-122"/>
              </a:endParaRPr>
            </a:p>
          </p:txBody>
        </p:sp>
        <p:sp>
          <p:nvSpPr>
            <p:cNvPr id="238615" name="Text Box 23"/>
            <p:cNvSpPr txBox="1">
              <a:spLocks noChangeArrowheads="1"/>
            </p:cNvSpPr>
            <p:nvPr/>
          </p:nvSpPr>
          <p:spPr bwMode="auto">
            <a:xfrm>
              <a:off x="912" y="3840"/>
              <a:ext cx="479" cy="2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zh-CN" altLang="en-US"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叶  白</a:t>
              </a:r>
              <a:endParaRPr kumimoji="1" lang="zh-CN" altLang="en-US" sz="2400" b="1">
                <a:solidFill>
                  <a:srgbClr val="990099"/>
                </a:solidFill>
                <a:latin typeface="Bookman Old Style" panose="02050604050505020204" pitchFamily="18" charset="0"/>
                <a:ea typeface="楷体_GB2312" pitchFamily="49" charset="-122"/>
              </a:endParaRPr>
            </a:p>
          </p:txBody>
        </p:sp>
        <p:sp>
          <p:nvSpPr>
            <p:cNvPr id="238616" name="Text Box 24"/>
            <p:cNvSpPr txBox="1">
              <a:spLocks noChangeArrowheads="1"/>
            </p:cNvSpPr>
            <p:nvPr/>
          </p:nvSpPr>
          <p:spPr bwMode="auto">
            <a:xfrm>
              <a:off x="1776" y="3312"/>
              <a:ext cx="696" cy="2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zh-CN" altLang="en-US" sz="1500">
                  <a:solidFill>
                    <a:srgbClr val="ED7D31"/>
                  </a:solidFill>
                  <a:effectLst>
                    <a:outerShdw blurRad="38100" dist="38100" dir="2700000" algn="tl">
                      <a:srgbClr val="C0C0C0"/>
                    </a:outerShdw>
                  </a:effectLst>
                  <a:latin typeface="Bookman Old Style" panose="02050604050505020204" pitchFamily="18" charset="0"/>
                  <a:ea typeface="楷体_GB2312" pitchFamily="49" charset="-122"/>
                </a:rPr>
                <a:t>蓝 </a:t>
              </a:r>
              <a:r>
                <a:rPr kumimoji="1" lang="zh-CN" altLang="en-US"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 </a:t>
              </a:r>
              <a:r>
                <a:rPr kumimoji="1" lang="zh-CN" altLang="en-US" sz="1500">
                  <a:solidFill>
                    <a:srgbClr val="008000"/>
                  </a:solidFill>
                  <a:effectLst>
                    <a:outerShdw blurRad="38100" dist="38100" dir="2700000" algn="tl">
                      <a:srgbClr val="C0C0C0"/>
                    </a:outerShdw>
                  </a:effectLst>
                  <a:latin typeface="Bookman Old Style" panose="02050604050505020204" pitchFamily="18" charset="0"/>
                  <a:ea typeface="楷体_GB2312" pitchFamily="49" charset="-122"/>
                </a:rPr>
                <a:t>绿</a:t>
              </a:r>
              <a:r>
                <a:rPr kumimoji="1" lang="zh-CN" altLang="en-US" sz="1500">
                  <a:solidFill>
                    <a:srgbClr val="5B9BD5"/>
                  </a:solidFill>
                  <a:effectLst>
                    <a:outerShdw blurRad="38100" dist="38100" dir="2700000" algn="tl">
                      <a:srgbClr val="C0C0C0"/>
                    </a:outerShdw>
                  </a:effectLst>
                  <a:latin typeface="Bookman Old Style" panose="02050604050505020204" pitchFamily="18" charset="0"/>
                  <a:ea typeface="楷体_GB2312" pitchFamily="49" charset="-122"/>
                </a:rPr>
                <a:t> </a:t>
              </a:r>
              <a:r>
                <a:rPr kumimoji="1" lang="zh-CN" altLang="en-US"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 </a:t>
              </a:r>
              <a:r>
                <a:rPr kumimoji="1" lang="zh-CN" altLang="en-US" sz="1500">
                  <a:solidFill>
                    <a:srgbClr val="FF0000"/>
                  </a:solidFill>
                  <a:effectLst>
                    <a:outerShdw blurRad="38100" dist="38100" dir="2700000" algn="tl">
                      <a:srgbClr val="C0C0C0"/>
                    </a:outerShdw>
                  </a:effectLst>
                  <a:latin typeface="Bookman Old Style" panose="02050604050505020204" pitchFamily="18" charset="0"/>
                  <a:ea typeface="楷体_GB2312" pitchFamily="49" charset="-122"/>
                </a:rPr>
                <a:t>红</a:t>
              </a:r>
              <a:endParaRPr kumimoji="1" lang="zh-CN" altLang="en-US" sz="2400" b="1">
                <a:solidFill>
                  <a:srgbClr val="990099"/>
                </a:solidFill>
                <a:latin typeface="Bookman Old Style" panose="02050604050505020204" pitchFamily="18" charset="0"/>
                <a:ea typeface="楷体_GB2312" pitchFamily="49" charset="-122"/>
              </a:endParaRPr>
            </a:p>
          </p:txBody>
        </p:sp>
        <p:sp>
          <p:nvSpPr>
            <p:cNvPr id="238617" name="Text Box 25"/>
            <p:cNvSpPr txBox="1">
              <a:spLocks noChangeArrowheads="1"/>
            </p:cNvSpPr>
            <p:nvPr/>
          </p:nvSpPr>
          <p:spPr bwMode="auto">
            <a:xfrm>
              <a:off x="1920" y="3600"/>
              <a:ext cx="696" cy="2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zh-CN" altLang="en-US" sz="1500">
                  <a:solidFill>
                    <a:srgbClr val="ED7D31"/>
                  </a:solidFill>
                  <a:effectLst>
                    <a:outerShdw blurRad="38100" dist="38100" dir="2700000" algn="tl">
                      <a:srgbClr val="C0C0C0"/>
                    </a:outerShdw>
                  </a:effectLst>
                  <a:latin typeface="Bookman Old Style" panose="02050604050505020204" pitchFamily="18" charset="0"/>
                  <a:ea typeface="楷体_GB2312" pitchFamily="49" charset="-122"/>
                </a:rPr>
                <a:t>蓝</a:t>
              </a:r>
              <a:r>
                <a:rPr kumimoji="1" lang="zh-CN" altLang="en-US"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  </a:t>
              </a:r>
              <a:r>
                <a:rPr kumimoji="1" lang="zh-CN" altLang="en-US" sz="1500">
                  <a:solidFill>
                    <a:srgbClr val="008000"/>
                  </a:solidFill>
                  <a:effectLst>
                    <a:outerShdw blurRad="38100" dist="38100" dir="2700000" algn="tl">
                      <a:srgbClr val="C0C0C0"/>
                    </a:outerShdw>
                  </a:effectLst>
                  <a:latin typeface="Bookman Old Style" panose="02050604050505020204" pitchFamily="18" charset="0"/>
                  <a:ea typeface="楷体_GB2312" pitchFamily="49" charset="-122"/>
                </a:rPr>
                <a:t>绿</a:t>
              </a:r>
              <a:r>
                <a:rPr kumimoji="1" lang="zh-CN" altLang="en-US"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  </a:t>
              </a:r>
              <a:r>
                <a:rPr kumimoji="1" lang="zh-CN" altLang="en-US" sz="1500">
                  <a:solidFill>
                    <a:srgbClr val="FF0000"/>
                  </a:solidFill>
                  <a:effectLst>
                    <a:outerShdw blurRad="38100" dist="38100" dir="2700000" algn="tl">
                      <a:srgbClr val="C0C0C0"/>
                    </a:outerShdw>
                  </a:effectLst>
                  <a:latin typeface="Bookman Old Style" panose="02050604050505020204" pitchFamily="18" charset="0"/>
                  <a:ea typeface="楷体_GB2312" pitchFamily="49" charset="-122"/>
                </a:rPr>
                <a:t>红</a:t>
              </a:r>
              <a:endParaRPr kumimoji="1" lang="zh-CN" altLang="en-US" sz="2400" b="1">
                <a:solidFill>
                  <a:srgbClr val="FF0000"/>
                </a:solidFill>
                <a:latin typeface="Bookman Old Style" panose="02050604050505020204" pitchFamily="18" charset="0"/>
                <a:ea typeface="楷体_GB2312" pitchFamily="49" charset="-122"/>
              </a:endParaRPr>
            </a:p>
          </p:txBody>
        </p:sp>
        <p:sp>
          <p:nvSpPr>
            <p:cNvPr id="238618" name="Text Box 26"/>
            <p:cNvSpPr txBox="1">
              <a:spLocks noChangeArrowheads="1"/>
            </p:cNvSpPr>
            <p:nvPr/>
          </p:nvSpPr>
          <p:spPr bwMode="auto">
            <a:xfrm>
              <a:off x="2112" y="3840"/>
              <a:ext cx="696" cy="2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zh-CN" altLang="en-US" sz="1500">
                  <a:solidFill>
                    <a:srgbClr val="ED7D31"/>
                  </a:solidFill>
                  <a:effectLst>
                    <a:outerShdw blurRad="38100" dist="38100" dir="2700000" algn="tl">
                      <a:srgbClr val="C0C0C0"/>
                    </a:outerShdw>
                  </a:effectLst>
                  <a:latin typeface="Bookman Old Style" panose="02050604050505020204" pitchFamily="18" charset="0"/>
                  <a:ea typeface="楷体_GB2312" pitchFamily="49" charset="-122"/>
                </a:rPr>
                <a:t>蓝</a:t>
              </a:r>
              <a:r>
                <a:rPr kumimoji="1" lang="zh-CN" altLang="en-US"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  </a:t>
              </a:r>
              <a:r>
                <a:rPr kumimoji="1" lang="zh-CN" altLang="en-US" sz="1500">
                  <a:solidFill>
                    <a:srgbClr val="008000"/>
                  </a:solidFill>
                  <a:effectLst>
                    <a:outerShdw blurRad="38100" dist="38100" dir="2700000" algn="tl">
                      <a:srgbClr val="C0C0C0"/>
                    </a:outerShdw>
                  </a:effectLst>
                  <a:latin typeface="Bookman Old Style" panose="02050604050505020204" pitchFamily="18" charset="0"/>
                  <a:ea typeface="楷体_GB2312" pitchFamily="49" charset="-122"/>
                </a:rPr>
                <a:t>绿 </a:t>
              </a:r>
              <a:r>
                <a:rPr kumimoji="1" lang="zh-CN" altLang="en-US" sz="1500">
                  <a:solidFill>
                    <a:srgbClr val="FF0000"/>
                  </a:solidFill>
                  <a:effectLst>
                    <a:outerShdw blurRad="38100" dist="38100" dir="2700000" algn="tl">
                      <a:srgbClr val="C0C0C0"/>
                    </a:outerShdw>
                  </a:effectLst>
                  <a:latin typeface="Bookman Old Style" panose="02050604050505020204" pitchFamily="18" charset="0"/>
                  <a:ea typeface="楷体_GB2312" pitchFamily="49" charset="-122"/>
                </a:rPr>
                <a:t> 红</a:t>
              </a:r>
              <a:endParaRPr kumimoji="1" lang="zh-CN" altLang="en-US" sz="2400" b="1">
                <a:solidFill>
                  <a:srgbClr val="990099"/>
                </a:solidFill>
                <a:latin typeface="Bookman Old Style" panose="02050604050505020204" pitchFamily="18" charset="0"/>
                <a:ea typeface="楷体_GB2312" pitchFamily="49" charset="-122"/>
              </a:endParaRPr>
            </a:p>
          </p:txBody>
        </p:sp>
        <p:sp>
          <p:nvSpPr>
            <p:cNvPr id="238619" name="Line 27"/>
            <p:cNvSpPr>
              <a:spLocks noChangeShapeType="1"/>
            </p:cNvSpPr>
            <p:nvPr/>
          </p:nvSpPr>
          <p:spPr bwMode="auto">
            <a:xfrm flipV="1">
              <a:off x="1920" y="3120"/>
              <a:ext cx="0" cy="192"/>
            </a:xfrm>
            <a:prstGeom prst="line">
              <a:avLst/>
            </a:prstGeom>
            <a:noFill/>
            <a:ln w="9525">
              <a:solidFill>
                <a:srgbClr val="990099"/>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8620" name="Line 28"/>
            <p:cNvSpPr>
              <a:spLocks noChangeShapeType="1"/>
            </p:cNvSpPr>
            <p:nvPr/>
          </p:nvSpPr>
          <p:spPr bwMode="auto">
            <a:xfrm flipV="1">
              <a:off x="2160" y="3120"/>
              <a:ext cx="0" cy="192"/>
            </a:xfrm>
            <a:prstGeom prst="line">
              <a:avLst/>
            </a:prstGeom>
            <a:noFill/>
            <a:ln w="9525">
              <a:solidFill>
                <a:srgbClr val="990099"/>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8621" name="Line 29"/>
            <p:cNvSpPr>
              <a:spLocks noChangeShapeType="1"/>
            </p:cNvSpPr>
            <p:nvPr/>
          </p:nvSpPr>
          <p:spPr bwMode="auto">
            <a:xfrm flipV="1">
              <a:off x="2448" y="3120"/>
              <a:ext cx="0" cy="192"/>
            </a:xfrm>
            <a:prstGeom prst="line">
              <a:avLst/>
            </a:prstGeom>
            <a:noFill/>
            <a:ln w="9525">
              <a:solidFill>
                <a:srgbClr val="990099"/>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8622" name="Text Box 30"/>
            <p:cNvSpPr txBox="1">
              <a:spLocks noChangeArrowheads="1"/>
            </p:cNvSpPr>
            <p:nvPr/>
          </p:nvSpPr>
          <p:spPr bwMode="auto">
            <a:xfrm>
              <a:off x="912" y="2400"/>
              <a:ext cx="385" cy="2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en-US" altLang="zh-CN"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0 </a:t>
              </a:r>
              <a:r>
                <a:rPr kumimoji="1" lang="zh-CN" altLang="en-US"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级</a:t>
              </a:r>
              <a:endParaRPr kumimoji="1" lang="zh-CN" altLang="en-US" sz="2400" b="1">
                <a:solidFill>
                  <a:srgbClr val="990099"/>
                </a:solidFill>
                <a:latin typeface="Bookman Old Style" panose="02050604050505020204" pitchFamily="18" charset="0"/>
                <a:ea typeface="楷体_GB2312" pitchFamily="49" charset="-122"/>
              </a:endParaRPr>
            </a:p>
          </p:txBody>
        </p:sp>
        <p:sp>
          <p:nvSpPr>
            <p:cNvPr id="238623" name="Text Box 31"/>
            <p:cNvSpPr txBox="1">
              <a:spLocks noChangeArrowheads="1"/>
            </p:cNvSpPr>
            <p:nvPr/>
          </p:nvSpPr>
          <p:spPr bwMode="auto">
            <a:xfrm>
              <a:off x="2256" y="2400"/>
              <a:ext cx="385" cy="2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en-US" altLang="zh-CN"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1 </a:t>
              </a:r>
              <a:r>
                <a:rPr kumimoji="1" lang="zh-CN" altLang="en-US"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级</a:t>
              </a:r>
              <a:endParaRPr kumimoji="1" lang="zh-CN" altLang="en-US" sz="2400" b="1">
                <a:solidFill>
                  <a:srgbClr val="990099"/>
                </a:solidFill>
                <a:latin typeface="Bookman Old Style" panose="02050604050505020204" pitchFamily="18" charset="0"/>
                <a:ea typeface="楷体_GB2312" pitchFamily="49" charset="-122"/>
              </a:endParaRPr>
            </a:p>
          </p:txBody>
        </p:sp>
        <p:sp>
          <p:nvSpPr>
            <p:cNvPr id="238624" name="Text Box 32"/>
            <p:cNvSpPr txBox="1">
              <a:spLocks noChangeArrowheads="1"/>
            </p:cNvSpPr>
            <p:nvPr/>
          </p:nvSpPr>
          <p:spPr bwMode="auto">
            <a:xfrm>
              <a:off x="2592" y="2628"/>
              <a:ext cx="394" cy="2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zh-CN" altLang="en-US"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光缝</a:t>
              </a:r>
              <a:endParaRPr kumimoji="1" lang="zh-CN" altLang="en-US" sz="2400" b="1">
                <a:solidFill>
                  <a:srgbClr val="990099"/>
                </a:solidFill>
                <a:latin typeface="Bookman Old Style" panose="02050604050505020204" pitchFamily="18" charset="0"/>
                <a:ea typeface="楷体_GB2312" pitchFamily="49" charset="-122"/>
              </a:endParaRPr>
            </a:p>
          </p:txBody>
        </p:sp>
        <p:sp>
          <p:nvSpPr>
            <p:cNvPr id="238625" name="Text Box 33"/>
            <p:cNvSpPr txBox="1">
              <a:spLocks noChangeArrowheads="1"/>
            </p:cNvSpPr>
            <p:nvPr/>
          </p:nvSpPr>
          <p:spPr bwMode="auto">
            <a:xfrm>
              <a:off x="1670" y="2430"/>
              <a:ext cx="214" cy="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en-US" altLang="zh-CN" sz="1800" i="1">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x</a:t>
              </a:r>
              <a:endParaRPr kumimoji="1" lang="en-US" altLang="zh-CN" sz="2400" b="1">
                <a:solidFill>
                  <a:srgbClr val="990099"/>
                </a:solidFill>
                <a:latin typeface="Bookman Old Style" panose="02050604050505020204" pitchFamily="18" charset="0"/>
                <a:ea typeface="楷体_GB2312" pitchFamily="49" charset="-122"/>
              </a:endParaRPr>
            </a:p>
          </p:txBody>
        </p:sp>
      </p:grpSp>
      <p:sp>
        <p:nvSpPr>
          <p:cNvPr id="35" name="Rectangle 2"/>
          <p:cNvSpPr txBox="1">
            <a:spLocks noChangeArrowheads="1"/>
          </p:cNvSpPr>
          <p:nvPr/>
        </p:nvSpPr>
        <p:spPr>
          <a:xfrm>
            <a:off x="0" y="0"/>
            <a:ext cx="9144000" cy="593525"/>
          </a:xfrm>
          <a:prstGeom prst="rect">
            <a:avLst/>
          </a:prstGeom>
          <a:solidFill>
            <a:schemeClr val="accent6"/>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zh-CN" altLang="en-US" sz="3000" b="1" dirty="0" smtClean="0">
                <a:solidFill>
                  <a:prstClr val="white"/>
                </a:solidFill>
              </a:rPr>
              <a:t>空间滤波</a:t>
            </a:r>
            <a:endParaRPr lang="zh-CN" altLang="en-US" sz="3000" b="1" dirty="0">
              <a:solidFill>
                <a:prstClr val="white"/>
              </a:solidFill>
            </a:endParaRPr>
          </a:p>
        </p:txBody>
      </p:sp>
    </p:spTree>
    <p:extLst>
      <p:ext uri="{BB962C8B-B14F-4D97-AF65-F5344CB8AC3E}">
        <p14:creationId xmlns:p14="http://schemas.microsoft.com/office/powerpoint/2010/main" val="35137236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38606"/>
                                        </p:tgtEl>
                                        <p:attrNameLst>
                                          <p:attrName>style.visibility</p:attrName>
                                        </p:attrNameLst>
                                      </p:cBhvr>
                                      <p:to>
                                        <p:strVal val="visible"/>
                                      </p:to>
                                    </p:set>
                                    <p:animEffect transition="in" filter="dissolve">
                                      <p:cBhvr>
                                        <p:cTn id="7" dur="500"/>
                                        <p:tgtEl>
                                          <p:spTgt spid="2386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a:xfrm>
            <a:off x="357455" y="1812131"/>
            <a:ext cx="4139804" cy="514350"/>
          </a:xfrm>
          <a:noFill/>
          <a:ln/>
        </p:spPr>
        <p:txBody>
          <a:bodyPr/>
          <a:lstStyle/>
          <a:p>
            <a:r>
              <a:rPr kumimoji="1" lang="zh-CN" altLang="en-US" sz="2700" b="1" dirty="0">
                <a:ea typeface="宋体" panose="02010600030101010101" pitchFamily="2" charset="-122"/>
              </a:rPr>
              <a:t>▲</a:t>
            </a:r>
            <a:r>
              <a:rPr kumimoji="1" lang="zh-CN" altLang="en-US" sz="2700" b="1" i="1" dirty="0">
                <a:ea typeface="宋体" panose="02010600030101010101" pitchFamily="2" charset="-122"/>
                <a:sym typeface="Symbol" panose="05050102010706020507" pitchFamily="18" charset="2"/>
              </a:rPr>
              <a:t> </a:t>
            </a:r>
            <a:r>
              <a:rPr kumimoji="1" lang="zh-CN" altLang="en-US" sz="2700" b="1" dirty="0">
                <a:ea typeface="宋体" panose="02010600030101010101" pitchFamily="2" charset="-122"/>
              </a:rPr>
              <a:t>调制（</a:t>
            </a:r>
            <a:r>
              <a:rPr kumimoji="1" lang="zh-CN" altLang="en-US" sz="2700" b="1" i="1" dirty="0">
                <a:ea typeface="宋体" panose="02010600030101010101" pitchFamily="2" charset="-122"/>
                <a:sym typeface="Symbol" panose="05050102010706020507" pitchFamily="18" charset="2"/>
              </a:rPr>
              <a:t> </a:t>
            </a:r>
            <a:r>
              <a:rPr kumimoji="1" lang="en-US" altLang="zh-CN" sz="2700" b="1" dirty="0">
                <a:latin typeface="Times New Roman" panose="02020603050405020304" pitchFamily="18" charset="0"/>
                <a:ea typeface="宋体" panose="02010600030101010101" pitchFamily="2" charset="-122"/>
                <a:sym typeface="Symbol" panose="05050102010706020507" pitchFamily="18" charset="2"/>
              </a:rPr>
              <a:t>modulation</a:t>
            </a:r>
            <a:r>
              <a:rPr kumimoji="1" lang="zh-CN" altLang="en-US" sz="2700" b="1" dirty="0">
                <a:ea typeface="宋体" panose="02010600030101010101" pitchFamily="2" charset="-122"/>
              </a:rPr>
              <a:t>）</a:t>
            </a:r>
          </a:p>
        </p:txBody>
      </p:sp>
      <p:grpSp>
        <p:nvGrpSpPr>
          <p:cNvPr id="239619" name="Group 3"/>
          <p:cNvGrpSpPr>
            <a:grpSpLocks/>
          </p:cNvGrpSpPr>
          <p:nvPr/>
        </p:nvGrpSpPr>
        <p:grpSpPr bwMode="auto">
          <a:xfrm>
            <a:off x="1428751" y="2686050"/>
            <a:ext cx="2227660" cy="2415779"/>
            <a:chOff x="3264" y="720"/>
            <a:chExt cx="1392" cy="1536"/>
          </a:xfrm>
        </p:grpSpPr>
        <p:sp>
          <p:nvSpPr>
            <p:cNvPr id="239620" name="Rectangle 4" descr="浅色竖线"/>
            <p:cNvSpPr>
              <a:spLocks noChangeArrowheads="1"/>
            </p:cNvSpPr>
            <p:nvPr/>
          </p:nvSpPr>
          <p:spPr bwMode="auto">
            <a:xfrm>
              <a:off x="3264" y="720"/>
              <a:ext cx="1392" cy="1536"/>
            </a:xfrm>
            <a:prstGeom prst="rect">
              <a:avLst/>
            </a:prstGeom>
            <a:pattFill prst="ltVert">
              <a:fgClr>
                <a:srgbClr val="FFFF00"/>
              </a:fgClr>
              <a:bgClr>
                <a:srgbClr val="990099"/>
              </a:bgClr>
            </a:pattFill>
            <a:ln w="9525">
              <a:solidFill>
                <a:srgbClr val="FFFF00"/>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9621" name="AutoShape 5" descr="宽上对角线"/>
            <p:cNvSpPr>
              <a:spLocks noChangeArrowheads="1"/>
            </p:cNvSpPr>
            <p:nvPr/>
          </p:nvSpPr>
          <p:spPr bwMode="auto">
            <a:xfrm>
              <a:off x="3744" y="1104"/>
              <a:ext cx="384" cy="384"/>
            </a:xfrm>
            <a:prstGeom prst="flowChartConnector">
              <a:avLst/>
            </a:prstGeom>
            <a:pattFill prst="wdUpDiag">
              <a:fgClr>
                <a:srgbClr val="FF0000"/>
              </a:fgClr>
              <a:bgClr>
                <a:srgbClr val="FFFFFF"/>
              </a:bgClr>
            </a:pattFill>
            <a:ln w="9525">
              <a:solidFill>
                <a:schemeClr val="tx1"/>
              </a:solidFill>
              <a:round/>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9622" name="Rectangle 6" descr="深色下对角线"/>
            <p:cNvSpPr>
              <a:spLocks noChangeArrowheads="1"/>
            </p:cNvSpPr>
            <p:nvPr/>
          </p:nvSpPr>
          <p:spPr bwMode="auto">
            <a:xfrm>
              <a:off x="3888" y="1488"/>
              <a:ext cx="96" cy="528"/>
            </a:xfrm>
            <a:prstGeom prst="rect">
              <a:avLst/>
            </a:prstGeom>
            <a:pattFill prst="dkDnDiag">
              <a:fgClr>
                <a:srgbClr val="008000"/>
              </a:fgClr>
              <a:bgClr>
                <a:srgbClr val="FFFFFF"/>
              </a:bgClr>
            </a:pattFill>
            <a:ln w="9525">
              <a:solidFill>
                <a:schemeClr val="tx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grpSp>
          <p:nvGrpSpPr>
            <p:cNvPr id="239623" name="Group 7"/>
            <p:cNvGrpSpPr>
              <a:grpSpLocks/>
            </p:cNvGrpSpPr>
            <p:nvPr/>
          </p:nvGrpSpPr>
          <p:grpSpPr bwMode="auto">
            <a:xfrm>
              <a:off x="3552" y="1632"/>
              <a:ext cx="768" cy="384"/>
              <a:chOff x="3552" y="1632"/>
              <a:chExt cx="768" cy="384"/>
            </a:xfrm>
          </p:grpSpPr>
          <p:grpSp>
            <p:nvGrpSpPr>
              <p:cNvPr id="239624" name="Group 8"/>
              <p:cNvGrpSpPr>
                <a:grpSpLocks/>
              </p:cNvGrpSpPr>
              <p:nvPr/>
            </p:nvGrpSpPr>
            <p:grpSpPr bwMode="auto">
              <a:xfrm>
                <a:off x="3552" y="1632"/>
                <a:ext cx="336" cy="384"/>
                <a:chOff x="3024" y="2448"/>
                <a:chExt cx="432" cy="480"/>
              </a:xfrm>
            </p:grpSpPr>
            <p:sp>
              <p:nvSpPr>
                <p:cNvPr id="239625" name="Arc 9"/>
                <p:cNvSpPr>
                  <a:spLocks/>
                </p:cNvSpPr>
                <p:nvPr/>
              </p:nvSpPr>
              <p:spPr bwMode="auto">
                <a:xfrm>
                  <a:off x="3024" y="2448"/>
                  <a:ext cx="432" cy="48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5400">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9626" name="Arc 10"/>
                <p:cNvSpPr>
                  <a:spLocks/>
                </p:cNvSpPr>
                <p:nvPr/>
              </p:nvSpPr>
              <p:spPr bwMode="auto">
                <a:xfrm flipH="1" flipV="1">
                  <a:off x="3024" y="2448"/>
                  <a:ext cx="432" cy="48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5400">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grpSp>
          <p:grpSp>
            <p:nvGrpSpPr>
              <p:cNvPr id="239627" name="Group 11"/>
              <p:cNvGrpSpPr>
                <a:grpSpLocks/>
              </p:cNvGrpSpPr>
              <p:nvPr/>
            </p:nvGrpSpPr>
            <p:grpSpPr bwMode="auto">
              <a:xfrm flipH="1">
                <a:off x="3984" y="1632"/>
                <a:ext cx="336" cy="384"/>
                <a:chOff x="3024" y="2448"/>
                <a:chExt cx="432" cy="480"/>
              </a:xfrm>
            </p:grpSpPr>
            <p:sp>
              <p:nvSpPr>
                <p:cNvPr id="239628" name="Arc 12"/>
                <p:cNvSpPr>
                  <a:spLocks/>
                </p:cNvSpPr>
                <p:nvPr/>
              </p:nvSpPr>
              <p:spPr bwMode="auto">
                <a:xfrm>
                  <a:off x="3024" y="2448"/>
                  <a:ext cx="432" cy="48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5400">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9629" name="Arc 13"/>
                <p:cNvSpPr>
                  <a:spLocks/>
                </p:cNvSpPr>
                <p:nvPr/>
              </p:nvSpPr>
              <p:spPr bwMode="auto">
                <a:xfrm flipH="1" flipV="1">
                  <a:off x="3024" y="2448"/>
                  <a:ext cx="432" cy="48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5400">
                  <a:solidFill>
                    <a:srgbClr val="00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grpSp>
        </p:grpSp>
        <p:sp>
          <p:nvSpPr>
            <p:cNvPr id="239630" name="Line 14"/>
            <p:cNvSpPr>
              <a:spLocks noChangeShapeType="1"/>
            </p:cNvSpPr>
            <p:nvPr/>
          </p:nvSpPr>
          <p:spPr bwMode="auto">
            <a:xfrm>
              <a:off x="3552" y="1632"/>
              <a:ext cx="288" cy="192"/>
            </a:xfrm>
            <a:prstGeom prst="line">
              <a:avLst/>
            </a:prstGeom>
            <a:noFill/>
            <a:ln w="9525">
              <a:solidFill>
                <a:srgbClr val="008000"/>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9631" name="Line 15"/>
            <p:cNvSpPr>
              <a:spLocks noChangeShapeType="1"/>
            </p:cNvSpPr>
            <p:nvPr/>
          </p:nvSpPr>
          <p:spPr bwMode="auto">
            <a:xfrm>
              <a:off x="3552" y="1728"/>
              <a:ext cx="336" cy="192"/>
            </a:xfrm>
            <a:prstGeom prst="line">
              <a:avLst/>
            </a:prstGeom>
            <a:noFill/>
            <a:ln w="9525">
              <a:solidFill>
                <a:srgbClr val="008000"/>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9632" name="Line 16"/>
            <p:cNvSpPr>
              <a:spLocks noChangeShapeType="1"/>
            </p:cNvSpPr>
            <p:nvPr/>
          </p:nvSpPr>
          <p:spPr bwMode="auto">
            <a:xfrm>
              <a:off x="3600" y="1824"/>
              <a:ext cx="288" cy="144"/>
            </a:xfrm>
            <a:prstGeom prst="line">
              <a:avLst/>
            </a:prstGeom>
            <a:noFill/>
            <a:ln w="9525">
              <a:solidFill>
                <a:srgbClr val="008000"/>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9633" name="Line 17"/>
            <p:cNvSpPr>
              <a:spLocks noChangeShapeType="1"/>
            </p:cNvSpPr>
            <p:nvPr/>
          </p:nvSpPr>
          <p:spPr bwMode="auto">
            <a:xfrm>
              <a:off x="3696" y="1920"/>
              <a:ext cx="144" cy="96"/>
            </a:xfrm>
            <a:prstGeom prst="line">
              <a:avLst/>
            </a:prstGeom>
            <a:noFill/>
            <a:ln w="9525">
              <a:solidFill>
                <a:srgbClr val="008000"/>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9634" name="Line 18"/>
            <p:cNvSpPr>
              <a:spLocks noChangeShapeType="1"/>
            </p:cNvSpPr>
            <p:nvPr/>
          </p:nvSpPr>
          <p:spPr bwMode="auto">
            <a:xfrm>
              <a:off x="3984" y="1824"/>
              <a:ext cx="240" cy="144"/>
            </a:xfrm>
            <a:prstGeom prst="line">
              <a:avLst/>
            </a:prstGeom>
            <a:noFill/>
            <a:ln w="9525">
              <a:solidFill>
                <a:srgbClr val="008000"/>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9635" name="Line 19"/>
            <p:cNvSpPr>
              <a:spLocks noChangeShapeType="1"/>
            </p:cNvSpPr>
            <p:nvPr/>
          </p:nvSpPr>
          <p:spPr bwMode="auto">
            <a:xfrm>
              <a:off x="4080" y="1728"/>
              <a:ext cx="192" cy="96"/>
            </a:xfrm>
            <a:prstGeom prst="line">
              <a:avLst/>
            </a:prstGeom>
            <a:noFill/>
            <a:ln w="9525">
              <a:solidFill>
                <a:srgbClr val="008000"/>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9636" name="Line 20"/>
            <p:cNvSpPr>
              <a:spLocks noChangeShapeType="1"/>
            </p:cNvSpPr>
            <p:nvPr/>
          </p:nvSpPr>
          <p:spPr bwMode="auto">
            <a:xfrm>
              <a:off x="4128" y="1680"/>
              <a:ext cx="192" cy="96"/>
            </a:xfrm>
            <a:prstGeom prst="line">
              <a:avLst/>
            </a:prstGeom>
            <a:noFill/>
            <a:ln w="9525">
              <a:solidFill>
                <a:srgbClr val="008000"/>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9637" name="Line 21"/>
            <p:cNvSpPr>
              <a:spLocks noChangeShapeType="1"/>
            </p:cNvSpPr>
            <p:nvPr/>
          </p:nvSpPr>
          <p:spPr bwMode="auto">
            <a:xfrm>
              <a:off x="4032" y="1920"/>
              <a:ext cx="96" cy="48"/>
            </a:xfrm>
            <a:prstGeom prst="line">
              <a:avLst/>
            </a:prstGeom>
            <a:noFill/>
            <a:ln w="9525">
              <a:solidFill>
                <a:srgbClr val="008000"/>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9638" name="Line 22"/>
            <p:cNvSpPr>
              <a:spLocks noChangeShapeType="1"/>
            </p:cNvSpPr>
            <p:nvPr/>
          </p:nvSpPr>
          <p:spPr bwMode="auto">
            <a:xfrm>
              <a:off x="4032" y="1776"/>
              <a:ext cx="192" cy="96"/>
            </a:xfrm>
            <a:prstGeom prst="line">
              <a:avLst/>
            </a:prstGeom>
            <a:noFill/>
            <a:ln w="9525">
              <a:solidFill>
                <a:srgbClr val="008000"/>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grpSp>
      <p:grpSp>
        <p:nvGrpSpPr>
          <p:cNvPr id="239639" name="Group 23"/>
          <p:cNvGrpSpPr>
            <a:grpSpLocks/>
          </p:cNvGrpSpPr>
          <p:nvPr/>
        </p:nvGrpSpPr>
        <p:grpSpPr bwMode="auto">
          <a:xfrm>
            <a:off x="4229101" y="2857501"/>
            <a:ext cx="3120629" cy="2322910"/>
            <a:chOff x="3024" y="2064"/>
            <a:chExt cx="2621" cy="1951"/>
          </a:xfrm>
        </p:grpSpPr>
        <p:grpSp>
          <p:nvGrpSpPr>
            <p:cNvPr id="239640" name="Group 24"/>
            <p:cNvGrpSpPr>
              <a:grpSpLocks/>
            </p:cNvGrpSpPr>
            <p:nvPr/>
          </p:nvGrpSpPr>
          <p:grpSpPr bwMode="auto">
            <a:xfrm>
              <a:off x="3024" y="2064"/>
              <a:ext cx="2621" cy="1951"/>
              <a:chOff x="3024" y="2064"/>
              <a:chExt cx="2621" cy="1951"/>
            </a:xfrm>
          </p:grpSpPr>
          <p:sp>
            <p:nvSpPr>
              <p:cNvPr id="239641" name="AutoShape 25"/>
              <p:cNvSpPr>
                <a:spLocks noChangeArrowheads="1"/>
              </p:cNvSpPr>
              <p:nvPr/>
            </p:nvSpPr>
            <p:spPr bwMode="auto">
              <a:xfrm>
                <a:off x="4176" y="2928"/>
                <a:ext cx="144" cy="144"/>
              </a:xfrm>
              <a:prstGeom prst="flowChartConnector">
                <a:avLst/>
              </a:prstGeom>
              <a:solidFill>
                <a:srgbClr val="990099"/>
              </a:solidFill>
              <a:ln w="9525">
                <a:solidFill>
                  <a:schemeClr val="tx1"/>
                </a:solidFill>
                <a:round/>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9642" name="AutoShape 26"/>
              <p:cNvSpPr>
                <a:spLocks noChangeArrowheads="1"/>
              </p:cNvSpPr>
              <p:nvPr/>
            </p:nvSpPr>
            <p:spPr bwMode="auto">
              <a:xfrm>
                <a:off x="3312" y="2928"/>
                <a:ext cx="624" cy="144"/>
              </a:xfrm>
              <a:prstGeom prst="roundRect">
                <a:avLst>
                  <a:gd name="adj" fmla="val 16667"/>
                </a:avLst>
              </a:prstGeom>
              <a:solidFill>
                <a:srgbClr val="990099"/>
              </a:solidFill>
              <a:ln w="9525">
                <a:solidFill>
                  <a:srgbClr val="990099"/>
                </a:solidFill>
                <a:round/>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9643" name="Rectangle 27"/>
              <p:cNvSpPr>
                <a:spLocks noChangeArrowheads="1"/>
              </p:cNvSpPr>
              <p:nvPr/>
            </p:nvSpPr>
            <p:spPr bwMode="auto">
              <a:xfrm>
                <a:off x="3504" y="2832"/>
                <a:ext cx="96" cy="336"/>
              </a:xfrm>
              <a:prstGeom prst="rect">
                <a:avLst/>
              </a:prstGeom>
              <a:solidFill>
                <a:srgbClr val="FFFF00"/>
              </a:solidFill>
              <a:ln w="9525">
                <a:solidFill>
                  <a:srgbClr val="990099"/>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9644" name="AutoShape 28"/>
              <p:cNvSpPr>
                <a:spLocks noChangeArrowheads="1"/>
              </p:cNvSpPr>
              <p:nvPr/>
            </p:nvSpPr>
            <p:spPr bwMode="auto">
              <a:xfrm rot="2417639" flipH="1">
                <a:off x="4416" y="3504"/>
                <a:ext cx="624" cy="144"/>
              </a:xfrm>
              <a:prstGeom prst="roundRect">
                <a:avLst>
                  <a:gd name="adj" fmla="val 16667"/>
                </a:avLst>
              </a:prstGeom>
              <a:solidFill>
                <a:srgbClr val="990099"/>
              </a:solidFill>
              <a:ln w="9525">
                <a:solidFill>
                  <a:srgbClr val="990099"/>
                </a:solidFill>
                <a:round/>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9645" name="Rectangle 29"/>
              <p:cNvSpPr>
                <a:spLocks noChangeArrowheads="1"/>
              </p:cNvSpPr>
              <p:nvPr/>
            </p:nvSpPr>
            <p:spPr bwMode="auto">
              <a:xfrm rot="2417639" flipH="1">
                <a:off x="4808" y="3516"/>
                <a:ext cx="96" cy="336"/>
              </a:xfrm>
              <a:prstGeom prst="rect">
                <a:avLst/>
              </a:prstGeom>
              <a:solidFill>
                <a:srgbClr val="FFFF00"/>
              </a:solidFill>
              <a:ln w="9525">
                <a:solidFill>
                  <a:srgbClr val="990099"/>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9646" name="AutoShape 30"/>
              <p:cNvSpPr>
                <a:spLocks noChangeArrowheads="1"/>
              </p:cNvSpPr>
              <p:nvPr/>
            </p:nvSpPr>
            <p:spPr bwMode="auto">
              <a:xfrm rot="13415557" flipH="1">
                <a:off x="3504" y="2400"/>
                <a:ext cx="624" cy="144"/>
              </a:xfrm>
              <a:prstGeom prst="roundRect">
                <a:avLst>
                  <a:gd name="adj" fmla="val 16667"/>
                </a:avLst>
              </a:prstGeom>
              <a:solidFill>
                <a:srgbClr val="990099"/>
              </a:solidFill>
              <a:ln w="9525">
                <a:solidFill>
                  <a:srgbClr val="990099"/>
                </a:solidFill>
                <a:round/>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9647" name="Rectangle 31"/>
              <p:cNvSpPr>
                <a:spLocks noChangeArrowheads="1"/>
              </p:cNvSpPr>
              <p:nvPr/>
            </p:nvSpPr>
            <p:spPr bwMode="auto">
              <a:xfrm rot="13415557" flipH="1">
                <a:off x="3646" y="2188"/>
                <a:ext cx="96" cy="336"/>
              </a:xfrm>
              <a:prstGeom prst="rect">
                <a:avLst/>
              </a:prstGeom>
              <a:solidFill>
                <a:srgbClr val="FFFF00"/>
              </a:solidFill>
              <a:ln w="9525">
                <a:solidFill>
                  <a:srgbClr val="990099"/>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9648" name="AutoShape 32"/>
              <p:cNvSpPr>
                <a:spLocks noChangeArrowheads="1"/>
              </p:cNvSpPr>
              <p:nvPr/>
            </p:nvSpPr>
            <p:spPr bwMode="auto">
              <a:xfrm flipH="1">
                <a:off x="4656" y="2928"/>
                <a:ext cx="624" cy="144"/>
              </a:xfrm>
              <a:prstGeom prst="roundRect">
                <a:avLst>
                  <a:gd name="adj" fmla="val 16667"/>
                </a:avLst>
              </a:prstGeom>
              <a:solidFill>
                <a:srgbClr val="990099"/>
              </a:solidFill>
              <a:ln w="9525">
                <a:solidFill>
                  <a:srgbClr val="990099"/>
                </a:solidFill>
                <a:round/>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9649" name="Rectangle 33"/>
              <p:cNvSpPr>
                <a:spLocks noChangeArrowheads="1"/>
              </p:cNvSpPr>
              <p:nvPr/>
            </p:nvSpPr>
            <p:spPr bwMode="auto">
              <a:xfrm flipH="1">
                <a:off x="4992" y="2832"/>
                <a:ext cx="96" cy="336"/>
              </a:xfrm>
              <a:prstGeom prst="rect">
                <a:avLst/>
              </a:prstGeom>
              <a:solidFill>
                <a:srgbClr val="FFFF00"/>
              </a:solidFill>
              <a:ln w="9525">
                <a:solidFill>
                  <a:srgbClr val="990099"/>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9650" name="AutoShape 34"/>
              <p:cNvSpPr>
                <a:spLocks noChangeArrowheads="1"/>
              </p:cNvSpPr>
              <p:nvPr/>
            </p:nvSpPr>
            <p:spPr bwMode="auto">
              <a:xfrm rot="-2417639" flipH="1" flipV="1">
                <a:off x="3504" y="3504"/>
                <a:ext cx="624" cy="144"/>
              </a:xfrm>
              <a:prstGeom prst="roundRect">
                <a:avLst>
                  <a:gd name="adj" fmla="val 16667"/>
                </a:avLst>
              </a:prstGeom>
              <a:solidFill>
                <a:srgbClr val="990099"/>
              </a:solidFill>
              <a:ln w="9525">
                <a:solidFill>
                  <a:srgbClr val="990099"/>
                </a:solidFill>
                <a:round/>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9651" name="Rectangle 35"/>
              <p:cNvSpPr>
                <a:spLocks noChangeArrowheads="1"/>
              </p:cNvSpPr>
              <p:nvPr/>
            </p:nvSpPr>
            <p:spPr bwMode="auto">
              <a:xfrm rot="-2417639" flipH="1" flipV="1">
                <a:off x="3792" y="3408"/>
                <a:ext cx="96" cy="336"/>
              </a:xfrm>
              <a:prstGeom prst="rect">
                <a:avLst/>
              </a:prstGeom>
              <a:solidFill>
                <a:srgbClr val="FFFF00"/>
              </a:solidFill>
              <a:ln w="9525">
                <a:solidFill>
                  <a:srgbClr val="990099"/>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9652" name="AutoShape 36"/>
              <p:cNvSpPr>
                <a:spLocks noChangeArrowheads="1"/>
              </p:cNvSpPr>
              <p:nvPr/>
            </p:nvSpPr>
            <p:spPr bwMode="auto">
              <a:xfrm rot="-2417639" flipH="1" flipV="1">
                <a:off x="4320" y="2400"/>
                <a:ext cx="624" cy="144"/>
              </a:xfrm>
              <a:prstGeom prst="roundRect">
                <a:avLst>
                  <a:gd name="adj" fmla="val 16667"/>
                </a:avLst>
              </a:prstGeom>
              <a:solidFill>
                <a:srgbClr val="990099"/>
              </a:solidFill>
              <a:ln w="9525">
                <a:solidFill>
                  <a:srgbClr val="990099"/>
                </a:solidFill>
                <a:round/>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9653" name="Rectangle 37"/>
              <p:cNvSpPr>
                <a:spLocks noChangeArrowheads="1"/>
              </p:cNvSpPr>
              <p:nvPr/>
            </p:nvSpPr>
            <p:spPr bwMode="auto">
              <a:xfrm rot="-2417639" flipH="1" flipV="1">
                <a:off x="4608" y="2304"/>
                <a:ext cx="96" cy="336"/>
              </a:xfrm>
              <a:prstGeom prst="rect">
                <a:avLst/>
              </a:prstGeom>
              <a:solidFill>
                <a:srgbClr val="FFFF00"/>
              </a:solidFill>
              <a:ln w="9525">
                <a:solidFill>
                  <a:srgbClr val="990099"/>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39654" name="Rectangle 38"/>
              <p:cNvSpPr>
                <a:spLocks noChangeArrowheads="1"/>
              </p:cNvSpPr>
              <p:nvPr/>
            </p:nvSpPr>
            <p:spPr bwMode="auto">
              <a:xfrm>
                <a:off x="3216" y="2160"/>
                <a:ext cx="317" cy="2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zh-CN" altLang="en-US"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花</a:t>
                </a:r>
              </a:p>
            </p:txBody>
          </p:sp>
          <p:sp>
            <p:nvSpPr>
              <p:cNvPr id="239655" name="Rectangle 39"/>
              <p:cNvSpPr>
                <a:spLocks noChangeArrowheads="1"/>
              </p:cNvSpPr>
              <p:nvPr/>
            </p:nvSpPr>
            <p:spPr bwMode="auto">
              <a:xfrm>
                <a:off x="5088" y="3600"/>
                <a:ext cx="317" cy="2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zh-CN" altLang="en-US"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花</a:t>
                </a:r>
              </a:p>
            </p:txBody>
          </p:sp>
          <p:sp>
            <p:nvSpPr>
              <p:cNvPr id="239656" name="Rectangle 40"/>
              <p:cNvSpPr>
                <a:spLocks noChangeArrowheads="1"/>
              </p:cNvSpPr>
              <p:nvPr/>
            </p:nvSpPr>
            <p:spPr bwMode="auto">
              <a:xfrm>
                <a:off x="3024" y="2880"/>
                <a:ext cx="317" cy="2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zh-CN" altLang="en-US"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底</a:t>
                </a:r>
              </a:p>
            </p:txBody>
          </p:sp>
          <p:sp>
            <p:nvSpPr>
              <p:cNvPr id="239657" name="Rectangle 41"/>
              <p:cNvSpPr>
                <a:spLocks noChangeArrowheads="1"/>
              </p:cNvSpPr>
              <p:nvPr/>
            </p:nvSpPr>
            <p:spPr bwMode="auto">
              <a:xfrm>
                <a:off x="5328" y="2832"/>
                <a:ext cx="317" cy="2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zh-CN" altLang="en-US"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底</a:t>
                </a:r>
              </a:p>
            </p:txBody>
          </p:sp>
          <p:sp>
            <p:nvSpPr>
              <p:cNvPr id="239658" name="Rectangle 42"/>
              <p:cNvSpPr>
                <a:spLocks noChangeArrowheads="1"/>
              </p:cNvSpPr>
              <p:nvPr/>
            </p:nvSpPr>
            <p:spPr bwMode="auto">
              <a:xfrm>
                <a:off x="3360" y="3744"/>
                <a:ext cx="276" cy="2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fontAlgn="auto">
                  <a:spcBef>
                    <a:spcPts val="0"/>
                  </a:spcBef>
                  <a:spcAft>
                    <a:spcPts val="0"/>
                  </a:spcAft>
                </a:pPr>
                <a:r>
                  <a:rPr kumimoji="1" lang="zh-CN" altLang="en-US"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叶</a:t>
                </a:r>
              </a:p>
            </p:txBody>
          </p:sp>
          <p:sp>
            <p:nvSpPr>
              <p:cNvPr id="239659" name="Rectangle 43"/>
              <p:cNvSpPr>
                <a:spLocks noChangeArrowheads="1"/>
              </p:cNvSpPr>
              <p:nvPr/>
            </p:nvSpPr>
            <p:spPr bwMode="auto">
              <a:xfrm>
                <a:off x="4944" y="2064"/>
                <a:ext cx="317" cy="2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zh-CN" altLang="en-US"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叶</a:t>
                </a:r>
              </a:p>
            </p:txBody>
          </p:sp>
          <p:sp>
            <p:nvSpPr>
              <p:cNvPr id="239660" name="Rectangle 44"/>
              <p:cNvSpPr>
                <a:spLocks noChangeArrowheads="1"/>
              </p:cNvSpPr>
              <p:nvPr/>
            </p:nvSpPr>
            <p:spPr bwMode="auto">
              <a:xfrm>
                <a:off x="3264" y="3072"/>
                <a:ext cx="844" cy="2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zh-CN" altLang="en-US" sz="1500">
                    <a:solidFill>
                      <a:srgbClr val="FF0000"/>
                    </a:solidFill>
                    <a:effectLst>
                      <a:outerShdw blurRad="38100" dist="38100" dir="2700000" algn="tl">
                        <a:srgbClr val="C0C0C0"/>
                      </a:outerShdw>
                    </a:effectLst>
                    <a:latin typeface="Bookman Old Style" panose="02050604050505020204" pitchFamily="18" charset="0"/>
                    <a:ea typeface="楷体_GB2312" pitchFamily="49" charset="-122"/>
                  </a:rPr>
                  <a:t>红</a:t>
                </a:r>
                <a:r>
                  <a:rPr kumimoji="1" lang="zh-CN" altLang="en-US"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   </a:t>
                </a:r>
                <a:r>
                  <a:rPr kumimoji="1" lang="zh-CN" altLang="en-US" sz="1500">
                    <a:solidFill>
                      <a:srgbClr val="008000"/>
                    </a:solidFill>
                    <a:effectLst>
                      <a:outerShdw blurRad="38100" dist="38100" dir="2700000" algn="tl">
                        <a:srgbClr val="C0C0C0"/>
                      </a:outerShdw>
                    </a:effectLst>
                    <a:latin typeface="Bookman Old Style" panose="02050604050505020204" pitchFamily="18" charset="0"/>
                    <a:ea typeface="楷体_GB2312" pitchFamily="49" charset="-122"/>
                  </a:rPr>
                  <a:t>绿</a:t>
                </a:r>
                <a:r>
                  <a:rPr kumimoji="1" lang="zh-CN" altLang="en-US"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 </a:t>
                </a:r>
                <a:r>
                  <a:rPr kumimoji="1" lang="zh-CN" altLang="en-US" sz="1500">
                    <a:solidFill>
                      <a:srgbClr val="ED7D31"/>
                    </a:solidFill>
                    <a:effectLst>
                      <a:outerShdw blurRad="38100" dist="38100" dir="2700000" algn="tl">
                        <a:srgbClr val="C0C0C0"/>
                      </a:outerShdw>
                    </a:effectLst>
                    <a:latin typeface="Bookman Old Style" panose="02050604050505020204" pitchFamily="18" charset="0"/>
                    <a:ea typeface="楷体_GB2312" pitchFamily="49" charset="-122"/>
                  </a:rPr>
                  <a:t>蓝</a:t>
                </a:r>
                <a:endParaRPr kumimoji="1" lang="zh-CN" altLang="en-US"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endParaRPr>
              </a:p>
            </p:txBody>
          </p:sp>
          <p:sp>
            <p:nvSpPr>
              <p:cNvPr id="239661" name="Text Box 45"/>
              <p:cNvSpPr txBox="1">
                <a:spLocks noChangeArrowheads="1"/>
              </p:cNvSpPr>
              <p:nvPr/>
            </p:nvSpPr>
            <p:spPr bwMode="auto">
              <a:xfrm>
                <a:off x="4560" y="3072"/>
                <a:ext cx="844" cy="2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zh-CN" altLang="en-US" sz="1500">
                    <a:solidFill>
                      <a:srgbClr val="ED7D31"/>
                    </a:solidFill>
                    <a:effectLst>
                      <a:outerShdw blurRad="38100" dist="38100" dir="2700000" algn="tl">
                        <a:srgbClr val="C0C0C0"/>
                      </a:outerShdw>
                    </a:effectLst>
                    <a:latin typeface="Bookman Old Style" panose="02050604050505020204" pitchFamily="18" charset="0"/>
                    <a:ea typeface="楷体_GB2312" pitchFamily="49" charset="-122"/>
                  </a:rPr>
                  <a:t>蓝</a:t>
                </a:r>
                <a:r>
                  <a:rPr kumimoji="1" lang="zh-CN" altLang="en-US"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 </a:t>
                </a:r>
                <a:r>
                  <a:rPr kumimoji="1" lang="zh-CN" altLang="en-US" sz="1500">
                    <a:solidFill>
                      <a:srgbClr val="008000"/>
                    </a:solidFill>
                    <a:effectLst>
                      <a:outerShdw blurRad="38100" dist="38100" dir="2700000" algn="tl">
                        <a:srgbClr val="C0C0C0"/>
                      </a:outerShdw>
                    </a:effectLst>
                    <a:latin typeface="Bookman Old Style" panose="02050604050505020204" pitchFamily="18" charset="0"/>
                    <a:ea typeface="楷体_GB2312" pitchFamily="49" charset="-122"/>
                  </a:rPr>
                  <a:t>绿</a:t>
                </a:r>
                <a:r>
                  <a:rPr kumimoji="1" lang="zh-CN" altLang="en-US"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   </a:t>
                </a:r>
                <a:r>
                  <a:rPr kumimoji="1" lang="zh-CN" altLang="en-US" sz="1500">
                    <a:solidFill>
                      <a:srgbClr val="FF0000"/>
                    </a:solidFill>
                    <a:effectLst>
                      <a:outerShdw blurRad="38100" dist="38100" dir="2700000" algn="tl">
                        <a:srgbClr val="C0C0C0"/>
                      </a:outerShdw>
                    </a:effectLst>
                    <a:latin typeface="Bookman Old Style" panose="02050604050505020204" pitchFamily="18" charset="0"/>
                    <a:ea typeface="楷体_GB2312" pitchFamily="49" charset="-122"/>
                  </a:rPr>
                  <a:t>红</a:t>
                </a:r>
                <a:endParaRPr kumimoji="1" lang="zh-CN" altLang="en-US" sz="2400" b="1">
                  <a:solidFill>
                    <a:srgbClr val="990099"/>
                  </a:solidFill>
                  <a:latin typeface="Bookman Old Style" panose="02050604050505020204" pitchFamily="18" charset="0"/>
                  <a:ea typeface="楷体_GB2312" pitchFamily="49" charset="-122"/>
                </a:endParaRPr>
              </a:p>
            </p:txBody>
          </p:sp>
          <p:sp>
            <p:nvSpPr>
              <p:cNvPr id="239662" name="Text Box 46"/>
              <p:cNvSpPr txBox="1">
                <a:spLocks noChangeArrowheads="1"/>
              </p:cNvSpPr>
              <p:nvPr/>
            </p:nvSpPr>
            <p:spPr bwMode="auto">
              <a:xfrm rot="19123986">
                <a:off x="3684" y="3705"/>
                <a:ext cx="317" cy="2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zh-CN" altLang="en-US" sz="1500">
                    <a:solidFill>
                      <a:srgbClr val="008000"/>
                    </a:solidFill>
                    <a:effectLst>
                      <a:outerShdw blurRad="38100" dist="38100" dir="2700000" algn="tl">
                        <a:srgbClr val="C0C0C0"/>
                      </a:outerShdw>
                    </a:effectLst>
                    <a:latin typeface="Bookman Old Style" panose="02050604050505020204" pitchFamily="18" charset="0"/>
                    <a:ea typeface="楷体_GB2312" pitchFamily="49" charset="-122"/>
                  </a:rPr>
                  <a:t>绿</a:t>
                </a:r>
                <a:endParaRPr kumimoji="1" lang="zh-CN" altLang="en-US"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endParaRPr>
              </a:p>
            </p:txBody>
          </p:sp>
          <p:sp>
            <p:nvSpPr>
              <p:cNvPr id="239663" name="Text Box 47"/>
              <p:cNvSpPr txBox="1">
                <a:spLocks noChangeArrowheads="1"/>
              </p:cNvSpPr>
              <p:nvPr/>
            </p:nvSpPr>
            <p:spPr bwMode="auto">
              <a:xfrm rot="2476014" flipH="1">
                <a:off x="4263" y="3441"/>
                <a:ext cx="317" cy="2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zh-CN" altLang="en-US" sz="1500">
                    <a:solidFill>
                      <a:srgbClr val="FF0000"/>
                    </a:solidFill>
                    <a:effectLst>
                      <a:outerShdw blurRad="38100" dist="38100" dir="2700000" algn="tl">
                        <a:srgbClr val="C0C0C0"/>
                      </a:outerShdw>
                    </a:effectLst>
                    <a:latin typeface="Bookman Old Style" panose="02050604050505020204" pitchFamily="18" charset="0"/>
                    <a:ea typeface="楷体_GB2312" pitchFamily="49" charset="-122"/>
                  </a:rPr>
                  <a:t>红</a:t>
                </a:r>
                <a:endParaRPr kumimoji="1" lang="zh-CN" altLang="en-US"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endParaRPr>
              </a:p>
            </p:txBody>
          </p:sp>
          <p:sp>
            <p:nvSpPr>
              <p:cNvPr id="239664" name="Rectangle 48"/>
              <p:cNvSpPr>
                <a:spLocks noChangeArrowheads="1"/>
              </p:cNvSpPr>
              <p:nvPr/>
            </p:nvSpPr>
            <p:spPr bwMode="auto">
              <a:xfrm rot="2583246">
                <a:off x="3504" y="2101"/>
                <a:ext cx="851" cy="2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fontAlgn="auto">
                  <a:spcBef>
                    <a:spcPts val="0"/>
                  </a:spcBef>
                  <a:spcAft>
                    <a:spcPts val="0"/>
                  </a:spcAft>
                </a:pPr>
                <a:r>
                  <a:rPr kumimoji="1" lang="zh-CN" altLang="en-US" sz="1500">
                    <a:solidFill>
                      <a:srgbClr val="FF0000"/>
                    </a:solidFill>
                    <a:effectLst>
                      <a:outerShdw blurRad="38100" dist="38100" dir="2700000" algn="tl">
                        <a:srgbClr val="C0C0C0"/>
                      </a:outerShdw>
                    </a:effectLst>
                    <a:latin typeface="Bookman Old Style" panose="02050604050505020204" pitchFamily="18" charset="0"/>
                    <a:ea typeface="楷体_GB2312" pitchFamily="49" charset="-122"/>
                  </a:rPr>
                  <a:t>红</a:t>
                </a:r>
                <a:endParaRPr kumimoji="1" lang="zh-CN" altLang="en-US"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endParaRPr>
              </a:p>
            </p:txBody>
          </p:sp>
          <p:sp>
            <p:nvSpPr>
              <p:cNvPr id="239665" name="Rectangle 49"/>
              <p:cNvSpPr>
                <a:spLocks noChangeArrowheads="1"/>
              </p:cNvSpPr>
              <p:nvPr/>
            </p:nvSpPr>
            <p:spPr bwMode="auto">
              <a:xfrm rot="19016754" flipH="1">
                <a:off x="4163" y="2300"/>
                <a:ext cx="317" cy="2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zh-CN" altLang="en-US" sz="1500">
                    <a:solidFill>
                      <a:srgbClr val="008000"/>
                    </a:solidFill>
                    <a:effectLst>
                      <a:outerShdw blurRad="38100" dist="38100" dir="2700000" algn="tl">
                        <a:srgbClr val="C0C0C0"/>
                      </a:outerShdw>
                    </a:effectLst>
                    <a:latin typeface="Bookman Old Style" panose="02050604050505020204" pitchFamily="18" charset="0"/>
                    <a:ea typeface="楷体_GB2312" pitchFamily="49" charset="-122"/>
                  </a:rPr>
                  <a:t>绿</a:t>
                </a:r>
                <a:endParaRPr kumimoji="1" lang="zh-CN" altLang="en-US"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endParaRPr>
              </a:p>
            </p:txBody>
          </p:sp>
        </p:grpSp>
        <p:sp>
          <p:nvSpPr>
            <p:cNvPr id="239666" name="Rectangle 50"/>
            <p:cNvSpPr>
              <a:spLocks noChangeArrowheads="1"/>
            </p:cNvSpPr>
            <p:nvPr/>
          </p:nvSpPr>
          <p:spPr bwMode="auto">
            <a:xfrm>
              <a:off x="4320" y="2880"/>
              <a:ext cx="317" cy="2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fontAlgn="auto">
                <a:spcBef>
                  <a:spcPts val="0"/>
                </a:spcBef>
                <a:spcAft>
                  <a:spcPts val="0"/>
                </a:spcAft>
              </a:pPr>
              <a:r>
                <a:rPr kumimoji="1" lang="zh-CN" altLang="en-US" sz="15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白</a:t>
              </a:r>
            </a:p>
          </p:txBody>
        </p:sp>
      </p:grpSp>
      <p:sp>
        <p:nvSpPr>
          <p:cNvPr id="52" name="Rectangle 2"/>
          <p:cNvSpPr txBox="1">
            <a:spLocks noChangeArrowheads="1"/>
          </p:cNvSpPr>
          <p:nvPr/>
        </p:nvSpPr>
        <p:spPr>
          <a:xfrm>
            <a:off x="0" y="0"/>
            <a:ext cx="9144000" cy="593525"/>
          </a:xfrm>
          <a:prstGeom prst="rect">
            <a:avLst/>
          </a:prstGeom>
          <a:solidFill>
            <a:schemeClr val="accent6"/>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zh-CN" altLang="en-US" sz="3000" b="1" dirty="0" smtClean="0">
                <a:solidFill>
                  <a:prstClr val="white"/>
                </a:solidFill>
              </a:rPr>
              <a:t>空间滤波</a:t>
            </a:r>
            <a:endParaRPr lang="zh-CN" altLang="en-US" sz="3000" b="1" dirty="0">
              <a:solidFill>
                <a:prstClr val="white"/>
              </a:solidFill>
            </a:endParaRPr>
          </a:p>
        </p:txBody>
      </p:sp>
    </p:spTree>
    <p:extLst>
      <p:ext uri="{BB962C8B-B14F-4D97-AF65-F5344CB8AC3E}">
        <p14:creationId xmlns:p14="http://schemas.microsoft.com/office/powerpoint/2010/main" val="23480092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39619"/>
                                        </p:tgtEl>
                                        <p:attrNameLst>
                                          <p:attrName>style.visibility</p:attrName>
                                        </p:attrNameLst>
                                      </p:cBhvr>
                                      <p:to>
                                        <p:strVal val="visible"/>
                                      </p:to>
                                    </p:set>
                                    <p:animEffect transition="in" filter="blinds(horizontal)">
                                      <p:cBhvr>
                                        <p:cTn id="7" dur="500"/>
                                        <p:tgtEl>
                                          <p:spTgt spid="2396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39639"/>
                                        </p:tgtEl>
                                        <p:attrNameLst>
                                          <p:attrName>style.visibility</p:attrName>
                                        </p:attrNameLst>
                                      </p:cBhvr>
                                      <p:to>
                                        <p:strVal val="visible"/>
                                      </p:to>
                                    </p:set>
                                    <p:animEffect transition="in" filter="dissolve">
                                      <p:cBhvr>
                                        <p:cTn id="12" dur="500"/>
                                        <p:tgtEl>
                                          <p:spTgt spid="2396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0642" name="Group 2"/>
          <p:cNvGrpSpPr>
            <a:grpSpLocks/>
          </p:cNvGrpSpPr>
          <p:nvPr/>
        </p:nvGrpSpPr>
        <p:grpSpPr bwMode="auto">
          <a:xfrm>
            <a:off x="1771651" y="1700212"/>
            <a:ext cx="5788819" cy="4212432"/>
            <a:chOff x="562" y="550"/>
            <a:chExt cx="4862" cy="3538"/>
          </a:xfrm>
        </p:grpSpPr>
        <p:sp>
          <p:nvSpPr>
            <p:cNvPr id="240643" name="Rectangle 3"/>
            <p:cNvSpPr>
              <a:spLocks noChangeArrowheads="1"/>
            </p:cNvSpPr>
            <p:nvPr/>
          </p:nvSpPr>
          <p:spPr bwMode="auto">
            <a:xfrm>
              <a:off x="944" y="3778"/>
              <a:ext cx="1326"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pPr>
              <a:r>
                <a:rPr kumimoji="1" lang="zh-CN" altLang="en-US" sz="1800" b="1">
                  <a:solidFill>
                    <a:prstClr val="black"/>
                  </a:solidFill>
                  <a:latin typeface="Times New Roman" panose="02020603050405020304" pitchFamily="18" charset="0"/>
                </a:rPr>
                <a:t>（光栅拼成）</a:t>
              </a:r>
            </a:p>
          </p:txBody>
        </p:sp>
        <p:grpSp>
          <p:nvGrpSpPr>
            <p:cNvPr id="240644" name="Group 4"/>
            <p:cNvGrpSpPr>
              <a:grpSpLocks/>
            </p:cNvGrpSpPr>
            <p:nvPr/>
          </p:nvGrpSpPr>
          <p:grpSpPr bwMode="auto">
            <a:xfrm>
              <a:off x="839" y="2713"/>
              <a:ext cx="1120" cy="1148"/>
              <a:chOff x="321" y="543"/>
              <a:chExt cx="1263" cy="1294"/>
            </a:xfrm>
          </p:grpSpPr>
          <p:sp>
            <p:nvSpPr>
              <p:cNvPr id="240645" name="Line 5"/>
              <p:cNvSpPr>
                <a:spLocks noChangeShapeType="1"/>
              </p:cNvSpPr>
              <p:nvPr/>
            </p:nvSpPr>
            <p:spPr bwMode="auto">
              <a:xfrm>
                <a:off x="1104" y="624"/>
                <a:ext cx="0" cy="91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0646" name="Text Box 6"/>
              <p:cNvSpPr txBox="1">
                <a:spLocks noChangeArrowheads="1"/>
              </p:cNvSpPr>
              <p:nvPr/>
            </p:nvSpPr>
            <p:spPr bwMode="auto">
              <a:xfrm>
                <a:off x="673" y="1487"/>
                <a:ext cx="911"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zh-CN" altLang="en-US" sz="1800" b="1">
                    <a:solidFill>
                      <a:prstClr val="black"/>
                    </a:solidFill>
                    <a:latin typeface="Times New Roman" panose="02020603050405020304" pitchFamily="18" charset="0"/>
                  </a:rPr>
                  <a:t>黑白物</a:t>
                </a:r>
              </a:p>
            </p:txBody>
          </p:sp>
          <p:sp>
            <p:nvSpPr>
              <p:cNvPr id="240647" name="Line 7"/>
              <p:cNvSpPr>
                <a:spLocks noChangeShapeType="1"/>
              </p:cNvSpPr>
              <p:nvPr/>
            </p:nvSpPr>
            <p:spPr bwMode="auto">
              <a:xfrm>
                <a:off x="321" y="864"/>
                <a:ext cx="768" cy="0"/>
              </a:xfrm>
              <a:prstGeom prst="line">
                <a:avLst/>
              </a:prstGeom>
              <a:noFill/>
              <a:ln w="190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0648" name="Line 8"/>
              <p:cNvSpPr>
                <a:spLocks noChangeShapeType="1"/>
              </p:cNvSpPr>
              <p:nvPr/>
            </p:nvSpPr>
            <p:spPr bwMode="auto">
              <a:xfrm>
                <a:off x="321" y="1104"/>
                <a:ext cx="768" cy="0"/>
              </a:xfrm>
              <a:prstGeom prst="line">
                <a:avLst/>
              </a:prstGeom>
              <a:noFill/>
              <a:ln w="190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0649" name="Line 9"/>
              <p:cNvSpPr>
                <a:spLocks noChangeShapeType="1"/>
              </p:cNvSpPr>
              <p:nvPr/>
            </p:nvSpPr>
            <p:spPr bwMode="auto">
              <a:xfrm>
                <a:off x="321" y="1344"/>
                <a:ext cx="768" cy="0"/>
              </a:xfrm>
              <a:prstGeom prst="line">
                <a:avLst/>
              </a:prstGeom>
              <a:noFill/>
              <a:ln w="190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0650" name="Text Box 10"/>
              <p:cNvSpPr txBox="1">
                <a:spLocks noChangeArrowheads="1"/>
              </p:cNvSpPr>
              <p:nvPr/>
            </p:nvSpPr>
            <p:spPr bwMode="auto">
              <a:xfrm>
                <a:off x="424" y="543"/>
                <a:ext cx="673"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zh-CN" altLang="en-US" sz="1800" b="1">
                    <a:solidFill>
                      <a:prstClr val="black"/>
                    </a:solidFill>
                    <a:latin typeface="Times New Roman" panose="02020603050405020304" pitchFamily="18" charset="0"/>
                  </a:rPr>
                  <a:t>白光</a:t>
                </a:r>
              </a:p>
            </p:txBody>
          </p:sp>
        </p:grpSp>
        <p:grpSp>
          <p:nvGrpSpPr>
            <p:cNvPr id="240651" name="Group 11"/>
            <p:cNvGrpSpPr>
              <a:grpSpLocks/>
            </p:cNvGrpSpPr>
            <p:nvPr/>
          </p:nvGrpSpPr>
          <p:grpSpPr bwMode="auto">
            <a:xfrm>
              <a:off x="4213" y="2835"/>
              <a:ext cx="810" cy="1112"/>
              <a:chOff x="4175" y="680"/>
              <a:chExt cx="913" cy="1254"/>
            </a:xfrm>
          </p:grpSpPr>
          <p:sp>
            <p:nvSpPr>
              <p:cNvPr id="240652" name="Line 12"/>
              <p:cNvSpPr>
                <a:spLocks noChangeShapeType="1"/>
              </p:cNvSpPr>
              <p:nvPr/>
            </p:nvSpPr>
            <p:spPr bwMode="auto">
              <a:xfrm>
                <a:off x="4560" y="680"/>
                <a:ext cx="0" cy="91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0653" name="Text Box 13"/>
              <p:cNvSpPr txBox="1">
                <a:spLocks noChangeArrowheads="1"/>
              </p:cNvSpPr>
              <p:nvPr/>
            </p:nvSpPr>
            <p:spPr bwMode="auto">
              <a:xfrm>
                <a:off x="4175" y="1584"/>
                <a:ext cx="913"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zh-CN" altLang="en-US" sz="1800" b="1">
                    <a:solidFill>
                      <a:prstClr val="black"/>
                    </a:solidFill>
                    <a:latin typeface="Times New Roman" panose="02020603050405020304" pitchFamily="18" charset="0"/>
                  </a:rPr>
                  <a:t>着色像</a:t>
                </a:r>
              </a:p>
            </p:txBody>
          </p:sp>
        </p:grpSp>
        <p:grpSp>
          <p:nvGrpSpPr>
            <p:cNvPr id="240654" name="Group 14"/>
            <p:cNvGrpSpPr>
              <a:grpSpLocks/>
            </p:cNvGrpSpPr>
            <p:nvPr/>
          </p:nvGrpSpPr>
          <p:grpSpPr bwMode="auto">
            <a:xfrm>
              <a:off x="2240" y="2563"/>
              <a:ext cx="1580" cy="1519"/>
              <a:chOff x="1880" y="2400"/>
              <a:chExt cx="1780" cy="1712"/>
            </a:xfrm>
          </p:grpSpPr>
          <p:grpSp>
            <p:nvGrpSpPr>
              <p:cNvPr id="240655" name="Group 15"/>
              <p:cNvGrpSpPr>
                <a:grpSpLocks/>
              </p:cNvGrpSpPr>
              <p:nvPr/>
            </p:nvGrpSpPr>
            <p:grpSpPr bwMode="auto">
              <a:xfrm>
                <a:off x="1880" y="2400"/>
                <a:ext cx="1780" cy="1488"/>
                <a:chOff x="1824" y="384"/>
                <a:chExt cx="1780" cy="1488"/>
              </a:xfrm>
            </p:grpSpPr>
            <p:grpSp>
              <p:nvGrpSpPr>
                <p:cNvPr id="240656" name="Group 16"/>
                <p:cNvGrpSpPr>
                  <a:grpSpLocks/>
                </p:cNvGrpSpPr>
                <p:nvPr/>
              </p:nvGrpSpPr>
              <p:grpSpPr bwMode="auto">
                <a:xfrm>
                  <a:off x="1824" y="384"/>
                  <a:ext cx="512" cy="1410"/>
                  <a:chOff x="1824" y="393"/>
                  <a:chExt cx="512" cy="1410"/>
                </a:xfrm>
              </p:grpSpPr>
              <p:sp>
                <p:nvSpPr>
                  <p:cNvPr id="240657" name="Line 17"/>
                  <p:cNvSpPr>
                    <a:spLocks noChangeShapeType="1"/>
                  </p:cNvSpPr>
                  <p:nvPr/>
                </p:nvSpPr>
                <p:spPr bwMode="auto">
                  <a:xfrm>
                    <a:off x="1824" y="555"/>
                    <a:ext cx="1" cy="1248"/>
                  </a:xfrm>
                  <a:prstGeom prst="line">
                    <a:avLst/>
                  </a:prstGeom>
                  <a:noFill/>
                  <a:ln w="38100">
                    <a:solidFill>
                      <a:schemeClr val="tx1"/>
                    </a:solidFill>
                    <a:round/>
                    <a:headEnd type="stealth"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0658" name="Text Box 18"/>
                  <p:cNvSpPr txBox="1">
                    <a:spLocks noChangeArrowheads="1"/>
                  </p:cNvSpPr>
                  <p:nvPr/>
                </p:nvSpPr>
                <p:spPr bwMode="auto">
                  <a:xfrm>
                    <a:off x="1856" y="393"/>
                    <a:ext cx="480" cy="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en-US" altLang="zh-CN" sz="2100" b="1" i="1">
                        <a:solidFill>
                          <a:prstClr val="black"/>
                        </a:solidFill>
                        <a:latin typeface="Times New Roman" panose="02020603050405020304" pitchFamily="18" charset="0"/>
                      </a:rPr>
                      <a:t>L</a:t>
                    </a:r>
                  </a:p>
                </p:txBody>
              </p:sp>
            </p:grpSp>
            <p:sp>
              <p:nvSpPr>
                <p:cNvPr id="240659" name="Line 19"/>
                <p:cNvSpPr>
                  <a:spLocks noChangeShapeType="1"/>
                </p:cNvSpPr>
                <p:nvPr/>
              </p:nvSpPr>
              <p:spPr bwMode="auto">
                <a:xfrm>
                  <a:off x="2640" y="576"/>
                  <a:ext cx="0" cy="1296"/>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0660" name="Text Box 20"/>
                <p:cNvSpPr txBox="1">
                  <a:spLocks noChangeArrowheads="1"/>
                </p:cNvSpPr>
                <p:nvPr/>
              </p:nvSpPr>
              <p:spPr bwMode="auto">
                <a:xfrm>
                  <a:off x="2644" y="481"/>
                  <a:ext cx="960"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zh-CN" altLang="en-US" sz="1800" b="1">
                      <a:solidFill>
                        <a:prstClr val="black"/>
                      </a:solidFill>
                      <a:latin typeface="Times New Roman" panose="02020603050405020304" pitchFamily="18" charset="0"/>
                    </a:rPr>
                    <a:t>频谱面</a:t>
                  </a:r>
                </a:p>
              </p:txBody>
            </p:sp>
          </p:grpSp>
          <p:sp>
            <p:nvSpPr>
              <p:cNvPr id="240661" name="Text Box 21"/>
              <p:cNvSpPr txBox="1">
                <a:spLocks noChangeArrowheads="1"/>
              </p:cNvSpPr>
              <p:nvPr/>
            </p:nvSpPr>
            <p:spPr bwMode="auto">
              <a:xfrm>
                <a:off x="2743" y="2976"/>
                <a:ext cx="433" cy="1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zh-CN" altLang="en-US" sz="1800" b="1">
                    <a:solidFill>
                      <a:srgbClr val="0000FF"/>
                    </a:solidFill>
                    <a:latin typeface="Times New Roman" panose="02020603050405020304" pitchFamily="18" charset="0"/>
                  </a:rPr>
                  <a:t>空间滤波</a:t>
                </a:r>
              </a:p>
            </p:txBody>
          </p:sp>
        </p:grpSp>
        <p:grpSp>
          <p:nvGrpSpPr>
            <p:cNvPr id="240662" name="Group 22"/>
            <p:cNvGrpSpPr>
              <a:grpSpLocks/>
            </p:cNvGrpSpPr>
            <p:nvPr/>
          </p:nvGrpSpPr>
          <p:grpSpPr bwMode="auto">
            <a:xfrm>
              <a:off x="4086" y="1242"/>
              <a:ext cx="851" cy="851"/>
              <a:chOff x="4092" y="960"/>
              <a:chExt cx="960" cy="960"/>
            </a:xfrm>
          </p:grpSpPr>
          <p:sp>
            <p:nvSpPr>
              <p:cNvPr id="240663" name="Rectangle 23"/>
              <p:cNvSpPr>
                <a:spLocks noChangeArrowheads="1"/>
              </p:cNvSpPr>
              <p:nvPr/>
            </p:nvSpPr>
            <p:spPr bwMode="auto">
              <a:xfrm>
                <a:off x="4092" y="960"/>
                <a:ext cx="960" cy="960"/>
              </a:xfrm>
              <a:prstGeom prst="rect">
                <a:avLst/>
              </a:prstGeom>
              <a:solidFill>
                <a:srgbClr val="3399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0664" name="Oval 24"/>
              <p:cNvSpPr>
                <a:spLocks noChangeArrowheads="1"/>
              </p:cNvSpPr>
              <p:nvPr/>
            </p:nvSpPr>
            <p:spPr bwMode="auto">
              <a:xfrm>
                <a:off x="4356" y="1236"/>
                <a:ext cx="432" cy="432"/>
              </a:xfrm>
              <a:prstGeom prst="ellipse">
                <a:avLst/>
              </a:prstGeom>
              <a:solidFill>
                <a:srgbClr val="FF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grpSp>
        <p:grpSp>
          <p:nvGrpSpPr>
            <p:cNvPr id="240665" name="Group 25"/>
            <p:cNvGrpSpPr>
              <a:grpSpLocks/>
            </p:cNvGrpSpPr>
            <p:nvPr/>
          </p:nvGrpSpPr>
          <p:grpSpPr bwMode="auto">
            <a:xfrm>
              <a:off x="2319" y="986"/>
              <a:ext cx="1362" cy="1363"/>
              <a:chOff x="2100" y="672"/>
              <a:chExt cx="1536" cy="1536"/>
            </a:xfrm>
          </p:grpSpPr>
          <p:sp>
            <p:nvSpPr>
              <p:cNvPr id="240666" name="Rectangle 26"/>
              <p:cNvSpPr>
                <a:spLocks noChangeArrowheads="1"/>
              </p:cNvSpPr>
              <p:nvPr/>
            </p:nvSpPr>
            <p:spPr bwMode="auto">
              <a:xfrm>
                <a:off x="2100" y="672"/>
                <a:ext cx="1536" cy="1536"/>
              </a:xfrm>
              <a:prstGeom prst="rect">
                <a:avLst/>
              </a:prstGeom>
              <a:solidFill>
                <a:srgbClr val="C0C0C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0667" name="Rectangle 27"/>
              <p:cNvSpPr>
                <a:spLocks noChangeArrowheads="1"/>
              </p:cNvSpPr>
              <p:nvPr/>
            </p:nvSpPr>
            <p:spPr bwMode="auto">
              <a:xfrm>
                <a:off x="2796" y="1380"/>
                <a:ext cx="144" cy="144"/>
              </a:xfrm>
              <a:prstGeom prst="rect">
                <a:avLst/>
              </a:prstGeom>
              <a:noFill/>
              <a:ln w="9525">
                <a:solidFill>
                  <a:schemeClr val="tx1"/>
                </a:solidFill>
                <a:prstDash val="sysDot"/>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0668" name="Line 28"/>
              <p:cNvSpPr>
                <a:spLocks noChangeShapeType="1"/>
              </p:cNvSpPr>
              <p:nvPr/>
            </p:nvSpPr>
            <p:spPr bwMode="auto">
              <a:xfrm>
                <a:off x="3084" y="1380"/>
                <a:ext cx="0" cy="144"/>
              </a:xfrm>
              <a:prstGeom prst="line">
                <a:avLst/>
              </a:prstGeom>
              <a:noFill/>
              <a:ln w="5080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0669" name="Line 29"/>
              <p:cNvSpPr>
                <a:spLocks noChangeShapeType="1"/>
              </p:cNvSpPr>
              <p:nvPr/>
            </p:nvSpPr>
            <p:spPr bwMode="auto">
              <a:xfrm>
                <a:off x="3336" y="1380"/>
                <a:ext cx="0" cy="144"/>
              </a:xfrm>
              <a:prstGeom prst="line">
                <a:avLst/>
              </a:prstGeom>
              <a:noFill/>
              <a:ln w="10160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0670" name="Line 30"/>
              <p:cNvSpPr>
                <a:spLocks noChangeShapeType="1"/>
              </p:cNvSpPr>
              <p:nvPr/>
            </p:nvSpPr>
            <p:spPr bwMode="auto">
              <a:xfrm>
                <a:off x="3228" y="1380"/>
                <a:ext cx="0" cy="144"/>
              </a:xfrm>
              <a:prstGeom prst="line">
                <a:avLst/>
              </a:prstGeom>
              <a:noFill/>
              <a:ln w="762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0671" name="Line 31"/>
              <p:cNvSpPr>
                <a:spLocks noChangeShapeType="1"/>
              </p:cNvSpPr>
              <p:nvPr/>
            </p:nvSpPr>
            <p:spPr bwMode="auto">
              <a:xfrm>
                <a:off x="3528" y="1380"/>
                <a:ext cx="0" cy="144"/>
              </a:xfrm>
              <a:prstGeom prst="line">
                <a:avLst/>
              </a:prstGeom>
              <a:noFill/>
              <a:ln w="1270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0672" name="Line 32"/>
              <p:cNvSpPr>
                <a:spLocks noChangeShapeType="1"/>
              </p:cNvSpPr>
              <p:nvPr/>
            </p:nvSpPr>
            <p:spPr bwMode="auto">
              <a:xfrm flipH="1">
                <a:off x="2640" y="1380"/>
                <a:ext cx="0" cy="144"/>
              </a:xfrm>
              <a:prstGeom prst="line">
                <a:avLst/>
              </a:prstGeom>
              <a:noFill/>
              <a:ln w="5080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0673" name="Line 33"/>
              <p:cNvSpPr>
                <a:spLocks noChangeShapeType="1"/>
              </p:cNvSpPr>
              <p:nvPr/>
            </p:nvSpPr>
            <p:spPr bwMode="auto">
              <a:xfrm flipH="1">
                <a:off x="2388" y="1380"/>
                <a:ext cx="0" cy="144"/>
              </a:xfrm>
              <a:prstGeom prst="line">
                <a:avLst/>
              </a:prstGeom>
              <a:noFill/>
              <a:ln w="10160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0674" name="Line 34"/>
              <p:cNvSpPr>
                <a:spLocks noChangeShapeType="1"/>
              </p:cNvSpPr>
              <p:nvPr/>
            </p:nvSpPr>
            <p:spPr bwMode="auto">
              <a:xfrm flipH="1">
                <a:off x="2496" y="1380"/>
                <a:ext cx="0" cy="144"/>
              </a:xfrm>
              <a:prstGeom prst="line">
                <a:avLst/>
              </a:prstGeom>
              <a:noFill/>
              <a:ln w="762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0675" name="Line 35"/>
              <p:cNvSpPr>
                <a:spLocks noChangeShapeType="1"/>
              </p:cNvSpPr>
              <p:nvPr/>
            </p:nvSpPr>
            <p:spPr bwMode="auto">
              <a:xfrm flipH="1">
                <a:off x="2196" y="1380"/>
                <a:ext cx="0" cy="144"/>
              </a:xfrm>
              <a:prstGeom prst="line">
                <a:avLst/>
              </a:prstGeom>
              <a:noFill/>
              <a:ln w="1270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0676" name="Line 36"/>
              <p:cNvSpPr>
                <a:spLocks noChangeShapeType="1"/>
              </p:cNvSpPr>
              <p:nvPr/>
            </p:nvSpPr>
            <p:spPr bwMode="auto">
              <a:xfrm rot="5400000">
                <a:off x="2872" y="1588"/>
                <a:ext cx="0" cy="144"/>
              </a:xfrm>
              <a:prstGeom prst="line">
                <a:avLst/>
              </a:prstGeom>
              <a:noFill/>
              <a:ln w="5080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0677" name="Line 37"/>
              <p:cNvSpPr>
                <a:spLocks noChangeShapeType="1"/>
              </p:cNvSpPr>
              <p:nvPr/>
            </p:nvSpPr>
            <p:spPr bwMode="auto">
              <a:xfrm rot="5400000">
                <a:off x="2872" y="1840"/>
                <a:ext cx="0" cy="144"/>
              </a:xfrm>
              <a:prstGeom prst="line">
                <a:avLst/>
              </a:prstGeom>
              <a:noFill/>
              <a:ln w="10160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0678" name="Line 38"/>
              <p:cNvSpPr>
                <a:spLocks noChangeShapeType="1"/>
              </p:cNvSpPr>
              <p:nvPr/>
            </p:nvSpPr>
            <p:spPr bwMode="auto">
              <a:xfrm rot="5400000">
                <a:off x="2872" y="1732"/>
                <a:ext cx="0" cy="144"/>
              </a:xfrm>
              <a:prstGeom prst="line">
                <a:avLst/>
              </a:prstGeom>
              <a:noFill/>
              <a:ln w="762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0679" name="Line 39"/>
              <p:cNvSpPr>
                <a:spLocks noChangeShapeType="1"/>
              </p:cNvSpPr>
              <p:nvPr/>
            </p:nvSpPr>
            <p:spPr bwMode="auto">
              <a:xfrm rot="5400000">
                <a:off x="2872" y="2032"/>
                <a:ext cx="0" cy="144"/>
              </a:xfrm>
              <a:prstGeom prst="line">
                <a:avLst/>
              </a:prstGeom>
              <a:noFill/>
              <a:ln w="1270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0680" name="Line 40"/>
              <p:cNvSpPr>
                <a:spLocks noChangeShapeType="1"/>
              </p:cNvSpPr>
              <p:nvPr/>
            </p:nvSpPr>
            <p:spPr bwMode="auto">
              <a:xfrm rot="5400000" flipH="1">
                <a:off x="2872" y="1144"/>
                <a:ext cx="0" cy="144"/>
              </a:xfrm>
              <a:prstGeom prst="line">
                <a:avLst/>
              </a:prstGeom>
              <a:noFill/>
              <a:ln w="5080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0681" name="Line 41"/>
              <p:cNvSpPr>
                <a:spLocks noChangeShapeType="1"/>
              </p:cNvSpPr>
              <p:nvPr/>
            </p:nvSpPr>
            <p:spPr bwMode="auto">
              <a:xfrm rot="5400000" flipH="1">
                <a:off x="2872" y="892"/>
                <a:ext cx="0" cy="144"/>
              </a:xfrm>
              <a:prstGeom prst="line">
                <a:avLst/>
              </a:prstGeom>
              <a:noFill/>
              <a:ln w="10160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0682" name="Line 42"/>
              <p:cNvSpPr>
                <a:spLocks noChangeShapeType="1"/>
              </p:cNvSpPr>
              <p:nvPr/>
            </p:nvSpPr>
            <p:spPr bwMode="auto">
              <a:xfrm rot="5400000" flipH="1">
                <a:off x="2872" y="1000"/>
                <a:ext cx="0" cy="144"/>
              </a:xfrm>
              <a:prstGeom prst="line">
                <a:avLst/>
              </a:prstGeom>
              <a:noFill/>
              <a:ln w="762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0683" name="Line 43"/>
              <p:cNvSpPr>
                <a:spLocks noChangeShapeType="1"/>
              </p:cNvSpPr>
              <p:nvPr/>
            </p:nvSpPr>
            <p:spPr bwMode="auto">
              <a:xfrm rot="5400000" flipH="1">
                <a:off x="2872" y="700"/>
                <a:ext cx="0" cy="144"/>
              </a:xfrm>
              <a:prstGeom prst="line">
                <a:avLst/>
              </a:prstGeom>
              <a:noFill/>
              <a:ln w="1270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grpSp>
        <p:grpSp>
          <p:nvGrpSpPr>
            <p:cNvPr id="240684" name="Group 44"/>
            <p:cNvGrpSpPr>
              <a:grpSpLocks/>
            </p:cNvGrpSpPr>
            <p:nvPr/>
          </p:nvGrpSpPr>
          <p:grpSpPr bwMode="auto">
            <a:xfrm>
              <a:off x="3436" y="2092"/>
              <a:ext cx="1022" cy="353"/>
              <a:chOff x="3360" y="1836"/>
              <a:chExt cx="1152" cy="398"/>
            </a:xfrm>
          </p:grpSpPr>
          <p:sp>
            <p:nvSpPr>
              <p:cNvPr id="240685" name="Line 45"/>
              <p:cNvSpPr>
                <a:spLocks noChangeShapeType="1"/>
              </p:cNvSpPr>
              <p:nvPr/>
            </p:nvSpPr>
            <p:spPr bwMode="auto">
              <a:xfrm>
                <a:off x="3360" y="1836"/>
                <a:ext cx="576"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0686" name="Text Box 46"/>
              <p:cNvSpPr txBox="1">
                <a:spLocks noChangeArrowheads="1"/>
              </p:cNvSpPr>
              <p:nvPr/>
            </p:nvSpPr>
            <p:spPr bwMode="auto">
              <a:xfrm>
                <a:off x="3887" y="1884"/>
                <a:ext cx="625"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zh-CN" altLang="en-US" sz="1800" b="1">
                    <a:solidFill>
                      <a:prstClr val="black"/>
                    </a:solidFill>
                    <a:latin typeface="Times New Roman" panose="02020603050405020304" pitchFamily="18" charset="0"/>
                  </a:rPr>
                  <a:t>薰黑</a:t>
                </a:r>
              </a:p>
            </p:txBody>
          </p:sp>
        </p:grpSp>
        <p:grpSp>
          <p:nvGrpSpPr>
            <p:cNvPr id="240687" name="Group 47"/>
            <p:cNvGrpSpPr>
              <a:grpSpLocks/>
            </p:cNvGrpSpPr>
            <p:nvPr/>
          </p:nvGrpSpPr>
          <p:grpSpPr bwMode="auto">
            <a:xfrm>
              <a:off x="562" y="1284"/>
              <a:ext cx="1384" cy="989"/>
              <a:chOff x="120" y="1008"/>
              <a:chExt cx="1560" cy="1114"/>
            </a:xfrm>
          </p:grpSpPr>
          <p:sp>
            <p:nvSpPr>
              <p:cNvPr id="240688" name="Text Box 48"/>
              <p:cNvSpPr txBox="1">
                <a:spLocks noChangeArrowheads="1"/>
              </p:cNvSpPr>
              <p:nvPr/>
            </p:nvSpPr>
            <p:spPr bwMode="auto">
              <a:xfrm>
                <a:off x="120" y="1510"/>
                <a:ext cx="384" cy="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zh-CN" altLang="en-US" sz="1800" b="1">
                    <a:solidFill>
                      <a:prstClr val="black"/>
                    </a:solidFill>
                    <a:latin typeface="Times New Roman" panose="02020603050405020304" pitchFamily="18" charset="0"/>
                  </a:rPr>
                  <a:t>光栅</a:t>
                </a:r>
              </a:p>
            </p:txBody>
          </p:sp>
          <p:grpSp>
            <p:nvGrpSpPr>
              <p:cNvPr id="240689" name="Group 49"/>
              <p:cNvGrpSpPr>
                <a:grpSpLocks/>
              </p:cNvGrpSpPr>
              <p:nvPr/>
            </p:nvGrpSpPr>
            <p:grpSpPr bwMode="auto">
              <a:xfrm>
                <a:off x="720" y="1008"/>
                <a:ext cx="960" cy="960"/>
                <a:chOff x="720" y="1008"/>
                <a:chExt cx="960" cy="960"/>
              </a:xfrm>
            </p:grpSpPr>
            <p:sp>
              <p:nvSpPr>
                <p:cNvPr id="240690" name="Rectangle 50" descr="深色横线"/>
                <p:cNvSpPr>
                  <a:spLocks noChangeArrowheads="1"/>
                </p:cNvSpPr>
                <p:nvPr/>
              </p:nvSpPr>
              <p:spPr bwMode="auto">
                <a:xfrm>
                  <a:off x="720" y="1008"/>
                  <a:ext cx="960" cy="960"/>
                </a:xfrm>
                <a:prstGeom prst="rect">
                  <a:avLst/>
                </a:prstGeom>
                <a:pattFill prst="dkHorz">
                  <a:fgClr>
                    <a:schemeClr val="tx1"/>
                  </a:fgClr>
                  <a:bgClr>
                    <a:schemeClr val="bg1"/>
                  </a:bgClr>
                </a:patt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0691" name="Oval 51" descr="深色竖线"/>
                <p:cNvSpPr>
                  <a:spLocks noChangeArrowheads="1"/>
                </p:cNvSpPr>
                <p:nvPr/>
              </p:nvSpPr>
              <p:spPr bwMode="auto">
                <a:xfrm>
                  <a:off x="996" y="1272"/>
                  <a:ext cx="432" cy="432"/>
                </a:xfrm>
                <a:prstGeom prst="ellipse">
                  <a:avLst/>
                </a:prstGeom>
                <a:pattFill prst="dkVert">
                  <a:fgClr>
                    <a:schemeClr val="tx1"/>
                  </a:fgClr>
                  <a:bgClr>
                    <a:srgbClr val="FFFFFF"/>
                  </a:bgClr>
                </a:patt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grpSp>
          <p:grpSp>
            <p:nvGrpSpPr>
              <p:cNvPr id="240692" name="Group 52"/>
              <p:cNvGrpSpPr>
                <a:grpSpLocks/>
              </p:cNvGrpSpPr>
              <p:nvPr/>
            </p:nvGrpSpPr>
            <p:grpSpPr bwMode="auto">
              <a:xfrm>
                <a:off x="396" y="1152"/>
                <a:ext cx="912" cy="699"/>
                <a:chOff x="288" y="1152"/>
                <a:chExt cx="912" cy="699"/>
              </a:xfrm>
            </p:grpSpPr>
            <p:sp>
              <p:nvSpPr>
                <p:cNvPr id="240693" name="Line 53"/>
                <p:cNvSpPr>
                  <a:spLocks noChangeShapeType="1"/>
                </p:cNvSpPr>
                <p:nvPr/>
              </p:nvSpPr>
              <p:spPr bwMode="auto">
                <a:xfrm flipH="1">
                  <a:off x="288" y="1152"/>
                  <a:ext cx="590" cy="69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0694" name="Line 54"/>
                <p:cNvSpPr>
                  <a:spLocks noChangeShapeType="1"/>
                </p:cNvSpPr>
                <p:nvPr/>
              </p:nvSpPr>
              <p:spPr bwMode="auto">
                <a:xfrm flipH="1">
                  <a:off x="288" y="1440"/>
                  <a:ext cx="912" cy="41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grpSp>
        </p:grpSp>
        <p:grpSp>
          <p:nvGrpSpPr>
            <p:cNvPr id="240695" name="Group 55"/>
            <p:cNvGrpSpPr>
              <a:grpSpLocks/>
            </p:cNvGrpSpPr>
            <p:nvPr/>
          </p:nvGrpSpPr>
          <p:grpSpPr bwMode="auto">
            <a:xfrm>
              <a:off x="2319" y="986"/>
              <a:ext cx="1362" cy="1363"/>
              <a:chOff x="2160" y="2256"/>
              <a:chExt cx="1536" cy="1536"/>
            </a:xfrm>
          </p:grpSpPr>
          <p:sp>
            <p:nvSpPr>
              <p:cNvPr id="240696" name="Rectangle 56"/>
              <p:cNvSpPr>
                <a:spLocks noChangeArrowheads="1"/>
              </p:cNvSpPr>
              <p:nvPr/>
            </p:nvSpPr>
            <p:spPr bwMode="auto">
              <a:xfrm>
                <a:off x="2160" y="2256"/>
                <a:ext cx="1536" cy="1536"/>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C0C0C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0697" name="Rectangle 57"/>
              <p:cNvSpPr>
                <a:spLocks noChangeArrowheads="1"/>
              </p:cNvSpPr>
              <p:nvPr/>
            </p:nvSpPr>
            <p:spPr bwMode="auto">
              <a:xfrm>
                <a:off x="2856" y="2964"/>
                <a:ext cx="144" cy="144"/>
              </a:xfrm>
              <a:prstGeom prst="rect">
                <a:avLst/>
              </a:prstGeom>
              <a:noFill/>
              <a:ln w="9525">
                <a:solidFill>
                  <a:schemeClr val="tx1"/>
                </a:solidFill>
                <a:prstDash val="sysDot"/>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0698" name="Line 58"/>
              <p:cNvSpPr>
                <a:spLocks noChangeShapeType="1"/>
              </p:cNvSpPr>
              <p:nvPr/>
            </p:nvSpPr>
            <p:spPr bwMode="auto">
              <a:xfrm>
                <a:off x="3144" y="2964"/>
                <a:ext cx="0" cy="144"/>
              </a:xfrm>
              <a:prstGeom prst="line">
                <a:avLst/>
              </a:prstGeom>
              <a:noFill/>
              <a:ln w="5080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0699" name="Line 59"/>
              <p:cNvSpPr>
                <a:spLocks noChangeShapeType="1"/>
              </p:cNvSpPr>
              <p:nvPr/>
            </p:nvSpPr>
            <p:spPr bwMode="auto">
              <a:xfrm>
                <a:off x="3396" y="2964"/>
                <a:ext cx="0" cy="144"/>
              </a:xfrm>
              <a:prstGeom prst="line">
                <a:avLst/>
              </a:prstGeom>
              <a:noFill/>
              <a:ln w="10160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0700" name="Line 60"/>
              <p:cNvSpPr>
                <a:spLocks noChangeShapeType="1"/>
              </p:cNvSpPr>
              <p:nvPr/>
            </p:nvSpPr>
            <p:spPr bwMode="auto">
              <a:xfrm>
                <a:off x="3288" y="2964"/>
                <a:ext cx="0" cy="144"/>
              </a:xfrm>
              <a:prstGeom prst="line">
                <a:avLst/>
              </a:prstGeom>
              <a:noFill/>
              <a:ln w="762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0701" name="Line 61"/>
              <p:cNvSpPr>
                <a:spLocks noChangeShapeType="1"/>
              </p:cNvSpPr>
              <p:nvPr/>
            </p:nvSpPr>
            <p:spPr bwMode="auto">
              <a:xfrm>
                <a:off x="3588" y="2964"/>
                <a:ext cx="0" cy="144"/>
              </a:xfrm>
              <a:prstGeom prst="line">
                <a:avLst/>
              </a:prstGeom>
              <a:noFill/>
              <a:ln w="1270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0702" name="Line 62"/>
              <p:cNvSpPr>
                <a:spLocks noChangeShapeType="1"/>
              </p:cNvSpPr>
              <p:nvPr/>
            </p:nvSpPr>
            <p:spPr bwMode="auto">
              <a:xfrm flipH="1">
                <a:off x="2700" y="2964"/>
                <a:ext cx="0" cy="144"/>
              </a:xfrm>
              <a:prstGeom prst="line">
                <a:avLst/>
              </a:prstGeom>
              <a:noFill/>
              <a:ln w="5080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0703" name="Line 63"/>
              <p:cNvSpPr>
                <a:spLocks noChangeShapeType="1"/>
              </p:cNvSpPr>
              <p:nvPr/>
            </p:nvSpPr>
            <p:spPr bwMode="auto">
              <a:xfrm flipH="1">
                <a:off x="2448" y="2964"/>
                <a:ext cx="0" cy="144"/>
              </a:xfrm>
              <a:prstGeom prst="line">
                <a:avLst/>
              </a:prstGeom>
              <a:noFill/>
              <a:ln w="10160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0704" name="Line 64"/>
              <p:cNvSpPr>
                <a:spLocks noChangeShapeType="1"/>
              </p:cNvSpPr>
              <p:nvPr/>
            </p:nvSpPr>
            <p:spPr bwMode="auto">
              <a:xfrm flipH="1">
                <a:off x="2556" y="2964"/>
                <a:ext cx="0" cy="144"/>
              </a:xfrm>
              <a:prstGeom prst="line">
                <a:avLst/>
              </a:prstGeom>
              <a:noFill/>
              <a:ln w="762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0705" name="Line 65"/>
              <p:cNvSpPr>
                <a:spLocks noChangeShapeType="1"/>
              </p:cNvSpPr>
              <p:nvPr/>
            </p:nvSpPr>
            <p:spPr bwMode="auto">
              <a:xfrm flipH="1">
                <a:off x="2256" y="2964"/>
                <a:ext cx="0" cy="144"/>
              </a:xfrm>
              <a:prstGeom prst="line">
                <a:avLst/>
              </a:prstGeom>
              <a:noFill/>
              <a:ln w="1270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0706" name="Line 66"/>
              <p:cNvSpPr>
                <a:spLocks noChangeShapeType="1"/>
              </p:cNvSpPr>
              <p:nvPr/>
            </p:nvSpPr>
            <p:spPr bwMode="auto">
              <a:xfrm rot="5400000">
                <a:off x="2932" y="3172"/>
                <a:ext cx="0" cy="144"/>
              </a:xfrm>
              <a:prstGeom prst="line">
                <a:avLst/>
              </a:prstGeom>
              <a:noFill/>
              <a:ln w="5080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0707" name="Line 67"/>
              <p:cNvSpPr>
                <a:spLocks noChangeShapeType="1"/>
              </p:cNvSpPr>
              <p:nvPr/>
            </p:nvSpPr>
            <p:spPr bwMode="auto">
              <a:xfrm rot="5400000">
                <a:off x="2932" y="3424"/>
                <a:ext cx="0" cy="144"/>
              </a:xfrm>
              <a:prstGeom prst="line">
                <a:avLst/>
              </a:prstGeom>
              <a:noFill/>
              <a:ln w="10160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0708" name="Line 68"/>
              <p:cNvSpPr>
                <a:spLocks noChangeShapeType="1"/>
              </p:cNvSpPr>
              <p:nvPr/>
            </p:nvSpPr>
            <p:spPr bwMode="auto">
              <a:xfrm rot="5400000">
                <a:off x="2932" y="3316"/>
                <a:ext cx="0" cy="144"/>
              </a:xfrm>
              <a:prstGeom prst="line">
                <a:avLst/>
              </a:prstGeom>
              <a:noFill/>
              <a:ln w="762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0709" name="Line 69"/>
              <p:cNvSpPr>
                <a:spLocks noChangeShapeType="1"/>
              </p:cNvSpPr>
              <p:nvPr/>
            </p:nvSpPr>
            <p:spPr bwMode="auto">
              <a:xfrm rot="5400000">
                <a:off x="2932" y="3616"/>
                <a:ext cx="0" cy="144"/>
              </a:xfrm>
              <a:prstGeom prst="line">
                <a:avLst/>
              </a:prstGeom>
              <a:noFill/>
              <a:ln w="1270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0710" name="Line 70"/>
              <p:cNvSpPr>
                <a:spLocks noChangeShapeType="1"/>
              </p:cNvSpPr>
              <p:nvPr/>
            </p:nvSpPr>
            <p:spPr bwMode="auto">
              <a:xfrm rot="5400000" flipH="1">
                <a:off x="2932" y="2728"/>
                <a:ext cx="0" cy="144"/>
              </a:xfrm>
              <a:prstGeom prst="line">
                <a:avLst/>
              </a:prstGeom>
              <a:noFill/>
              <a:ln w="5080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0711" name="Line 71"/>
              <p:cNvSpPr>
                <a:spLocks noChangeShapeType="1"/>
              </p:cNvSpPr>
              <p:nvPr/>
            </p:nvSpPr>
            <p:spPr bwMode="auto">
              <a:xfrm rot="5400000" flipH="1">
                <a:off x="2932" y="2476"/>
                <a:ext cx="0" cy="144"/>
              </a:xfrm>
              <a:prstGeom prst="line">
                <a:avLst/>
              </a:prstGeom>
              <a:noFill/>
              <a:ln w="10160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0712" name="Line 72"/>
              <p:cNvSpPr>
                <a:spLocks noChangeShapeType="1"/>
              </p:cNvSpPr>
              <p:nvPr/>
            </p:nvSpPr>
            <p:spPr bwMode="auto">
              <a:xfrm rot="5400000" flipH="1">
                <a:off x="2932" y="2584"/>
                <a:ext cx="0" cy="144"/>
              </a:xfrm>
              <a:prstGeom prst="line">
                <a:avLst/>
              </a:prstGeom>
              <a:noFill/>
              <a:ln w="762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0713" name="Line 73"/>
              <p:cNvSpPr>
                <a:spLocks noChangeShapeType="1"/>
              </p:cNvSpPr>
              <p:nvPr/>
            </p:nvSpPr>
            <p:spPr bwMode="auto">
              <a:xfrm rot="5400000" flipH="1">
                <a:off x="2932" y="2284"/>
                <a:ext cx="0" cy="144"/>
              </a:xfrm>
              <a:prstGeom prst="line">
                <a:avLst/>
              </a:prstGeom>
              <a:noFill/>
              <a:ln w="1270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grpSp>
        <p:grpSp>
          <p:nvGrpSpPr>
            <p:cNvPr id="240714" name="Group 74"/>
            <p:cNvGrpSpPr>
              <a:grpSpLocks/>
            </p:cNvGrpSpPr>
            <p:nvPr/>
          </p:nvGrpSpPr>
          <p:grpSpPr bwMode="auto">
            <a:xfrm>
              <a:off x="2872" y="1018"/>
              <a:ext cx="234" cy="1278"/>
              <a:chOff x="2724" y="624"/>
              <a:chExt cx="264" cy="1440"/>
            </a:xfrm>
          </p:grpSpPr>
          <p:sp>
            <p:nvSpPr>
              <p:cNvPr id="240715" name="Rectangle 75"/>
              <p:cNvSpPr>
                <a:spLocks noChangeArrowheads="1"/>
              </p:cNvSpPr>
              <p:nvPr/>
            </p:nvSpPr>
            <p:spPr bwMode="auto">
              <a:xfrm>
                <a:off x="2736" y="624"/>
                <a:ext cx="240" cy="144"/>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0716" name="Rectangle 76"/>
              <p:cNvSpPr>
                <a:spLocks noChangeArrowheads="1"/>
              </p:cNvSpPr>
              <p:nvPr/>
            </p:nvSpPr>
            <p:spPr bwMode="auto">
              <a:xfrm>
                <a:off x="2748" y="1920"/>
                <a:ext cx="240" cy="144"/>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0717" name="Rectangle 77"/>
              <p:cNvSpPr>
                <a:spLocks noChangeArrowheads="1"/>
              </p:cNvSpPr>
              <p:nvPr/>
            </p:nvSpPr>
            <p:spPr bwMode="auto">
              <a:xfrm>
                <a:off x="2736" y="1668"/>
                <a:ext cx="240" cy="96"/>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0718" name="Rectangle 78"/>
              <p:cNvSpPr>
                <a:spLocks noChangeArrowheads="1"/>
              </p:cNvSpPr>
              <p:nvPr/>
            </p:nvSpPr>
            <p:spPr bwMode="auto">
              <a:xfrm>
                <a:off x="2724" y="936"/>
                <a:ext cx="240" cy="96"/>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grpSp>
        <p:grpSp>
          <p:nvGrpSpPr>
            <p:cNvPr id="240719" name="Group 79"/>
            <p:cNvGrpSpPr>
              <a:grpSpLocks/>
            </p:cNvGrpSpPr>
            <p:nvPr/>
          </p:nvGrpSpPr>
          <p:grpSpPr bwMode="auto">
            <a:xfrm>
              <a:off x="1339" y="550"/>
              <a:ext cx="2630" cy="2182"/>
              <a:chOff x="996" y="264"/>
              <a:chExt cx="2964" cy="2461"/>
            </a:xfrm>
          </p:grpSpPr>
          <p:sp>
            <p:nvSpPr>
              <p:cNvPr id="240720" name="Line 80"/>
              <p:cNvSpPr>
                <a:spLocks noChangeShapeType="1"/>
              </p:cNvSpPr>
              <p:nvPr/>
            </p:nvSpPr>
            <p:spPr bwMode="auto">
              <a:xfrm flipV="1">
                <a:off x="2928" y="516"/>
                <a:ext cx="432" cy="5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0721" name="Line 81"/>
              <p:cNvSpPr>
                <a:spLocks noChangeShapeType="1"/>
              </p:cNvSpPr>
              <p:nvPr/>
            </p:nvSpPr>
            <p:spPr bwMode="auto">
              <a:xfrm flipV="1">
                <a:off x="2880" y="516"/>
                <a:ext cx="480" cy="76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0722" name="Text Box 82"/>
              <p:cNvSpPr txBox="1">
                <a:spLocks noChangeArrowheads="1"/>
              </p:cNvSpPr>
              <p:nvPr/>
            </p:nvSpPr>
            <p:spPr bwMode="auto">
              <a:xfrm>
                <a:off x="2953" y="264"/>
                <a:ext cx="1007" cy="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zh-CN" altLang="en-US" sz="1800" b="1">
                    <a:solidFill>
                      <a:srgbClr val="0000FF"/>
                    </a:solidFill>
                    <a:latin typeface="Times New Roman" panose="02020603050405020304" pitchFamily="18" charset="0"/>
                  </a:rPr>
                  <a:t>蓝色透过</a:t>
                </a:r>
                <a:endParaRPr kumimoji="1" lang="zh-CN" altLang="en-US" sz="1800" b="1">
                  <a:solidFill>
                    <a:srgbClr val="0066FF"/>
                  </a:solidFill>
                  <a:latin typeface="Times New Roman" panose="02020603050405020304" pitchFamily="18" charset="0"/>
                </a:endParaRPr>
              </a:p>
            </p:txBody>
          </p:sp>
          <p:sp>
            <p:nvSpPr>
              <p:cNvPr id="240723" name="Line 83"/>
              <p:cNvSpPr>
                <a:spLocks noChangeShapeType="1"/>
              </p:cNvSpPr>
              <p:nvPr/>
            </p:nvSpPr>
            <p:spPr bwMode="auto">
              <a:xfrm flipH="1">
                <a:off x="1824" y="1764"/>
                <a:ext cx="1008" cy="4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0724" name="Line 84"/>
              <p:cNvSpPr>
                <a:spLocks noChangeShapeType="1"/>
              </p:cNvSpPr>
              <p:nvPr/>
            </p:nvSpPr>
            <p:spPr bwMode="auto">
              <a:xfrm flipV="1">
                <a:off x="1872" y="2004"/>
                <a:ext cx="960"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0725" name="Text Box 85"/>
              <p:cNvSpPr txBox="1">
                <a:spLocks noChangeArrowheads="1"/>
              </p:cNvSpPr>
              <p:nvPr/>
            </p:nvSpPr>
            <p:spPr bwMode="auto">
              <a:xfrm>
                <a:off x="996" y="2113"/>
                <a:ext cx="1008" cy="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zh-CN" altLang="en-US" sz="1800" b="1">
                    <a:solidFill>
                      <a:srgbClr val="0000FF"/>
                    </a:solidFill>
                    <a:latin typeface="Times New Roman" panose="02020603050405020304" pitchFamily="18" charset="0"/>
                  </a:rPr>
                  <a:t>蓝色透过</a:t>
                </a:r>
                <a:endParaRPr kumimoji="1" lang="zh-CN" altLang="en-US" sz="1800" b="1">
                  <a:solidFill>
                    <a:srgbClr val="0066FF"/>
                  </a:solidFill>
                  <a:latin typeface="Times New Roman" panose="02020603050405020304" pitchFamily="18" charset="0"/>
                </a:endParaRPr>
              </a:p>
            </p:txBody>
          </p:sp>
        </p:grpSp>
        <p:grpSp>
          <p:nvGrpSpPr>
            <p:cNvPr id="240726" name="Group 86"/>
            <p:cNvGrpSpPr>
              <a:grpSpLocks/>
            </p:cNvGrpSpPr>
            <p:nvPr/>
          </p:nvGrpSpPr>
          <p:grpSpPr bwMode="auto">
            <a:xfrm>
              <a:off x="2531" y="1540"/>
              <a:ext cx="937" cy="340"/>
              <a:chOff x="2352" y="1200"/>
              <a:chExt cx="1056" cy="384"/>
            </a:xfrm>
          </p:grpSpPr>
          <p:sp>
            <p:nvSpPr>
              <p:cNvPr id="240727" name="Rectangle 87"/>
              <p:cNvSpPr>
                <a:spLocks noChangeArrowheads="1"/>
              </p:cNvSpPr>
              <p:nvPr/>
            </p:nvSpPr>
            <p:spPr bwMode="auto">
              <a:xfrm>
                <a:off x="2352" y="1200"/>
                <a:ext cx="96" cy="336"/>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0728" name="Rectangle 88"/>
              <p:cNvSpPr>
                <a:spLocks noChangeArrowheads="1"/>
              </p:cNvSpPr>
              <p:nvPr/>
            </p:nvSpPr>
            <p:spPr bwMode="auto">
              <a:xfrm>
                <a:off x="3312" y="1212"/>
                <a:ext cx="96" cy="336"/>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0729" name="Rectangle 89"/>
              <p:cNvSpPr>
                <a:spLocks noChangeArrowheads="1"/>
              </p:cNvSpPr>
              <p:nvPr/>
            </p:nvSpPr>
            <p:spPr bwMode="auto">
              <a:xfrm>
                <a:off x="3024" y="1248"/>
                <a:ext cx="96" cy="336"/>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0730" name="Rectangle 90"/>
              <p:cNvSpPr>
                <a:spLocks noChangeArrowheads="1"/>
              </p:cNvSpPr>
              <p:nvPr/>
            </p:nvSpPr>
            <p:spPr bwMode="auto">
              <a:xfrm>
                <a:off x="2592" y="1200"/>
                <a:ext cx="96" cy="336"/>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grpSp>
        <p:grpSp>
          <p:nvGrpSpPr>
            <p:cNvPr id="240731" name="Group 91"/>
            <p:cNvGrpSpPr>
              <a:grpSpLocks/>
            </p:cNvGrpSpPr>
            <p:nvPr/>
          </p:nvGrpSpPr>
          <p:grpSpPr bwMode="auto">
            <a:xfrm>
              <a:off x="1680" y="699"/>
              <a:ext cx="2906" cy="969"/>
              <a:chOff x="1380" y="348"/>
              <a:chExt cx="3276" cy="1092"/>
            </a:xfrm>
          </p:grpSpPr>
          <p:sp>
            <p:nvSpPr>
              <p:cNvPr id="240732" name="Line 92"/>
              <p:cNvSpPr>
                <a:spLocks noChangeShapeType="1"/>
              </p:cNvSpPr>
              <p:nvPr/>
            </p:nvSpPr>
            <p:spPr bwMode="auto">
              <a:xfrm flipV="1">
                <a:off x="3216" y="672"/>
                <a:ext cx="672" cy="72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0733" name="Line 93"/>
              <p:cNvSpPr>
                <a:spLocks noChangeShapeType="1"/>
              </p:cNvSpPr>
              <p:nvPr/>
            </p:nvSpPr>
            <p:spPr bwMode="auto">
              <a:xfrm flipV="1">
                <a:off x="3504" y="672"/>
                <a:ext cx="384"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0734" name="Text Box 94"/>
              <p:cNvSpPr txBox="1">
                <a:spLocks noChangeArrowheads="1"/>
              </p:cNvSpPr>
              <p:nvPr/>
            </p:nvSpPr>
            <p:spPr bwMode="auto">
              <a:xfrm>
                <a:off x="3647" y="433"/>
                <a:ext cx="1009" cy="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zh-CN" altLang="en-US" sz="1800" b="1">
                    <a:solidFill>
                      <a:srgbClr val="FF3300"/>
                    </a:solidFill>
                    <a:latin typeface="Times New Roman" panose="02020603050405020304" pitchFamily="18" charset="0"/>
                  </a:rPr>
                  <a:t>红色透过</a:t>
                </a:r>
              </a:p>
            </p:txBody>
          </p:sp>
          <p:sp>
            <p:nvSpPr>
              <p:cNvPr id="240735" name="Line 95"/>
              <p:cNvSpPr>
                <a:spLocks noChangeShapeType="1"/>
              </p:cNvSpPr>
              <p:nvPr/>
            </p:nvSpPr>
            <p:spPr bwMode="auto">
              <a:xfrm flipH="1" flipV="1">
                <a:off x="1824" y="624"/>
                <a:ext cx="336" cy="76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0736" name="Line 96"/>
              <p:cNvSpPr>
                <a:spLocks noChangeShapeType="1"/>
              </p:cNvSpPr>
              <p:nvPr/>
            </p:nvSpPr>
            <p:spPr bwMode="auto">
              <a:xfrm flipH="1" flipV="1">
                <a:off x="1824" y="624"/>
                <a:ext cx="672" cy="81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0737" name="Text Box 97"/>
              <p:cNvSpPr txBox="1">
                <a:spLocks noChangeArrowheads="1"/>
              </p:cNvSpPr>
              <p:nvPr/>
            </p:nvSpPr>
            <p:spPr bwMode="auto">
              <a:xfrm>
                <a:off x="1380" y="348"/>
                <a:ext cx="1008" cy="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zh-CN" altLang="en-US" sz="1800" b="1">
                    <a:solidFill>
                      <a:srgbClr val="FF3300"/>
                    </a:solidFill>
                    <a:latin typeface="Times New Roman" panose="02020603050405020304" pitchFamily="18" charset="0"/>
                  </a:rPr>
                  <a:t>红色透过</a:t>
                </a:r>
              </a:p>
            </p:txBody>
          </p:sp>
        </p:grpSp>
        <p:sp>
          <p:nvSpPr>
            <p:cNvPr id="240738" name="Text Box 98"/>
            <p:cNvSpPr txBox="1">
              <a:spLocks noChangeArrowheads="1"/>
            </p:cNvSpPr>
            <p:nvPr/>
          </p:nvSpPr>
          <p:spPr bwMode="auto">
            <a:xfrm>
              <a:off x="1350" y="1008"/>
              <a:ext cx="340"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zh-CN" altLang="en-US" sz="1800" b="1">
                  <a:solidFill>
                    <a:prstClr val="black"/>
                  </a:solidFill>
                  <a:latin typeface="Times New Roman" panose="02020603050405020304" pitchFamily="18" charset="0"/>
                </a:rPr>
                <a:t>物</a:t>
              </a:r>
            </a:p>
          </p:txBody>
        </p:sp>
        <p:sp>
          <p:nvSpPr>
            <p:cNvPr id="240739" name="Text Box 99"/>
            <p:cNvSpPr txBox="1">
              <a:spLocks noChangeArrowheads="1"/>
            </p:cNvSpPr>
            <p:nvPr/>
          </p:nvSpPr>
          <p:spPr bwMode="auto">
            <a:xfrm>
              <a:off x="4969" y="1487"/>
              <a:ext cx="455"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zh-CN" altLang="en-US" sz="1800" b="1">
                  <a:solidFill>
                    <a:prstClr val="black"/>
                  </a:solidFill>
                  <a:latin typeface="Times New Roman" panose="02020603050405020304" pitchFamily="18" charset="0"/>
                </a:rPr>
                <a:t>像</a:t>
              </a:r>
            </a:p>
          </p:txBody>
        </p:sp>
        <p:sp>
          <p:nvSpPr>
            <p:cNvPr id="240740" name="Text Box 100"/>
            <p:cNvSpPr txBox="1">
              <a:spLocks noChangeArrowheads="1"/>
            </p:cNvSpPr>
            <p:nvPr/>
          </p:nvSpPr>
          <p:spPr bwMode="auto">
            <a:xfrm>
              <a:off x="2734" y="2349"/>
              <a:ext cx="724" cy="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zh-CN" altLang="en-US" sz="1800" b="1">
                  <a:solidFill>
                    <a:prstClr val="black"/>
                  </a:solidFill>
                  <a:latin typeface="Times New Roman" panose="02020603050405020304" pitchFamily="18" charset="0"/>
                </a:rPr>
                <a:t>频谱面</a:t>
              </a:r>
            </a:p>
          </p:txBody>
        </p:sp>
      </p:grpSp>
      <p:sp>
        <p:nvSpPr>
          <p:cNvPr id="240741" name="Rectangle 101"/>
          <p:cNvSpPr>
            <a:spLocks noGrp="1" noChangeArrowheads="1"/>
          </p:cNvSpPr>
          <p:nvPr>
            <p:ph type="title"/>
          </p:nvPr>
        </p:nvSpPr>
        <p:spPr>
          <a:xfrm>
            <a:off x="260078" y="1371731"/>
            <a:ext cx="3796904" cy="514350"/>
          </a:xfrm>
          <a:noFill/>
          <a:ln/>
        </p:spPr>
        <p:txBody>
          <a:bodyPr/>
          <a:lstStyle/>
          <a:p>
            <a:r>
              <a:rPr kumimoji="1" lang="zh-CN" altLang="en-US" sz="2700" b="1" dirty="0">
                <a:ea typeface="宋体" panose="02010600030101010101" pitchFamily="2" charset="-122"/>
              </a:rPr>
              <a:t>▲</a:t>
            </a:r>
            <a:r>
              <a:rPr kumimoji="1" lang="zh-CN" altLang="en-US" sz="2700" b="1" i="1" dirty="0">
                <a:ea typeface="宋体" panose="02010600030101010101" pitchFamily="2" charset="-122"/>
                <a:sym typeface="Symbol" panose="05050102010706020507" pitchFamily="18" charset="2"/>
              </a:rPr>
              <a:t> </a:t>
            </a:r>
            <a:r>
              <a:rPr kumimoji="1" lang="zh-CN" altLang="en-US" sz="2700" b="1" dirty="0">
                <a:ea typeface="宋体" panose="02010600030101010101" pitchFamily="2" charset="-122"/>
              </a:rPr>
              <a:t>调制（假彩色编码）</a:t>
            </a:r>
          </a:p>
        </p:txBody>
      </p:sp>
      <p:sp>
        <p:nvSpPr>
          <p:cNvPr id="103" name="Rectangle 2"/>
          <p:cNvSpPr txBox="1">
            <a:spLocks noChangeArrowheads="1"/>
          </p:cNvSpPr>
          <p:nvPr/>
        </p:nvSpPr>
        <p:spPr>
          <a:xfrm>
            <a:off x="0" y="0"/>
            <a:ext cx="9144000" cy="593525"/>
          </a:xfrm>
          <a:prstGeom prst="rect">
            <a:avLst/>
          </a:prstGeom>
          <a:solidFill>
            <a:schemeClr val="accent6"/>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zh-CN" altLang="en-US" sz="3000" b="1" dirty="0" smtClean="0">
                <a:solidFill>
                  <a:prstClr val="white"/>
                </a:solidFill>
              </a:rPr>
              <a:t>空间滤波</a:t>
            </a:r>
            <a:endParaRPr lang="zh-CN" altLang="en-US" sz="3000" b="1" dirty="0">
              <a:solidFill>
                <a:prstClr val="white"/>
              </a:solidFill>
            </a:endParaRPr>
          </a:p>
        </p:txBody>
      </p:sp>
    </p:spTree>
    <p:extLst>
      <p:ext uri="{BB962C8B-B14F-4D97-AF65-F5344CB8AC3E}">
        <p14:creationId xmlns:p14="http://schemas.microsoft.com/office/powerpoint/2010/main" val="16271432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a:xfrm>
            <a:off x="364889" y="1366361"/>
            <a:ext cx="3796904" cy="514350"/>
          </a:xfrm>
          <a:noFill/>
          <a:ln/>
        </p:spPr>
        <p:txBody>
          <a:bodyPr/>
          <a:lstStyle/>
          <a:p>
            <a:r>
              <a:rPr kumimoji="1" lang="zh-CN" altLang="en-US" sz="2700" b="1" dirty="0">
                <a:ea typeface="宋体" panose="02010600030101010101" pitchFamily="2" charset="-122"/>
              </a:rPr>
              <a:t>▲</a:t>
            </a:r>
            <a:r>
              <a:rPr kumimoji="1" lang="zh-CN" altLang="en-US" sz="2700" b="1" i="1" dirty="0">
                <a:ea typeface="宋体" panose="02010600030101010101" pitchFamily="2" charset="-122"/>
                <a:sym typeface="Symbol" panose="05050102010706020507" pitchFamily="18" charset="2"/>
              </a:rPr>
              <a:t> </a:t>
            </a:r>
            <a:r>
              <a:rPr kumimoji="1" lang="zh-CN" altLang="en-US" sz="2700" b="1" dirty="0">
                <a:ea typeface="宋体" panose="02010600030101010101" pitchFamily="2" charset="-122"/>
              </a:rPr>
              <a:t>调制（假彩色编码）</a:t>
            </a:r>
          </a:p>
        </p:txBody>
      </p:sp>
      <p:grpSp>
        <p:nvGrpSpPr>
          <p:cNvPr id="241667" name="Group 3"/>
          <p:cNvGrpSpPr>
            <a:grpSpLocks/>
          </p:cNvGrpSpPr>
          <p:nvPr/>
        </p:nvGrpSpPr>
        <p:grpSpPr bwMode="auto">
          <a:xfrm>
            <a:off x="1657350" y="1943100"/>
            <a:ext cx="1771650" cy="1854994"/>
            <a:chOff x="384" y="1008"/>
            <a:chExt cx="1488" cy="1558"/>
          </a:xfrm>
        </p:grpSpPr>
        <p:sp>
          <p:nvSpPr>
            <p:cNvPr id="241668" name="Rectangle 4"/>
            <p:cNvSpPr>
              <a:spLocks noChangeArrowheads="1"/>
            </p:cNvSpPr>
            <p:nvPr/>
          </p:nvSpPr>
          <p:spPr bwMode="auto">
            <a:xfrm>
              <a:off x="384" y="1008"/>
              <a:ext cx="1488" cy="1200"/>
            </a:xfrm>
            <a:prstGeom prst="rect">
              <a:avLst/>
            </a:prstGeom>
            <a:solidFill>
              <a:schemeClr val="bg1"/>
            </a:solidFill>
            <a:ln w="9525">
              <a:solidFill>
                <a:schemeClr val="tx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669" name="Line 5"/>
            <p:cNvSpPr>
              <a:spLocks noChangeShapeType="1"/>
            </p:cNvSpPr>
            <p:nvPr/>
          </p:nvSpPr>
          <p:spPr bwMode="auto">
            <a:xfrm>
              <a:off x="384" y="1104"/>
              <a:ext cx="14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670" name="Line 6"/>
            <p:cNvSpPr>
              <a:spLocks noChangeShapeType="1"/>
            </p:cNvSpPr>
            <p:nvPr/>
          </p:nvSpPr>
          <p:spPr bwMode="auto">
            <a:xfrm>
              <a:off x="384" y="1200"/>
              <a:ext cx="14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671" name="Line 7"/>
            <p:cNvSpPr>
              <a:spLocks noChangeShapeType="1"/>
            </p:cNvSpPr>
            <p:nvPr/>
          </p:nvSpPr>
          <p:spPr bwMode="auto">
            <a:xfrm>
              <a:off x="384" y="1296"/>
              <a:ext cx="14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672" name="Line 8"/>
            <p:cNvSpPr>
              <a:spLocks noChangeShapeType="1"/>
            </p:cNvSpPr>
            <p:nvPr/>
          </p:nvSpPr>
          <p:spPr bwMode="auto">
            <a:xfrm>
              <a:off x="384" y="1392"/>
              <a:ext cx="14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673" name="Line 9"/>
            <p:cNvSpPr>
              <a:spLocks noChangeShapeType="1"/>
            </p:cNvSpPr>
            <p:nvPr/>
          </p:nvSpPr>
          <p:spPr bwMode="auto">
            <a:xfrm>
              <a:off x="384" y="2064"/>
              <a:ext cx="14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674" name="Line 10"/>
            <p:cNvSpPr>
              <a:spLocks noChangeShapeType="1"/>
            </p:cNvSpPr>
            <p:nvPr/>
          </p:nvSpPr>
          <p:spPr bwMode="auto">
            <a:xfrm>
              <a:off x="384" y="2160"/>
              <a:ext cx="14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675" name="Rectangle 11"/>
            <p:cNvSpPr>
              <a:spLocks noChangeArrowheads="1"/>
            </p:cNvSpPr>
            <p:nvPr/>
          </p:nvSpPr>
          <p:spPr bwMode="auto">
            <a:xfrm rot="24046190">
              <a:off x="763" y="1206"/>
              <a:ext cx="724" cy="599"/>
            </a:xfrm>
            <a:prstGeom prst="rect">
              <a:avLst/>
            </a:prstGeom>
            <a:solidFill>
              <a:schemeClr val="bg1"/>
            </a:solidFill>
            <a:ln w="9525">
              <a:solidFill>
                <a:schemeClr val="tx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676" name="Rectangle 12"/>
            <p:cNvSpPr>
              <a:spLocks noChangeArrowheads="1"/>
            </p:cNvSpPr>
            <p:nvPr/>
          </p:nvSpPr>
          <p:spPr bwMode="auto">
            <a:xfrm>
              <a:off x="384" y="1488"/>
              <a:ext cx="1488" cy="480"/>
            </a:xfrm>
            <a:prstGeom prst="rect">
              <a:avLst/>
            </a:prstGeom>
            <a:solidFill>
              <a:schemeClr val="bg1"/>
            </a:solidFill>
            <a:ln w="9525">
              <a:solidFill>
                <a:schemeClr val="tx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677" name="Line 13"/>
            <p:cNvSpPr>
              <a:spLocks noChangeShapeType="1"/>
            </p:cNvSpPr>
            <p:nvPr/>
          </p:nvSpPr>
          <p:spPr bwMode="auto">
            <a:xfrm>
              <a:off x="384" y="1776"/>
              <a:ext cx="14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678" name="Line 14"/>
            <p:cNvSpPr>
              <a:spLocks noChangeShapeType="1"/>
            </p:cNvSpPr>
            <p:nvPr/>
          </p:nvSpPr>
          <p:spPr bwMode="auto">
            <a:xfrm>
              <a:off x="384" y="1488"/>
              <a:ext cx="14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679" name="Line 15"/>
            <p:cNvSpPr>
              <a:spLocks noChangeShapeType="1"/>
            </p:cNvSpPr>
            <p:nvPr/>
          </p:nvSpPr>
          <p:spPr bwMode="auto">
            <a:xfrm>
              <a:off x="384" y="1584"/>
              <a:ext cx="14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680" name="Line 16"/>
            <p:cNvSpPr>
              <a:spLocks noChangeShapeType="1"/>
            </p:cNvSpPr>
            <p:nvPr/>
          </p:nvSpPr>
          <p:spPr bwMode="auto">
            <a:xfrm>
              <a:off x="384" y="1680"/>
              <a:ext cx="14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681" name="Line 17"/>
            <p:cNvSpPr>
              <a:spLocks noChangeShapeType="1"/>
            </p:cNvSpPr>
            <p:nvPr/>
          </p:nvSpPr>
          <p:spPr bwMode="auto">
            <a:xfrm>
              <a:off x="384" y="1968"/>
              <a:ext cx="14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682" name="Line 18"/>
            <p:cNvSpPr>
              <a:spLocks noChangeShapeType="1"/>
            </p:cNvSpPr>
            <p:nvPr/>
          </p:nvSpPr>
          <p:spPr bwMode="auto">
            <a:xfrm>
              <a:off x="384" y="1872"/>
              <a:ext cx="14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683" name="Rectangle 19"/>
            <p:cNvSpPr>
              <a:spLocks noChangeArrowheads="1"/>
            </p:cNvSpPr>
            <p:nvPr/>
          </p:nvSpPr>
          <p:spPr bwMode="auto">
            <a:xfrm>
              <a:off x="864" y="1488"/>
              <a:ext cx="528" cy="480"/>
            </a:xfrm>
            <a:prstGeom prst="rect">
              <a:avLst/>
            </a:prstGeom>
            <a:solidFill>
              <a:schemeClr val="bg1"/>
            </a:solidFill>
            <a:ln w="9525">
              <a:solidFill>
                <a:schemeClr val="tx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684" name="Rectangle 20"/>
            <p:cNvSpPr>
              <a:spLocks noChangeArrowheads="1"/>
            </p:cNvSpPr>
            <p:nvPr/>
          </p:nvSpPr>
          <p:spPr bwMode="auto">
            <a:xfrm>
              <a:off x="1056" y="1632"/>
              <a:ext cx="144" cy="336"/>
            </a:xfrm>
            <a:prstGeom prst="rect">
              <a:avLst/>
            </a:prstGeom>
            <a:solidFill>
              <a:schemeClr val="bg1"/>
            </a:solidFill>
            <a:ln w="9525">
              <a:solidFill>
                <a:schemeClr val="tx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685" name="Line 21"/>
            <p:cNvSpPr>
              <a:spLocks noChangeShapeType="1"/>
            </p:cNvSpPr>
            <p:nvPr/>
          </p:nvSpPr>
          <p:spPr bwMode="auto">
            <a:xfrm flipH="1">
              <a:off x="768" y="1104"/>
              <a:ext cx="336"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686" name="Freeform 22"/>
            <p:cNvSpPr>
              <a:spLocks/>
            </p:cNvSpPr>
            <p:nvPr/>
          </p:nvSpPr>
          <p:spPr bwMode="auto">
            <a:xfrm>
              <a:off x="854" y="1152"/>
              <a:ext cx="298" cy="340"/>
            </a:xfrm>
            <a:custGeom>
              <a:avLst/>
              <a:gdLst>
                <a:gd name="T0" fmla="*/ 298 w 298"/>
                <a:gd name="T1" fmla="*/ 0 h 340"/>
                <a:gd name="T2" fmla="*/ 0 w 298"/>
                <a:gd name="T3" fmla="*/ 340 h 340"/>
              </a:gdLst>
              <a:ahLst/>
              <a:cxnLst>
                <a:cxn ang="0">
                  <a:pos x="T0" y="T1"/>
                </a:cxn>
                <a:cxn ang="0">
                  <a:pos x="T2" y="T3"/>
                </a:cxn>
              </a:cxnLst>
              <a:rect l="0" t="0" r="r" b="b"/>
              <a:pathLst>
                <a:path w="298" h="340">
                  <a:moveTo>
                    <a:pt x="298" y="0"/>
                  </a:moveTo>
                  <a:lnTo>
                    <a:pt x="0" y="340"/>
                  </a:lnTo>
                </a:path>
              </a:pathLst>
            </a:custGeom>
            <a:noFill/>
            <a:ln w="9525">
              <a:solidFill>
                <a:schemeClr val="tx1"/>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687" name="Freeform 23"/>
            <p:cNvSpPr>
              <a:spLocks/>
            </p:cNvSpPr>
            <p:nvPr/>
          </p:nvSpPr>
          <p:spPr bwMode="auto">
            <a:xfrm>
              <a:off x="954" y="1200"/>
              <a:ext cx="256" cy="301"/>
            </a:xfrm>
            <a:custGeom>
              <a:avLst/>
              <a:gdLst>
                <a:gd name="T0" fmla="*/ 256 w 256"/>
                <a:gd name="T1" fmla="*/ 0 h 301"/>
                <a:gd name="T2" fmla="*/ 0 w 256"/>
                <a:gd name="T3" fmla="*/ 301 h 301"/>
              </a:gdLst>
              <a:ahLst/>
              <a:cxnLst>
                <a:cxn ang="0">
                  <a:pos x="T0" y="T1"/>
                </a:cxn>
                <a:cxn ang="0">
                  <a:pos x="T2" y="T3"/>
                </a:cxn>
              </a:cxnLst>
              <a:rect l="0" t="0" r="r" b="b"/>
              <a:pathLst>
                <a:path w="256" h="301">
                  <a:moveTo>
                    <a:pt x="256" y="0"/>
                  </a:moveTo>
                  <a:lnTo>
                    <a:pt x="0" y="301"/>
                  </a:lnTo>
                </a:path>
              </a:pathLst>
            </a:custGeom>
            <a:noFill/>
            <a:ln w="9525">
              <a:solidFill>
                <a:schemeClr val="tx1"/>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688" name="Freeform 24"/>
            <p:cNvSpPr>
              <a:spLocks/>
            </p:cNvSpPr>
            <p:nvPr/>
          </p:nvSpPr>
          <p:spPr bwMode="auto">
            <a:xfrm>
              <a:off x="1045" y="1248"/>
              <a:ext cx="237" cy="244"/>
            </a:xfrm>
            <a:custGeom>
              <a:avLst/>
              <a:gdLst>
                <a:gd name="T0" fmla="*/ 237 w 237"/>
                <a:gd name="T1" fmla="*/ 0 h 244"/>
                <a:gd name="T2" fmla="*/ 0 w 237"/>
                <a:gd name="T3" fmla="*/ 244 h 244"/>
              </a:gdLst>
              <a:ahLst/>
              <a:cxnLst>
                <a:cxn ang="0">
                  <a:pos x="T0" y="T1"/>
                </a:cxn>
                <a:cxn ang="0">
                  <a:pos x="T2" y="T3"/>
                </a:cxn>
              </a:cxnLst>
              <a:rect l="0" t="0" r="r" b="b"/>
              <a:pathLst>
                <a:path w="237" h="244">
                  <a:moveTo>
                    <a:pt x="237" y="0"/>
                  </a:moveTo>
                  <a:lnTo>
                    <a:pt x="0" y="244"/>
                  </a:lnTo>
                </a:path>
              </a:pathLst>
            </a:custGeom>
            <a:noFill/>
            <a:ln w="9525">
              <a:solidFill>
                <a:schemeClr val="tx1"/>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689" name="Freeform 25"/>
            <p:cNvSpPr>
              <a:spLocks/>
            </p:cNvSpPr>
            <p:nvPr/>
          </p:nvSpPr>
          <p:spPr bwMode="auto">
            <a:xfrm>
              <a:off x="1145" y="1296"/>
              <a:ext cx="199" cy="205"/>
            </a:xfrm>
            <a:custGeom>
              <a:avLst/>
              <a:gdLst>
                <a:gd name="T0" fmla="*/ 199 w 199"/>
                <a:gd name="T1" fmla="*/ 0 h 205"/>
                <a:gd name="T2" fmla="*/ 0 w 199"/>
                <a:gd name="T3" fmla="*/ 205 h 205"/>
              </a:gdLst>
              <a:ahLst/>
              <a:cxnLst>
                <a:cxn ang="0">
                  <a:pos x="T0" y="T1"/>
                </a:cxn>
                <a:cxn ang="0">
                  <a:pos x="T2" y="T3"/>
                </a:cxn>
              </a:cxnLst>
              <a:rect l="0" t="0" r="r" b="b"/>
              <a:pathLst>
                <a:path w="199" h="205">
                  <a:moveTo>
                    <a:pt x="199" y="0"/>
                  </a:moveTo>
                  <a:lnTo>
                    <a:pt x="0" y="205"/>
                  </a:lnTo>
                </a:path>
              </a:pathLst>
            </a:custGeom>
            <a:noFill/>
            <a:ln w="9525">
              <a:solidFill>
                <a:schemeClr val="tx1"/>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690" name="Freeform 26"/>
            <p:cNvSpPr>
              <a:spLocks/>
            </p:cNvSpPr>
            <p:nvPr/>
          </p:nvSpPr>
          <p:spPr bwMode="auto">
            <a:xfrm>
              <a:off x="1264" y="1344"/>
              <a:ext cx="128" cy="157"/>
            </a:xfrm>
            <a:custGeom>
              <a:avLst/>
              <a:gdLst>
                <a:gd name="T0" fmla="*/ 128 w 128"/>
                <a:gd name="T1" fmla="*/ 0 h 157"/>
                <a:gd name="T2" fmla="*/ 0 w 128"/>
                <a:gd name="T3" fmla="*/ 157 h 157"/>
              </a:gdLst>
              <a:ahLst/>
              <a:cxnLst>
                <a:cxn ang="0">
                  <a:pos x="T0" y="T1"/>
                </a:cxn>
                <a:cxn ang="0">
                  <a:pos x="T2" y="T3"/>
                </a:cxn>
              </a:cxnLst>
              <a:rect l="0" t="0" r="r" b="b"/>
              <a:pathLst>
                <a:path w="128" h="157">
                  <a:moveTo>
                    <a:pt x="128" y="0"/>
                  </a:moveTo>
                  <a:lnTo>
                    <a:pt x="0" y="157"/>
                  </a:lnTo>
                </a:path>
              </a:pathLst>
            </a:custGeom>
            <a:noFill/>
            <a:ln w="9525">
              <a:solidFill>
                <a:schemeClr val="tx1"/>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691" name="Freeform 27"/>
            <p:cNvSpPr>
              <a:spLocks/>
            </p:cNvSpPr>
            <p:nvPr/>
          </p:nvSpPr>
          <p:spPr bwMode="auto">
            <a:xfrm>
              <a:off x="1360" y="1392"/>
              <a:ext cx="85" cy="109"/>
            </a:xfrm>
            <a:custGeom>
              <a:avLst/>
              <a:gdLst>
                <a:gd name="T0" fmla="*/ 85 w 85"/>
                <a:gd name="T1" fmla="*/ 0 h 109"/>
                <a:gd name="T2" fmla="*/ 0 w 85"/>
                <a:gd name="T3" fmla="*/ 109 h 109"/>
              </a:gdLst>
              <a:ahLst/>
              <a:cxnLst>
                <a:cxn ang="0">
                  <a:pos x="T0" y="T1"/>
                </a:cxn>
                <a:cxn ang="0">
                  <a:pos x="T2" y="T3"/>
                </a:cxn>
              </a:cxnLst>
              <a:rect l="0" t="0" r="r" b="b"/>
              <a:pathLst>
                <a:path w="85" h="109">
                  <a:moveTo>
                    <a:pt x="85" y="0"/>
                  </a:moveTo>
                  <a:lnTo>
                    <a:pt x="0" y="109"/>
                  </a:lnTo>
                </a:path>
              </a:pathLst>
            </a:custGeom>
            <a:noFill/>
            <a:ln w="9525">
              <a:solidFill>
                <a:schemeClr val="tx1"/>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692" name="Freeform 28"/>
            <p:cNvSpPr>
              <a:spLocks/>
            </p:cNvSpPr>
            <p:nvPr/>
          </p:nvSpPr>
          <p:spPr bwMode="auto">
            <a:xfrm>
              <a:off x="1451" y="1447"/>
              <a:ext cx="58" cy="54"/>
            </a:xfrm>
            <a:custGeom>
              <a:avLst/>
              <a:gdLst>
                <a:gd name="T0" fmla="*/ 58 w 58"/>
                <a:gd name="T1" fmla="*/ 0 h 54"/>
                <a:gd name="T2" fmla="*/ 0 w 58"/>
                <a:gd name="T3" fmla="*/ 54 h 54"/>
              </a:gdLst>
              <a:ahLst/>
              <a:cxnLst>
                <a:cxn ang="0">
                  <a:pos x="T0" y="T1"/>
                </a:cxn>
                <a:cxn ang="0">
                  <a:pos x="T2" y="T3"/>
                </a:cxn>
              </a:cxnLst>
              <a:rect l="0" t="0" r="r" b="b"/>
              <a:pathLst>
                <a:path w="58" h="54">
                  <a:moveTo>
                    <a:pt x="58" y="0"/>
                  </a:moveTo>
                  <a:lnTo>
                    <a:pt x="0" y="54"/>
                  </a:lnTo>
                </a:path>
              </a:pathLst>
            </a:custGeom>
            <a:noFill/>
            <a:ln w="9525">
              <a:solidFill>
                <a:schemeClr val="tx1"/>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693" name="Line 29"/>
            <p:cNvSpPr>
              <a:spLocks noChangeShapeType="1"/>
            </p:cNvSpPr>
            <p:nvPr/>
          </p:nvSpPr>
          <p:spPr bwMode="auto">
            <a:xfrm>
              <a:off x="912" y="1488"/>
              <a:ext cx="0" cy="4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694" name="Line 30"/>
            <p:cNvSpPr>
              <a:spLocks noChangeShapeType="1"/>
            </p:cNvSpPr>
            <p:nvPr/>
          </p:nvSpPr>
          <p:spPr bwMode="auto">
            <a:xfrm>
              <a:off x="960" y="1488"/>
              <a:ext cx="0" cy="4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695" name="Line 31"/>
            <p:cNvSpPr>
              <a:spLocks noChangeShapeType="1"/>
            </p:cNvSpPr>
            <p:nvPr/>
          </p:nvSpPr>
          <p:spPr bwMode="auto">
            <a:xfrm>
              <a:off x="1008" y="1488"/>
              <a:ext cx="0" cy="4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696" name="Line 32"/>
            <p:cNvSpPr>
              <a:spLocks noChangeShapeType="1"/>
            </p:cNvSpPr>
            <p:nvPr/>
          </p:nvSpPr>
          <p:spPr bwMode="auto">
            <a:xfrm>
              <a:off x="1056" y="148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697" name="Line 33"/>
            <p:cNvSpPr>
              <a:spLocks noChangeShapeType="1"/>
            </p:cNvSpPr>
            <p:nvPr/>
          </p:nvSpPr>
          <p:spPr bwMode="auto">
            <a:xfrm>
              <a:off x="1104" y="148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698" name="Line 34"/>
            <p:cNvSpPr>
              <a:spLocks noChangeShapeType="1"/>
            </p:cNvSpPr>
            <p:nvPr/>
          </p:nvSpPr>
          <p:spPr bwMode="auto">
            <a:xfrm>
              <a:off x="1152" y="148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699" name="Line 35"/>
            <p:cNvSpPr>
              <a:spLocks noChangeShapeType="1"/>
            </p:cNvSpPr>
            <p:nvPr/>
          </p:nvSpPr>
          <p:spPr bwMode="auto">
            <a:xfrm>
              <a:off x="1200" y="148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700" name="Line 36"/>
            <p:cNvSpPr>
              <a:spLocks noChangeShapeType="1"/>
            </p:cNvSpPr>
            <p:nvPr/>
          </p:nvSpPr>
          <p:spPr bwMode="auto">
            <a:xfrm>
              <a:off x="1248" y="1488"/>
              <a:ext cx="0" cy="4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701" name="Line 37"/>
            <p:cNvSpPr>
              <a:spLocks noChangeShapeType="1"/>
            </p:cNvSpPr>
            <p:nvPr/>
          </p:nvSpPr>
          <p:spPr bwMode="auto">
            <a:xfrm>
              <a:off x="1296" y="1488"/>
              <a:ext cx="0" cy="4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702" name="Line 38"/>
            <p:cNvSpPr>
              <a:spLocks noChangeShapeType="1"/>
            </p:cNvSpPr>
            <p:nvPr/>
          </p:nvSpPr>
          <p:spPr bwMode="auto">
            <a:xfrm>
              <a:off x="1344" y="1488"/>
              <a:ext cx="0" cy="4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703" name="Line 39"/>
            <p:cNvSpPr>
              <a:spLocks noChangeShapeType="1"/>
            </p:cNvSpPr>
            <p:nvPr/>
          </p:nvSpPr>
          <p:spPr bwMode="auto">
            <a:xfrm>
              <a:off x="1056" y="1680"/>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704" name="Line 40"/>
            <p:cNvSpPr>
              <a:spLocks noChangeShapeType="1"/>
            </p:cNvSpPr>
            <p:nvPr/>
          </p:nvSpPr>
          <p:spPr bwMode="auto">
            <a:xfrm>
              <a:off x="1056" y="1776"/>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705" name="Line 41"/>
            <p:cNvSpPr>
              <a:spLocks noChangeShapeType="1"/>
            </p:cNvSpPr>
            <p:nvPr/>
          </p:nvSpPr>
          <p:spPr bwMode="auto">
            <a:xfrm>
              <a:off x="1056" y="1872"/>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706" name="Text Box 42"/>
            <p:cNvSpPr txBox="1">
              <a:spLocks noChangeArrowheads="1"/>
            </p:cNvSpPr>
            <p:nvPr/>
          </p:nvSpPr>
          <p:spPr bwMode="auto">
            <a:xfrm>
              <a:off x="672" y="2256"/>
              <a:ext cx="864" cy="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fontAlgn="auto">
                <a:spcBef>
                  <a:spcPct val="50000"/>
                </a:spcBef>
                <a:spcAft>
                  <a:spcPts val="0"/>
                </a:spcAft>
              </a:pPr>
              <a:r>
                <a:rPr kumimoji="1" lang="zh-CN" altLang="en-US" sz="1800">
                  <a:solidFill>
                    <a:prstClr val="black"/>
                  </a:solidFill>
                  <a:latin typeface="Times New Roman" panose="02020603050405020304" pitchFamily="18" charset="0"/>
                  <a:ea typeface="仿宋_GB2312" pitchFamily="49" charset="-122"/>
                </a:rPr>
                <a:t>物面</a:t>
              </a:r>
            </a:p>
          </p:txBody>
        </p:sp>
      </p:grpSp>
      <p:grpSp>
        <p:nvGrpSpPr>
          <p:cNvPr id="241707" name="Group 43"/>
          <p:cNvGrpSpPr>
            <a:grpSpLocks/>
          </p:cNvGrpSpPr>
          <p:nvPr/>
        </p:nvGrpSpPr>
        <p:grpSpPr bwMode="auto">
          <a:xfrm>
            <a:off x="5886450" y="3886201"/>
            <a:ext cx="1771650" cy="1910953"/>
            <a:chOff x="3984" y="2208"/>
            <a:chExt cx="1488" cy="1605"/>
          </a:xfrm>
        </p:grpSpPr>
        <p:sp>
          <p:nvSpPr>
            <p:cNvPr id="241708" name="Rectangle 44"/>
            <p:cNvSpPr>
              <a:spLocks noChangeArrowheads="1"/>
            </p:cNvSpPr>
            <p:nvPr/>
          </p:nvSpPr>
          <p:spPr bwMode="auto">
            <a:xfrm>
              <a:off x="4464" y="2688"/>
              <a:ext cx="528" cy="480"/>
            </a:xfrm>
            <a:prstGeom prst="rect">
              <a:avLst/>
            </a:prstGeom>
            <a:solidFill>
              <a:srgbClr val="FFFF00"/>
            </a:solidFill>
            <a:ln w="9525">
              <a:solidFill>
                <a:srgbClr val="FFFF00"/>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709" name="Rectangle 45"/>
            <p:cNvSpPr>
              <a:spLocks noChangeArrowheads="1"/>
            </p:cNvSpPr>
            <p:nvPr/>
          </p:nvSpPr>
          <p:spPr bwMode="auto">
            <a:xfrm>
              <a:off x="3984" y="2208"/>
              <a:ext cx="1488" cy="1200"/>
            </a:xfrm>
            <a:prstGeom prst="rect">
              <a:avLst/>
            </a:prstGeom>
            <a:solidFill>
              <a:srgbClr val="0066FF"/>
            </a:solidFill>
            <a:ln w="9525">
              <a:solidFill>
                <a:srgbClr val="0066FF"/>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710" name="Rectangle 46"/>
            <p:cNvSpPr>
              <a:spLocks noChangeArrowheads="1"/>
            </p:cNvSpPr>
            <p:nvPr/>
          </p:nvSpPr>
          <p:spPr bwMode="auto">
            <a:xfrm rot="24046190">
              <a:off x="4363" y="2406"/>
              <a:ext cx="724" cy="599"/>
            </a:xfrm>
            <a:prstGeom prst="rect">
              <a:avLst/>
            </a:prstGeom>
            <a:solidFill>
              <a:srgbClr val="FF0000"/>
            </a:solidFill>
            <a:ln w="9525">
              <a:solidFill>
                <a:srgbClr val="FF0000"/>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711" name="Rectangle 47"/>
            <p:cNvSpPr>
              <a:spLocks noChangeArrowheads="1"/>
            </p:cNvSpPr>
            <p:nvPr/>
          </p:nvSpPr>
          <p:spPr bwMode="auto">
            <a:xfrm>
              <a:off x="4080" y="2688"/>
              <a:ext cx="1248" cy="528"/>
            </a:xfrm>
            <a:prstGeom prst="rect">
              <a:avLst/>
            </a:prstGeom>
            <a:solidFill>
              <a:srgbClr val="0066FF"/>
            </a:solidFill>
            <a:ln w="9525">
              <a:solidFill>
                <a:srgbClr val="0066FF"/>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712" name="Rectangle 48"/>
            <p:cNvSpPr>
              <a:spLocks noChangeArrowheads="1"/>
            </p:cNvSpPr>
            <p:nvPr/>
          </p:nvSpPr>
          <p:spPr bwMode="auto">
            <a:xfrm>
              <a:off x="4416" y="2688"/>
              <a:ext cx="528" cy="480"/>
            </a:xfrm>
            <a:prstGeom prst="rect">
              <a:avLst/>
            </a:prstGeom>
            <a:solidFill>
              <a:srgbClr val="FFFF00"/>
            </a:solidFill>
            <a:ln w="9525">
              <a:solidFill>
                <a:srgbClr val="FFFF00"/>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713" name="Rectangle 49"/>
            <p:cNvSpPr>
              <a:spLocks noChangeArrowheads="1"/>
            </p:cNvSpPr>
            <p:nvPr/>
          </p:nvSpPr>
          <p:spPr bwMode="auto">
            <a:xfrm>
              <a:off x="4608" y="2832"/>
              <a:ext cx="144" cy="336"/>
            </a:xfrm>
            <a:prstGeom prst="rect">
              <a:avLst/>
            </a:prstGeom>
            <a:solidFill>
              <a:srgbClr val="0066FF"/>
            </a:solidFill>
            <a:ln w="9525">
              <a:solidFill>
                <a:srgbClr val="0066FF"/>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714" name="Text Box 50"/>
            <p:cNvSpPr txBox="1">
              <a:spLocks noChangeArrowheads="1"/>
            </p:cNvSpPr>
            <p:nvPr/>
          </p:nvSpPr>
          <p:spPr bwMode="auto">
            <a:xfrm>
              <a:off x="4176" y="3542"/>
              <a:ext cx="1248" cy="2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fontAlgn="auto">
                <a:spcBef>
                  <a:spcPct val="50000"/>
                </a:spcBef>
                <a:spcAft>
                  <a:spcPts val="0"/>
                </a:spcAft>
              </a:pPr>
              <a:r>
                <a:rPr kumimoji="1" lang="zh-CN" altLang="en-US" sz="1500" b="1">
                  <a:solidFill>
                    <a:prstClr val="black"/>
                  </a:solidFill>
                  <a:latin typeface="Times New Roman" panose="02020603050405020304" pitchFamily="18" charset="0"/>
                  <a:ea typeface="仿宋_GB2312" pitchFamily="49" charset="-122"/>
                </a:rPr>
                <a:t>调制后的像</a:t>
              </a:r>
            </a:p>
          </p:txBody>
        </p:sp>
      </p:grpSp>
      <p:grpSp>
        <p:nvGrpSpPr>
          <p:cNvPr id="241715" name="Group 51"/>
          <p:cNvGrpSpPr>
            <a:grpSpLocks/>
          </p:cNvGrpSpPr>
          <p:nvPr/>
        </p:nvGrpSpPr>
        <p:grpSpPr bwMode="auto">
          <a:xfrm>
            <a:off x="3886200" y="3886201"/>
            <a:ext cx="1657350" cy="2153841"/>
            <a:chOff x="2256" y="2592"/>
            <a:chExt cx="1392" cy="1809"/>
          </a:xfrm>
        </p:grpSpPr>
        <p:sp>
          <p:nvSpPr>
            <p:cNvPr id="241716" name="Text Box 52"/>
            <p:cNvSpPr txBox="1">
              <a:spLocks noChangeArrowheads="1"/>
            </p:cNvSpPr>
            <p:nvPr/>
          </p:nvSpPr>
          <p:spPr bwMode="auto">
            <a:xfrm>
              <a:off x="2304" y="3936"/>
              <a:ext cx="1248" cy="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fontAlgn="auto">
                <a:spcBef>
                  <a:spcPct val="50000"/>
                </a:spcBef>
                <a:spcAft>
                  <a:spcPts val="0"/>
                </a:spcAft>
              </a:pPr>
              <a:r>
                <a:rPr kumimoji="1" lang="zh-CN" altLang="en-US" sz="1500" b="1">
                  <a:solidFill>
                    <a:prstClr val="black"/>
                  </a:solidFill>
                  <a:latin typeface="Times New Roman" panose="02020603050405020304" pitchFamily="18" charset="0"/>
                  <a:ea typeface="仿宋_GB2312" pitchFamily="49" charset="-122"/>
                </a:rPr>
                <a:t>调制后的频谱面</a:t>
              </a:r>
            </a:p>
          </p:txBody>
        </p:sp>
        <p:sp>
          <p:nvSpPr>
            <p:cNvPr id="241717" name="Rectangle 53"/>
            <p:cNvSpPr>
              <a:spLocks noChangeArrowheads="1"/>
            </p:cNvSpPr>
            <p:nvPr/>
          </p:nvSpPr>
          <p:spPr bwMode="auto">
            <a:xfrm>
              <a:off x="2256" y="2592"/>
              <a:ext cx="1392" cy="1200"/>
            </a:xfrm>
            <a:prstGeom prst="rect">
              <a:avLst/>
            </a:prstGeom>
            <a:solidFill>
              <a:schemeClr val="bg1"/>
            </a:solidFill>
            <a:ln w="9525">
              <a:solidFill>
                <a:schemeClr val="tx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718" name="Line 54"/>
            <p:cNvSpPr>
              <a:spLocks noChangeShapeType="1"/>
            </p:cNvSpPr>
            <p:nvPr/>
          </p:nvSpPr>
          <p:spPr bwMode="auto">
            <a:xfrm>
              <a:off x="2352" y="3216"/>
              <a:ext cx="1248"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719" name="Line 55"/>
            <p:cNvSpPr>
              <a:spLocks noChangeShapeType="1"/>
            </p:cNvSpPr>
            <p:nvPr/>
          </p:nvSpPr>
          <p:spPr bwMode="auto">
            <a:xfrm rot="2160585">
              <a:off x="2636" y="2784"/>
              <a:ext cx="647" cy="864"/>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720" name="Line 56"/>
            <p:cNvSpPr>
              <a:spLocks noChangeShapeType="1"/>
            </p:cNvSpPr>
            <p:nvPr/>
          </p:nvSpPr>
          <p:spPr bwMode="auto">
            <a:xfrm rot="16091995" flipH="1">
              <a:off x="2544" y="2616"/>
              <a:ext cx="864" cy="12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721" name="Oval 57"/>
            <p:cNvSpPr>
              <a:spLocks noChangeArrowheads="1"/>
            </p:cNvSpPr>
            <p:nvPr/>
          </p:nvSpPr>
          <p:spPr bwMode="auto">
            <a:xfrm>
              <a:off x="3216" y="3168"/>
              <a:ext cx="144" cy="96"/>
            </a:xfrm>
            <a:prstGeom prst="ellipse">
              <a:avLst/>
            </a:prstGeom>
            <a:solidFill>
              <a:srgbClr val="FFFF00"/>
            </a:solidFill>
            <a:ln w="9525">
              <a:solidFill>
                <a:srgbClr val="FFFF00"/>
              </a:solidFill>
              <a:round/>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722" name="Oval 58"/>
            <p:cNvSpPr>
              <a:spLocks noChangeArrowheads="1"/>
            </p:cNvSpPr>
            <p:nvPr/>
          </p:nvSpPr>
          <p:spPr bwMode="auto">
            <a:xfrm>
              <a:off x="2544" y="3168"/>
              <a:ext cx="144" cy="96"/>
            </a:xfrm>
            <a:prstGeom prst="ellipse">
              <a:avLst/>
            </a:prstGeom>
            <a:solidFill>
              <a:srgbClr val="FFFF00"/>
            </a:solidFill>
            <a:ln w="9525">
              <a:solidFill>
                <a:srgbClr val="FFFF00"/>
              </a:solidFill>
              <a:round/>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723" name="Oval 59"/>
            <p:cNvSpPr>
              <a:spLocks noChangeArrowheads="1"/>
            </p:cNvSpPr>
            <p:nvPr/>
          </p:nvSpPr>
          <p:spPr bwMode="auto">
            <a:xfrm rot="5602478">
              <a:off x="2904" y="2952"/>
              <a:ext cx="144" cy="96"/>
            </a:xfrm>
            <a:prstGeom prst="ellipse">
              <a:avLst/>
            </a:prstGeom>
            <a:solidFill>
              <a:srgbClr val="0066FF"/>
            </a:solidFill>
            <a:ln w="9525">
              <a:solidFill>
                <a:schemeClr val="accent2"/>
              </a:solidFill>
              <a:round/>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724" name="Oval 60"/>
            <p:cNvSpPr>
              <a:spLocks noChangeArrowheads="1"/>
            </p:cNvSpPr>
            <p:nvPr/>
          </p:nvSpPr>
          <p:spPr bwMode="auto">
            <a:xfrm rot="6044875">
              <a:off x="2904" y="3384"/>
              <a:ext cx="144" cy="96"/>
            </a:xfrm>
            <a:prstGeom prst="ellipse">
              <a:avLst/>
            </a:prstGeom>
            <a:solidFill>
              <a:srgbClr val="0066FF"/>
            </a:solidFill>
            <a:ln w="9525">
              <a:solidFill>
                <a:schemeClr val="accent2"/>
              </a:solidFill>
              <a:round/>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725" name="Oval 61"/>
            <p:cNvSpPr>
              <a:spLocks noChangeArrowheads="1"/>
            </p:cNvSpPr>
            <p:nvPr/>
          </p:nvSpPr>
          <p:spPr bwMode="auto">
            <a:xfrm rot="-8815116">
              <a:off x="2544" y="2880"/>
              <a:ext cx="144" cy="96"/>
            </a:xfrm>
            <a:prstGeom prst="ellipse">
              <a:avLst/>
            </a:prstGeom>
            <a:solidFill>
              <a:srgbClr val="FF0000"/>
            </a:solidFill>
            <a:ln w="9525">
              <a:solidFill>
                <a:srgbClr val="FF0000"/>
              </a:solidFill>
              <a:round/>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726" name="Oval 62"/>
            <p:cNvSpPr>
              <a:spLocks noChangeArrowheads="1"/>
            </p:cNvSpPr>
            <p:nvPr/>
          </p:nvSpPr>
          <p:spPr bwMode="auto">
            <a:xfrm rot="12796500">
              <a:off x="3264" y="3408"/>
              <a:ext cx="144" cy="96"/>
            </a:xfrm>
            <a:prstGeom prst="ellipse">
              <a:avLst/>
            </a:prstGeom>
            <a:solidFill>
              <a:srgbClr val="FF0000"/>
            </a:solidFill>
            <a:ln w="9525">
              <a:solidFill>
                <a:srgbClr val="FF0000"/>
              </a:solidFill>
              <a:round/>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grpSp>
      <p:grpSp>
        <p:nvGrpSpPr>
          <p:cNvPr id="241727" name="Group 63"/>
          <p:cNvGrpSpPr>
            <a:grpSpLocks/>
          </p:cNvGrpSpPr>
          <p:nvPr/>
        </p:nvGrpSpPr>
        <p:grpSpPr bwMode="auto">
          <a:xfrm>
            <a:off x="3886200" y="1943100"/>
            <a:ext cx="1828800" cy="1854994"/>
            <a:chOff x="2256" y="1008"/>
            <a:chExt cx="1536" cy="1558"/>
          </a:xfrm>
        </p:grpSpPr>
        <p:sp>
          <p:nvSpPr>
            <p:cNvPr id="241728" name="Rectangle 64"/>
            <p:cNvSpPr>
              <a:spLocks noChangeArrowheads="1"/>
            </p:cNvSpPr>
            <p:nvPr/>
          </p:nvSpPr>
          <p:spPr bwMode="auto">
            <a:xfrm>
              <a:off x="2256" y="1008"/>
              <a:ext cx="1392" cy="1200"/>
            </a:xfrm>
            <a:prstGeom prst="rect">
              <a:avLst/>
            </a:prstGeom>
            <a:solidFill>
              <a:schemeClr val="bg1"/>
            </a:solidFill>
            <a:ln w="9525">
              <a:solidFill>
                <a:schemeClr val="tx1"/>
              </a:solidFill>
              <a:miter lim="800000"/>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729" name="Line 65"/>
            <p:cNvSpPr>
              <a:spLocks noChangeShapeType="1"/>
            </p:cNvSpPr>
            <p:nvPr/>
          </p:nvSpPr>
          <p:spPr bwMode="auto">
            <a:xfrm>
              <a:off x="2352" y="1632"/>
              <a:ext cx="1248"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730" name="Line 66"/>
            <p:cNvSpPr>
              <a:spLocks noChangeShapeType="1"/>
            </p:cNvSpPr>
            <p:nvPr/>
          </p:nvSpPr>
          <p:spPr bwMode="auto">
            <a:xfrm rot="2160585">
              <a:off x="2636" y="1200"/>
              <a:ext cx="647" cy="864"/>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731" name="Line 67"/>
            <p:cNvSpPr>
              <a:spLocks noChangeShapeType="1"/>
            </p:cNvSpPr>
            <p:nvPr/>
          </p:nvSpPr>
          <p:spPr bwMode="auto">
            <a:xfrm rot="16091995" flipH="1">
              <a:off x="2544" y="1032"/>
              <a:ext cx="864" cy="12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732" name="Oval 68"/>
            <p:cNvSpPr>
              <a:spLocks noChangeArrowheads="1"/>
            </p:cNvSpPr>
            <p:nvPr/>
          </p:nvSpPr>
          <p:spPr bwMode="auto">
            <a:xfrm>
              <a:off x="3120" y="1584"/>
              <a:ext cx="144" cy="96"/>
            </a:xfrm>
            <a:prstGeom prst="ellipse">
              <a:avLst/>
            </a:prstGeom>
            <a:solidFill>
              <a:srgbClr val="0066FF"/>
            </a:solidFill>
            <a:ln w="9525">
              <a:solidFill>
                <a:schemeClr val="accent2"/>
              </a:solidFill>
              <a:round/>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733" name="Oval 69"/>
            <p:cNvSpPr>
              <a:spLocks noChangeArrowheads="1"/>
            </p:cNvSpPr>
            <p:nvPr/>
          </p:nvSpPr>
          <p:spPr bwMode="auto">
            <a:xfrm>
              <a:off x="3216" y="1584"/>
              <a:ext cx="144" cy="96"/>
            </a:xfrm>
            <a:prstGeom prst="ellipse">
              <a:avLst/>
            </a:prstGeom>
            <a:solidFill>
              <a:srgbClr val="FFFF00"/>
            </a:solidFill>
            <a:ln w="9525">
              <a:solidFill>
                <a:srgbClr val="FFFF00"/>
              </a:solidFill>
              <a:round/>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734" name="Oval 70"/>
            <p:cNvSpPr>
              <a:spLocks noChangeArrowheads="1"/>
            </p:cNvSpPr>
            <p:nvPr/>
          </p:nvSpPr>
          <p:spPr bwMode="auto">
            <a:xfrm rot="-18989930">
              <a:off x="2640" y="1392"/>
              <a:ext cx="144" cy="96"/>
            </a:xfrm>
            <a:prstGeom prst="ellipse">
              <a:avLst/>
            </a:prstGeom>
            <a:solidFill>
              <a:srgbClr val="FFFF00"/>
            </a:solidFill>
            <a:ln w="9525">
              <a:solidFill>
                <a:srgbClr val="FFFF00"/>
              </a:solidFill>
              <a:round/>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735" name="Oval 71"/>
            <p:cNvSpPr>
              <a:spLocks noChangeArrowheads="1"/>
            </p:cNvSpPr>
            <p:nvPr/>
          </p:nvSpPr>
          <p:spPr bwMode="auto">
            <a:xfrm>
              <a:off x="2544" y="1584"/>
              <a:ext cx="144" cy="96"/>
            </a:xfrm>
            <a:prstGeom prst="ellipse">
              <a:avLst/>
            </a:prstGeom>
            <a:solidFill>
              <a:srgbClr val="FFFF00"/>
            </a:solidFill>
            <a:ln w="9525">
              <a:solidFill>
                <a:srgbClr val="FFFF00"/>
              </a:solidFill>
              <a:round/>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736" name="Oval 72"/>
            <p:cNvSpPr>
              <a:spLocks noChangeArrowheads="1"/>
            </p:cNvSpPr>
            <p:nvPr/>
          </p:nvSpPr>
          <p:spPr bwMode="auto">
            <a:xfrm>
              <a:off x="2640" y="1584"/>
              <a:ext cx="144" cy="96"/>
            </a:xfrm>
            <a:prstGeom prst="ellipse">
              <a:avLst/>
            </a:prstGeom>
            <a:solidFill>
              <a:srgbClr val="0066FF"/>
            </a:solidFill>
            <a:ln w="9525">
              <a:solidFill>
                <a:schemeClr val="accent2"/>
              </a:solidFill>
              <a:round/>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737" name="Oval 73"/>
            <p:cNvSpPr>
              <a:spLocks noChangeArrowheads="1"/>
            </p:cNvSpPr>
            <p:nvPr/>
          </p:nvSpPr>
          <p:spPr bwMode="auto">
            <a:xfrm rot="5602478">
              <a:off x="2904" y="1368"/>
              <a:ext cx="144" cy="96"/>
            </a:xfrm>
            <a:prstGeom prst="ellipse">
              <a:avLst/>
            </a:prstGeom>
            <a:solidFill>
              <a:srgbClr val="0066FF"/>
            </a:solidFill>
            <a:ln w="9525">
              <a:solidFill>
                <a:schemeClr val="accent2"/>
              </a:solidFill>
              <a:round/>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738" name="Oval 74"/>
            <p:cNvSpPr>
              <a:spLocks noChangeArrowheads="1"/>
            </p:cNvSpPr>
            <p:nvPr/>
          </p:nvSpPr>
          <p:spPr bwMode="auto">
            <a:xfrm rot="6044875">
              <a:off x="2904" y="1800"/>
              <a:ext cx="144" cy="96"/>
            </a:xfrm>
            <a:prstGeom prst="ellipse">
              <a:avLst/>
            </a:prstGeom>
            <a:solidFill>
              <a:srgbClr val="0066FF"/>
            </a:solidFill>
            <a:ln w="9525">
              <a:solidFill>
                <a:schemeClr val="accent2"/>
              </a:solidFill>
              <a:round/>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739" name="Oval 75"/>
            <p:cNvSpPr>
              <a:spLocks noChangeArrowheads="1"/>
            </p:cNvSpPr>
            <p:nvPr/>
          </p:nvSpPr>
          <p:spPr bwMode="auto">
            <a:xfrm rot="13866515">
              <a:off x="2712" y="1464"/>
              <a:ext cx="144" cy="96"/>
            </a:xfrm>
            <a:prstGeom prst="ellipse">
              <a:avLst/>
            </a:prstGeom>
            <a:solidFill>
              <a:srgbClr val="0066FF"/>
            </a:solidFill>
            <a:ln w="9525">
              <a:solidFill>
                <a:schemeClr val="accent2"/>
              </a:solidFill>
              <a:round/>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740" name="Oval 76"/>
            <p:cNvSpPr>
              <a:spLocks noChangeArrowheads="1"/>
            </p:cNvSpPr>
            <p:nvPr/>
          </p:nvSpPr>
          <p:spPr bwMode="auto">
            <a:xfrm rot="-8706669">
              <a:off x="3096" y="1728"/>
              <a:ext cx="144" cy="96"/>
            </a:xfrm>
            <a:prstGeom prst="ellipse">
              <a:avLst/>
            </a:prstGeom>
            <a:solidFill>
              <a:srgbClr val="0066FF"/>
            </a:solidFill>
            <a:ln w="9525">
              <a:solidFill>
                <a:schemeClr val="accent2"/>
              </a:solidFill>
              <a:round/>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741" name="Oval 77"/>
            <p:cNvSpPr>
              <a:spLocks noChangeArrowheads="1"/>
            </p:cNvSpPr>
            <p:nvPr/>
          </p:nvSpPr>
          <p:spPr bwMode="auto">
            <a:xfrm rot="-8989835">
              <a:off x="3168" y="1776"/>
              <a:ext cx="144" cy="96"/>
            </a:xfrm>
            <a:prstGeom prst="ellipse">
              <a:avLst/>
            </a:prstGeom>
            <a:solidFill>
              <a:srgbClr val="FFFF00"/>
            </a:solidFill>
            <a:ln w="9525">
              <a:solidFill>
                <a:srgbClr val="FFFF00"/>
              </a:solidFill>
              <a:round/>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742" name="Oval 78"/>
            <p:cNvSpPr>
              <a:spLocks noChangeArrowheads="1"/>
            </p:cNvSpPr>
            <p:nvPr/>
          </p:nvSpPr>
          <p:spPr bwMode="auto">
            <a:xfrm rot="5313841">
              <a:off x="2904" y="1272"/>
              <a:ext cx="144" cy="96"/>
            </a:xfrm>
            <a:prstGeom prst="ellipse">
              <a:avLst/>
            </a:prstGeom>
            <a:solidFill>
              <a:srgbClr val="FFFF00"/>
            </a:solidFill>
            <a:ln w="9525">
              <a:solidFill>
                <a:srgbClr val="FFFF00"/>
              </a:solidFill>
              <a:round/>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743" name="Oval 79"/>
            <p:cNvSpPr>
              <a:spLocks noChangeArrowheads="1"/>
            </p:cNvSpPr>
            <p:nvPr/>
          </p:nvSpPr>
          <p:spPr bwMode="auto">
            <a:xfrm rot="5324832">
              <a:off x="2904" y="1896"/>
              <a:ext cx="144" cy="96"/>
            </a:xfrm>
            <a:prstGeom prst="ellipse">
              <a:avLst/>
            </a:prstGeom>
            <a:solidFill>
              <a:srgbClr val="FFFF00"/>
            </a:solidFill>
            <a:ln w="9525">
              <a:solidFill>
                <a:srgbClr val="FFFF00"/>
              </a:solidFill>
              <a:round/>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744" name="Oval 80"/>
            <p:cNvSpPr>
              <a:spLocks noChangeArrowheads="1"/>
            </p:cNvSpPr>
            <p:nvPr/>
          </p:nvSpPr>
          <p:spPr bwMode="auto">
            <a:xfrm rot="-8815116">
              <a:off x="2544" y="1296"/>
              <a:ext cx="144" cy="96"/>
            </a:xfrm>
            <a:prstGeom prst="ellipse">
              <a:avLst/>
            </a:prstGeom>
            <a:solidFill>
              <a:srgbClr val="FF0000"/>
            </a:solidFill>
            <a:ln w="9525">
              <a:solidFill>
                <a:srgbClr val="FF0000"/>
              </a:solidFill>
              <a:round/>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745" name="Oval 81"/>
            <p:cNvSpPr>
              <a:spLocks noChangeArrowheads="1"/>
            </p:cNvSpPr>
            <p:nvPr/>
          </p:nvSpPr>
          <p:spPr bwMode="auto">
            <a:xfrm rot="12796500">
              <a:off x="3264" y="1824"/>
              <a:ext cx="144" cy="96"/>
            </a:xfrm>
            <a:prstGeom prst="ellipse">
              <a:avLst/>
            </a:prstGeom>
            <a:solidFill>
              <a:srgbClr val="FF0000"/>
            </a:solidFill>
            <a:ln w="9525">
              <a:solidFill>
                <a:srgbClr val="FF0000"/>
              </a:solidFill>
              <a:round/>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746" name="Oval 82"/>
            <p:cNvSpPr>
              <a:spLocks noChangeArrowheads="1"/>
            </p:cNvSpPr>
            <p:nvPr/>
          </p:nvSpPr>
          <p:spPr bwMode="auto">
            <a:xfrm rot="5540576">
              <a:off x="2904" y="1992"/>
              <a:ext cx="144" cy="96"/>
            </a:xfrm>
            <a:prstGeom prst="ellipse">
              <a:avLst/>
            </a:prstGeom>
            <a:solidFill>
              <a:srgbClr val="FF0000"/>
            </a:solidFill>
            <a:ln w="9525">
              <a:solidFill>
                <a:srgbClr val="FF0000"/>
              </a:solidFill>
              <a:round/>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747" name="Oval 83"/>
            <p:cNvSpPr>
              <a:spLocks noChangeArrowheads="1"/>
            </p:cNvSpPr>
            <p:nvPr/>
          </p:nvSpPr>
          <p:spPr bwMode="auto">
            <a:xfrm rot="5117823">
              <a:off x="2904" y="1176"/>
              <a:ext cx="144" cy="96"/>
            </a:xfrm>
            <a:prstGeom prst="ellipse">
              <a:avLst/>
            </a:prstGeom>
            <a:solidFill>
              <a:srgbClr val="FF0000"/>
            </a:solidFill>
            <a:ln w="9525">
              <a:solidFill>
                <a:srgbClr val="FF0000"/>
              </a:solidFill>
              <a:round/>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748" name="Oval 84"/>
            <p:cNvSpPr>
              <a:spLocks noChangeArrowheads="1"/>
            </p:cNvSpPr>
            <p:nvPr/>
          </p:nvSpPr>
          <p:spPr bwMode="auto">
            <a:xfrm>
              <a:off x="3312" y="1584"/>
              <a:ext cx="144" cy="96"/>
            </a:xfrm>
            <a:prstGeom prst="ellipse">
              <a:avLst/>
            </a:prstGeom>
            <a:solidFill>
              <a:srgbClr val="FF0000"/>
            </a:solidFill>
            <a:ln w="9525">
              <a:solidFill>
                <a:srgbClr val="FF0000"/>
              </a:solidFill>
              <a:round/>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749" name="Oval 85"/>
            <p:cNvSpPr>
              <a:spLocks noChangeArrowheads="1"/>
            </p:cNvSpPr>
            <p:nvPr/>
          </p:nvSpPr>
          <p:spPr bwMode="auto">
            <a:xfrm>
              <a:off x="2400" y="1584"/>
              <a:ext cx="144" cy="96"/>
            </a:xfrm>
            <a:prstGeom prst="ellipse">
              <a:avLst/>
            </a:prstGeom>
            <a:solidFill>
              <a:srgbClr val="FF0000"/>
            </a:solidFill>
            <a:ln w="9525">
              <a:solidFill>
                <a:srgbClr val="FF0000"/>
              </a:solidFill>
              <a:round/>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1750" name="Text Box 86"/>
            <p:cNvSpPr txBox="1">
              <a:spLocks noChangeArrowheads="1"/>
            </p:cNvSpPr>
            <p:nvPr/>
          </p:nvSpPr>
          <p:spPr bwMode="auto">
            <a:xfrm>
              <a:off x="2544" y="2256"/>
              <a:ext cx="1248" cy="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fontAlgn="auto">
                <a:spcBef>
                  <a:spcPct val="50000"/>
                </a:spcBef>
                <a:spcAft>
                  <a:spcPts val="0"/>
                </a:spcAft>
              </a:pPr>
              <a:r>
                <a:rPr kumimoji="1" lang="zh-CN" altLang="en-US" sz="1800" b="1">
                  <a:solidFill>
                    <a:prstClr val="black"/>
                  </a:solidFill>
                  <a:latin typeface="Times New Roman" panose="02020603050405020304" pitchFamily="18" charset="0"/>
                  <a:ea typeface="仿宋_GB2312" pitchFamily="49" charset="-122"/>
                </a:rPr>
                <a:t>频谱面</a:t>
              </a:r>
            </a:p>
          </p:txBody>
        </p:sp>
        <p:sp>
          <p:nvSpPr>
            <p:cNvPr id="241751" name="Oval 87"/>
            <p:cNvSpPr>
              <a:spLocks noChangeArrowheads="1"/>
            </p:cNvSpPr>
            <p:nvPr/>
          </p:nvSpPr>
          <p:spPr bwMode="auto">
            <a:xfrm>
              <a:off x="2928" y="1584"/>
              <a:ext cx="96" cy="96"/>
            </a:xfrm>
            <a:prstGeom prst="ellipse">
              <a:avLst/>
            </a:prstGeom>
            <a:solidFill>
              <a:schemeClr val="bg1"/>
            </a:solidFill>
            <a:ln w="9525">
              <a:solidFill>
                <a:srgbClr val="FF99CC"/>
              </a:solidFill>
              <a:round/>
              <a:headEnd/>
              <a:tailEnd/>
            </a:ln>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grpSp>
      <p:sp>
        <p:nvSpPr>
          <p:cNvPr id="89" name="Rectangle 2"/>
          <p:cNvSpPr txBox="1">
            <a:spLocks noChangeArrowheads="1"/>
          </p:cNvSpPr>
          <p:nvPr/>
        </p:nvSpPr>
        <p:spPr>
          <a:xfrm>
            <a:off x="0" y="0"/>
            <a:ext cx="9144000" cy="593525"/>
          </a:xfrm>
          <a:prstGeom prst="rect">
            <a:avLst/>
          </a:prstGeom>
          <a:solidFill>
            <a:schemeClr val="accent6"/>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zh-CN" altLang="en-US" sz="3000" b="1" dirty="0" smtClean="0">
                <a:solidFill>
                  <a:prstClr val="white"/>
                </a:solidFill>
              </a:rPr>
              <a:t>空间滤波</a:t>
            </a:r>
            <a:endParaRPr lang="zh-CN" altLang="en-US" sz="3000" b="1" dirty="0">
              <a:solidFill>
                <a:prstClr val="white"/>
              </a:solidFill>
            </a:endParaRPr>
          </a:p>
        </p:txBody>
      </p:sp>
    </p:spTree>
    <p:extLst>
      <p:ext uri="{BB962C8B-B14F-4D97-AF65-F5344CB8AC3E}">
        <p14:creationId xmlns:p14="http://schemas.microsoft.com/office/powerpoint/2010/main" val="4050156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5" fill="hold" nodeType="clickEffect">
                                  <p:stCondLst>
                                    <p:cond delay="0"/>
                                  </p:stCondLst>
                                  <p:childTnLst>
                                    <p:set>
                                      <p:cBhvr>
                                        <p:cTn id="6" dur="1" fill="hold">
                                          <p:stCondLst>
                                            <p:cond delay="0"/>
                                          </p:stCondLst>
                                        </p:cTn>
                                        <p:tgtEl>
                                          <p:spTgt spid="241667"/>
                                        </p:tgtEl>
                                        <p:attrNameLst>
                                          <p:attrName>style.visibility</p:attrName>
                                        </p:attrNameLst>
                                      </p:cBhvr>
                                      <p:to>
                                        <p:strVal val="visible"/>
                                      </p:to>
                                    </p:set>
                                    <p:animEffect transition="in" filter="randombar(vertical)">
                                      <p:cBhvr>
                                        <p:cTn id="7" dur="500"/>
                                        <p:tgtEl>
                                          <p:spTgt spid="2416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5" fill="hold" nodeType="clickEffect">
                                  <p:stCondLst>
                                    <p:cond delay="0"/>
                                  </p:stCondLst>
                                  <p:childTnLst>
                                    <p:set>
                                      <p:cBhvr>
                                        <p:cTn id="11" dur="1" fill="hold">
                                          <p:stCondLst>
                                            <p:cond delay="0"/>
                                          </p:stCondLst>
                                        </p:cTn>
                                        <p:tgtEl>
                                          <p:spTgt spid="241727"/>
                                        </p:tgtEl>
                                        <p:attrNameLst>
                                          <p:attrName>style.visibility</p:attrName>
                                        </p:attrNameLst>
                                      </p:cBhvr>
                                      <p:to>
                                        <p:strVal val="visible"/>
                                      </p:to>
                                    </p:set>
                                    <p:animEffect transition="in" filter="randombar(vertical)">
                                      <p:cBhvr>
                                        <p:cTn id="12" dur="500"/>
                                        <p:tgtEl>
                                          <p:spTgt spid="24172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5" fill="hold" nodeType="clickEffect">
                                  <p:stCondLst>
                                    <p:cond delay="0"/>
                                  </p:stCondLst>
                                  <p:childTnLst>
                                    <p:set>
                                      <p:cBhvr>
                                        <p:cTn id="16" dur="1" fill="hold">
                                          <p:stCondLst>
                                            <p:cond delay="0"/>
                                          </p:stCondLst>
                                        </p:cTn>
                                        <p:tgtEl>
                                          <p:spTgt spid="241715"/>
                                        </p:tgtEl>
                                        <p:attrNameLst>
                                          <p:attrName>style.visibility</p:attrName>
                                        </p:attrNameLst>
                                      </p:cBhvr>
                                      <p:to>
                                        <p:strVal val="visible"/>
                                      </p:to>
                                    </p:set>
                                    <p:animEffect transition="in" filter="randombar(vertical)">
                                      <p:cBhvr>
                                        <p:cTn id="17" dur="500"/>
                                        <p:tgtEl>
                                          <p:spTgt spid="24171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4" presetClass="entr" presetSubtype="5" fill="hold" nodeType="clickEffect">
                                  <p:stCondLst>
                                    <p:cond delay="0"/>
                                  </p:stCondLst>
                                  <p:childTnLst>
                                    <p:set>
                                      <p:cBhvr>
                                        <p:cTn id="21" dur="1" fill="hold">
                                          <p:stCondLst>
                                            <p:cond delay="0"/>
                                          </p:stCondLst>
                                        </p:cTn>
                                        <p:tgtEl>
                                          <p:spTgt spid="241707"/>
                                        </p:tgtEl>
                                        <p:attrNameLst>
                                          <p:attrName>style.visibility</p:attrName>
                                        </p:attrNameLst>
                                      </p:cBhvr>
                                      <p:to>
                                        <p:strVal val="visible"/>
                                      </p:to>
                                    </p:set>
                                    <p:animEffect transition="in" filter="randombar(vertical)">
                                      <p:cBhvr>
                                        <p:cTn id="22" dur="500"/>
                                        <p:tgtEl>
                                          <p:spTgt spid="2417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2690" name="Picture 2" descr="http://cai.tongji.edu.cn/wanluokecheng/Reading/R_guangxue/Images/Opt_07.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541860" y="3871913"/>
            <a:ext cx="2862263" cy="1934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2691" name="Picture 3" descr="http://cai.tongji.edu.cn/wanluokecheng/Reading/R_guangxue/Images/Opt_071.gif"/>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4513660" y="3814764"/>
            <a:ext cx="3024188" cy="2032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2692" name="Rectangle 4"/>
          <p:cNvSpPr>
            <a:spLocks noChangeArrowheads="1"/>
          </p:cNvSpPr>
          <p:nvPr/>
        </p:nvSpPr>
        <p:spPr bwMode="auto">
          <a:xfrm>
            <a:off x="1428750" y="2057401"/>
            <a:ext cx="6286500" cy="715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ts val="0"/>
              </a:spcBef>
              <a:spcAft>
                <a:spcPts val="0"/>
              </a:spcAft>
            </a:pPr>
            <a:r>
              <a:rPr lang="zh-CN" altLang="en-US" sz="1350" b="1">
                <a:solidFill>
                  <a:prstClr val="black"/>
                </a:solidFill>
                <a:latin typeface="Calibri" panose="020F0502020204030204"/>
              </a:rPr>
              <a:t>假彩色按照不同的要求，将黑白图像改变为各种各样的彩色图像，这些图像中的颜色并不代表物体的本色。这一技术因此而被称为黑白图像的“假彩色处理”。下图就是石墨样品表面照片的原图和假彩色图。</a:t>
            </a:r>
          </a:p>
        </p:txBody>
      </p:sp>
      <p:sp>
        <p:nvSpPr>
          <p:cNvPr id="242693" name="Rectangle 5"/>
          <p:cNvSpPr>
            <a:spLocks noGrp="1" noChangeArrowheads="1"/>
          </p:cNvSpPr>
          <p:nvPr>
            <p:ph type="title"/>
          </p:nvPr>
        </p:nvSpPr>
        <p:spPr>
          <a:xfrm>
            <a:off x="242887" y="1543050"/>
            <a:ext cx="4393406" cy="514350"/>
          </a:xfrm>
          <a:noFill/>
          <a:ln/>
        </p:spPr>
        <p:txBody>
          <a:bodyPr>
            <a:normAutofit fontScale="90000"/>
          </a:bodyPr>
          <a:lstStyle/>
          <a:p>
            <a:r>
              <a:rPr kumimoji="1" lang="zh-CN" altLang="en-US" b="1" dirty="0">
                <a:ea typeface="宋体" panose="02010600030101010101" pitchFamily="2" charset="-122"/>
              </a:rPr>
              <a:t>▲</a:t>
            </a:r>
            <a:r>
              <a:rPr kumimoji="1" lang="zh-CN" altLang="en-US" b="1" i="1" dirty="0">
                <a:ea typeface="宋体" panose="02010600030101010101" pitchFamily="2" charset="-122"/>
                <a:sym typeface="Symbol" panose="05050102010706020507" pitchFamily="18" charset="2"/>
              </a:rPr>
              <a:t> </a:t>
            </a:r>
            <a:r>
              <a:rPr kumimoji="1" lang="zh-CN" altLang="en-US" b="1" dirty="0">
                <a:ea typeface="宋体" panose="02010600030101010101" pitchFamily="2" charset="-122"/>
              </a:rPr>
              <a:t>调制（假彩色编码）</a:t>
            </a:r>
          </a:p>
        </p:txBody>
      </p:sp>
      <p:sp>
        <p:nvSpPr>
          <p:cNvPr id="7" name="Rectangle 2"/>
          <p:cNvSpPr txBox="1">
            <a:spLocks noChangeArrowheads="1"/>
          </p:cNvSpPr>
          <p:nvPr/>
        </p:nvSpPr>
        <p:spPr>
          <a:xfrm>
            <a:off x="0" y="0"/>
            <a:ext cx="9144000" cy="593525"/>
          </a:xfrm>
          <a:prstGeom prst="rect">
            <a:avLst/>
          </a:prstGeom>
          <a:solidFill>
            <a:schemeClr val="accent6"/>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zh-CN" altLang="en-US" sz="3000" b="1" dirty="0" smtClean="0">
                <a:solidFill>
                  <a:prstClr val="white"/>
                </a:solidFill>
              </a:rPr>
              <a:t>空间滤波</a:t>
            </a:r>
            <a:endParaRPr lang="zh-CN" altLang="en-US" sz="3000" b="1" dirty="0">
              <a:solidFill>
                <a:prstClr val="white"/>
              </a:solidFill>
            </a:endParaRPr>
          </a:p>
        </p:txBody>
      </p:sp>
    </p:spTree>
    <p:extLst>
      <p:ext uri="{BB962C8B-B14F-4D97-AF65-F5344CB8AC3E}">
        <p14:creationId xmlns:p14="http://schemas.microsoft.com/office/powerpoint/2010/main" val="1622208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42690"/>
                                        </p:tgtEl>
                                        <p:attrNameLst>
                                          <p:attrName>style.visibility</p:attrName>
                                        </p:attrNameLst>
                                      </p:cBhvr>
                                      <p:to>
                                        <p:strVal val="visible"/>
                                      </p:to>
                                    </p:set>
                                    <p:animEffect transition="in" filter="dissolve">
                                      <p:cBhvr>
                                        <p:cTn id="7" dur="500"/>
                                        <p:tgtEl>
                                          <p:spTgt spid="2426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42691"/>
                                        </p:tgtEl>
                                        <p:attrNameLst>
                                          <p:attrName>style.visibility</p:attrName>
                                        </p:attrNameLst>
                                      </p:cBhvr>
                                      <p:to>
                                        <p:strVal val="visible"/>
                                      </p:to>
                                    </p:set>
                                    <p:animEffect transition="in" filter="dissolve">
                                      <p:cBhvr>
                                        <p:cTn id="12" dur="500"/>
                                        <p:tgtEl>
                                          <p:spTgt spid="2426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3714" name="Group 2"/>
          <p:cNvGrpSpPr>
            <a:grpSpLocks/>
          </p:cNvGrpSpPr>
          <p:nvPr/>
        </p:nvGrpSpPr>
        <p:grpSpPr bwMode="auto">
          <a:xfrm>
            <a:off x="2265761" y="2022873"/>
            <a:ext cx="5079206" cy="1693069"/>
            <a:chOff x="671" y="394"/>
            <a:chExt cx="4266" cy="1422"/>
          </a:xfrm>
        </p:grpSpPr>
        <p:sp>
          <p:nvSpPr>
            <p:cNvPr id="243715" name="Text Box 3"/>
            <p:cNvSpPr txBox="1">
              <a:spLocks noChangeArrowheads="1"/>
            </p:cNvSpPr>
            <p:nvPr/>
          </p:nvSpPr>
          <p:spPr bwMode="auto">
            <a:xfrm>
              <a:off x="671" y="526"/>
              <a:ext cx="878" cy="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zh-CN" altLang="en-US" sz="2100" b="1">
                  <a:solidFill>
                    <a:prstClr val="black"/>
                  </a:solidFill>
                  <a:latin typeface="Times New Roman" panose="02020603050405020304" pitchFamily="18" charset="0"/>
                </a:rPr>
                <a:t>头发的电子显微镜黑白照片</a:t>
              </a:r>
            </a:p>
          </p:txBody>
        </p:sp>
        <p:pic>
          <p:nvPicPr>
            <p:cNvPr id="243716" name="Picture 4" descr="DSCF0573-1"/>
            <p:cNvPicPr>
              <a:picLocks noChangeAspect="1" noChangeArrowheads="1"/>
            </p:cNvPicPr>
            <p:nvPr/>
          </p:nvPicPr>
          <p:blipFill>
            <a:blip r:embed="rId2">
              <a:extLst>
                <a:ext uri="{28A0092B-C50C-407E-A947-70E740481C1C}">
                  <a14:useLocalDpi xmlns:a14="http://schemas.microsoft.com/office/drawing/2010/main" val="0"/>
                </a:ext>
              </a:extLst>
            </a:blip>
            <a:srcRect t="31224" r="3516"/>
            <a:stretch>
              <a:fillRect/>
            </a:stretch>
          </p:blipFill>
          <p:spPr bwMode="auto">
            <a:xfrm>
              <a:off x="1660" y="394"/>
              <a:ext cx="3277" cy="14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3717" name="Group 5"/>
          <p:cNvGrpSpPr>
            <a:grpSpLocks/>
          </p:cNvGrpSpPr>
          <p:nvPr/>
        </p:nvGrpSpPr>
        <p:grpSpPr bwMode="auto">
          <a:xfrm>
            <a:off x="2286001" y="3824288"/>
            <a:ext cx="5045869" cy="1774032"/>
            <a:chOff x="688" y="1907"/>
            <a:chExt cx="4238" cy="1490"/>
          </a:xfrm>
        </p:grpSpPr>
        <p:pic>
          <p:nvPicPr>
            <p:cNvPr id="243718" name="Picture 6" descr="DSCF0574"/>
            <p:cNvPicPr>
              <a:picLocks noChangeAspect="1" noChangeArrowheads="1"/>
            </p:cNvPicPr>
            <p:nvPr/>
          </p:nvPicPr>
          <p:blipFill>
            <a:blip r:embed="rId3">
              <a:extLst>
                <a:ext uri="{28A0092B-C50C-407E-A947-70E740481C1C}">
                  <a14:useLocalDpi xmlns:a14="http://schemas.microsoft.com/office/drawing/2010/main" val="0"/>
                </a:ext>
              </a:extLst>
            </a:blip>
            <a:srcRect t="4185" b="24673"/>
            <a:stretch>
              <a:fillRect/>
            </a:stretch>
          </p:blipFill>
          <p:spPr bwMode="auto">
            <a:xfrm>
              <a:off x="1660" y="1907"/>
              <a:ext cx="3266" cy="1473"/>
            </a:xfrm>
            <a:prstGeom prst="rect">
              <a:avLst/>
            </a:prstGeom>
            <a:noFill/>
            <a:extLst>
              <a:ext uri="{909E8E84-426E-40DD-AFC4-6F175D3DCCD1}">
                <a14:hiddenFill xmlns:a14="http://schemas.microsoft.com/office/drawing/2010/main">
                  <a:solidFill>
                    <a:srgbClr val="FFFFFF"/>
                  </a:solidFill>
                </a14:hiddenFill>
              </a:ext>
            </a:extLst>
          </p:spPr>
        </p:pic>
        <p:sp>
          <p:nvSpPr>
            <p:cNvPr id="243719" name="Text Box 7"/>
            <p:cNvSpPr txBox="1">
              <a:spLocks noChangeArrowheads="1"/>
            </p:cNvSpPr>
            <p:nvPr/>
          </p:nvSpPr>
          <p:spPr bwMode="auto">
            <a:xfrm>
              <a:off x="688" y="1962"/>
              <a:ext cx="878" cy="1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zh-CN" altLang="en-US" sz="2100" b="1">
                  <a:solidFill>
                    <a:prstClr val="black"/>
                  </a:solidFill>
                  <a:latin typeface="Times New Roman" panose="02020603050405020304" pitchFamily="18" charset="0"/>
                </a:rPr>
                <a:t>相应的假彩色照片可显示一些细节</a:t>
              </a:r>
            </a:p>
          </p:txBody>
        </p:sp>
      </p:grpSp>
      <p:sp>
        <p:nvSpPr>
          <p:cNvPr id="9" name="Rectangle 2"/>
          <p:cNvSpPr txBox="1">
            <a:spLocks noChangeArrowheads="1"/>
          </p:cNvSpPr>
          <p:nvPr/>
        </p:nvSpPr>
        <p:spPr>
          <a:xfrm>
            <a:off x="0" y="0"/>
            <a:ext cx="9144000" cy="593525"/>
          </a:xfrm>
          <a:prstGeom prst="rect">
            <a:avLst/>
          </a:prstGeom>
          <a:solidFill>
            <a:schemeClr val="accent6"/>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zh-CN" altLang="en-US" sz="3000" b="1" dirty="0" smtClean="0">
                <a:solidFill>
                  <a:prstClr val="white"/>
                </a:solidFill>
              </a:rPr>
              <a:t>空间滤波</a:t>
            </a:r>
            <a:endParaRPr lang="zh-CN" altLang="en-US" sz="3000" b="1" dirty="0">
              <a:solidFill>
                <a:prstClr val="white"/>
              </a:solidFill>
            </a:endParaRPr>
          </a:p>
        </p:txBody>
      </p:sp>
    </p:spTree>
    <p:extLst>
      <p:ext uri="{BB962C8B-B14F-4D97-AF65-F5344CB8AC3E}">
        <p14:creationId xmlns:p14="http://schemas.microsoft.com/office/powerpoint/2010/main" val="27340493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43714"/>
                                        </p:tgtEl>
                                        <p:attrNameLst>
                                          <p:attrName>style.visibility</p:attrName>
                                        </p:attrNameLst>
                                      </p:cBhvr>
                                      <p:to>
                                        <p:strVal val="visible"/>
                                      </p:to>
                                    </p:set>
                                    <p:animEffect transition="in" filter="wipe(left)">
                                      <p:cBhvr>
                                        <p:cTn id="7" dur="500"/>
                                        <p:tgtEl>
                                          <p:spTgt spid="2437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43717"/>
                                        </p:tgtEl>
                                        <p:attrNameLst>
                                          <p:attrName>style.visibility</p:attrName>
                                        </p:attrNameLst>
                                      </p:cBhvr>
                                      <p:to>
                                        <p:strVal val="visible"/>
                                      </p:to>
                                    </p:set>
                                    <p:animEffect transition="in" filter="wipe(left)">
                                      <p:cBhvr>
                                        <p:cTn id="12" dur="500"/>
                                        <p:tgtEl>
                                          <p:spTgt spid="2437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ChangeArrowheads="1"/>
          </p:cNvSpPr>
          <p:nvPr/>
        </p:nvSpPr>
        <p:spPr bwMode="auto">
          <a:xfrm>
            <a:off x="4229101" y="956074"/>
            <a:ext cx="2271776"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ct val="50000"/>
              </a:spcBef>
              <a:spcAft>
                <a:spcPts val="0"/>
              </a:spcAft>
            </a:pPr>
            <a:r>
              <a:rPr kumimoji="1" lang="zh-CN" altLang="en-US" sz="2700" b="1" dirty="0">
                <a:solidFill>
                  <a:prstClr val="white"/>
                </a:solidFill>
                <a:latin typeface="Calibri" panose="020F0502020204030204"/>
              </a:rPr>
              <a:t>▲相衬显微镜</a:t>
            </a:r>
          </a:p>
        </p:txBody>
      </p:sp>
      <p:sp>
        <p:nvSpPr>
          <p:cNvPr id="244739" name="Rectangle 3"/>
          <p:cNvSpPr>
            <a:spLocks noChangeArrowheads="1"/>
          </p:cNvSpPr>
          <p:nvPr/>
        </p:nvSpPr>
        <p:spPr bwMode="auto">
          <a:xfrm>
            <a:off x="3429000" y="1600200"/>
            <a:ext cx="445770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ts val="0"/>
              </a:spcBef>
              <a:spcAft>
                <a:spcPts val="0"/>
              </a:spcAft>
            </a:pPr>
            <a:r>
              <a:rPr lang="en-US" altLang="zh-CN" sz="2400" b="1">
                <a:solidFill>
                  <a:prstClr val="black"/>
                </a:solidFill>
                <a:latin typeface="Times New Roman" panose="02020603050405020304" pitchFamily="18" charset="0"/>
              </a:rPr>
              <a:t>1953</a:t>
            </a:r>
            <a:r>
              <a:rPr lang="zh-CN" altLang="en-US" sz="2400" b="1">
                <a:solidFill>
                  <a:prstClr val="black"/>
                </a:solidFill>
                <a:latin typeface="Calibri" panose="020F0502020204030204"/>
              </a:rPr>
              <a:t>年由泽尼克（</a:t>
            </a:r>
            <a:r>
              <a:rPr lang="en-US" altLang="zh-CN" sz="2400" b="1">
                <a:solidFill>
                  <a:prstClr val="black"/>
                </a:solidFill>
                <a:latin typeface="Times New Roman" panose="02020603050405020304" pitchFamily="18" charset="0"/>
              </a:rPr>
              <a:t>Zernicke</a:t>
            </a:r>
            <a:r>
              <a:rPr lang="zh-CN" altLang="en-US" sz="2400" b="1">
                <a:solidFill>
                  <a:prstClr val="black"/>
                </a:solidFill>
                <a:latin typeface="Calibri" panose="020F0502020204030204"/>
              </a:rPr>
              <a:t>）提出，因为大多数细菌为透明的位相物体，要观察细菌往往要染色，这样细菌将被杀死。在显微镜物镜的焦平面上加一个位相滤波器就可以将位相的变化转化为强度变化，从而可以利用显微镜直接看到活的细菌。这个发明使泽尼克获得</a:t>
            </a:r>
            <a:r>
              <a:rPr lang="en-US" altLang="zh-CN" sz="2400" b="1">
                <a:solidFill>
                  <a:prstClr val="black"/>
                </a:solidFill>
                <a:latin typeface="Times New Roman" panose="02020603050405020304" pitchFamily="18" charset="0"/>
              </a:rPr>
              <a:t>1953</a:t>
            </a:r>
            <a:r>
              <a:rPr lang="zh-CN" altLang="en-US" sz="2400" b="1">
                <a:solidFill>
                  <a:prstClr val="black"/>
                </a:solidFill>
                <a:latin typeface="Calibri" panose="020F0502020204030204"/>
              </a:rPr>
              <a:t>年的诺贝尔奖。</a:t>
            </a:r>
          </a:p>
        </p:txBody>
      </p:sp>
      <p:pic>
        <p:nvPicPr>
          <p:cNvPr id="244740" name="Picture 4" descr="53zernik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4451" y="2286000"/>
            <a:ext cx="1565672" cy="2268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4741" name="Rectangle 5"/>
          <p:cNvSpPr>
            <a:spLocks noChangeArrowheads="1"/>
          </p:cNvSpPr>
          <p:nvPr/>
        </p:nvSpPr>
        <p:spPr bwMode="auto">
          <a:xfrm>
            <a:off x="1314450" y="4800601"/>
            <a:ext cx="1566863"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auto">
              <a:spcBef>
                <a:spcPts val="0"/>
              </a:spcBef>
              <a:spcAft>
                <a:spcPts val="0"/>
              </a:spcAft>
            </a:pPr>
            <a:r>
              <a:rPr lang="en-US" altLang="zh-CN" sz="2100">
                <a:solidFill>
                  <a:prstClr val="black"/>
                </a:solidFill>
                <a:latin typeface="Arial" panose="020B0604020202020204" pitchFamily="34" charset="0"/>
              </a:rPr>
              <a:t>F. Zernicke</a:t>
            </a:r>
          </a:p>
        </p:txBody>
      </p:sp>
      <p:sp>
        <p:nvSpPr>
          <p:cNvPr id="7" name="Rectangle 2"/>
          <p:cNvSpPr txBox="1">
            <a:spLocks noChangeArrowheads="1"/>
          </p:cNvSpPr>
          <p:nvPr/>
        </p:nvSpPr>
        <p:spPr>
          <a:xfrm>
            <a:off x="0" y="0"/>
            <a:ext cx="9144000" cy="593525"/>
          </a:xfrm>
          <a:prstGeom prst="rect">
            <a:avLst/>
          </a:prstGeom>
          <a:solidFill>
            <a:schemeClr val="accent6"/>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zh-CN" altLang="en-US" sz="3000" b="1" dirty="0" smtClean="0">
                <a:solidFill>
                  <a:prstClr val="white"/>
                </a:solidFill>
              </a:rPr>
              <a:t>空间滤波</a:t>
            </a:r>
            <a:endParaRPr lang="zh-CN" altLang="en-US" sz="3000" b="1" dirty="0">
              <a:solidFill>
                <a:prstClr val="white"/>
              </a:solidFill>
            </a:endParaRPr>
          </a:p>
        </p:txBody>
      </p:sp>
    </p:spTree>
    <p:extLst>
      <p:ext uri="{BB962C8B-B14F-4D97-AF65-F5344CB8AC3E}">
        <p14:creationId xmlns:p14="http://schemas.microsoft.com/office/powerpoint/2010/main" val="1167347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4739"/>
                                        </p:tgtEl>
                                        <p:attrNameLst>
                                          <p:attrName>style.visibility</p:attrName>
                                        </p:attrNameLst>
                                      </p:cBhvr>
                                      <p:to>
                                        <p:strVal val="visible"/>
                                      </p:to>
                                    </p:set>
                                    <p:animEffect transition="in" filter="dissolve">
                                      <p:cBhvr>
                                        <p:cTn id="7" dur="500"/>
                                        <p:tgtEl>
                                          <p:spTgt spid="2447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739"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Text Box 2"/>
          <p:cNvSpPr txBox="1">
            <a:spLocks noChangeArrowheads="1"/>
          </p:cNvSpPr>
          <p:nvPr/>
        </p:nvSpPr>
        <p:spPr bwMode="auto">
          <a:xfrm>
            <a:off x="1371600" y="1509242"/>
            <a:ext cx="6172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zh-CN" altLang="en-US" sz="2400" b="1" dirty="0">
                <a:solidFill>
                  <a:srgbClr val="FF0000"/>
                </a:solidFill>
                <a:latin typeface="Times New Roman" panose="02020603050405020304" pitchFamily="18" charset="0"/>
                <a:sym typeface="Symbol" panose="05050102010706020507" pitchFamily="18" charset="2"/>
              </a:rPr>
              <a:t> </a:t>
            </a:r>
            <a:r>
              <a:rPr kumimoji="1" lang="zh-CN" altLang="en-US" sz="1500" b="1" dirty="0">
                <a:solidFill>
                  <a:srgbClr val="FF0000"/>
                </a:solidFill>
                <a:latin typeface="Times New Roman" panose="02020603050405020304" pitchFamily="18" charset="0"/>
              </a:rPr>
              <a:t>▲</a:t>
            </a:r>
            <a:r>
              <a:rPr kumimoji="1" lang="zh-CN" altLang="en-US" sz="2400" b="1" dirty="0">
                <a:solidFill>
                  <a:srgbClr val="0000FF"/>
                </a:solidFill>
                <a:latin typeface="Times New Roman" panose="02020603050405020304" pitchFamily="18" charset="0"/>
              </a:rPr>
              <a:t>相衬显微镜 </a:t>
            </a:r>
            <a:r>
              <a:rPr kumimoji="1" lang="en-US" altLang="zh-CN" sz="2400" b="1" dirty="0">
                <a:solidFill>
                  <a:srgbClr val="0000FF"/>
                </a:solidFill>
                <a:latin typeface="Times New Roman" panose="02020603050405020304" pitchFamily="18" charset="0"/>
              </a:rPr>
              <a:t>— </a:t>
            </a:r>
            <a:r>
              <a:rPr kumimoji="1" lang="zh-CN" altLang="en-US" sz="2400" b="1" dirty="0">
                <a:solidFill>
                  <a:srgbClr val="0000FF"/>
                </a:solidFill>
                <a:latin typeface="Times New Roman" panose="02020603050405020304" pitchFamily="18" charset="0"/>
              </a:rPr>
              <a:t>提高待测样品的衬比度  </a:t>
            </a:r>
          </a:p>
        </p:txBody>
      </p:sp>
      <p:grpSp>
        <p:nvGrpSpPr>
          <p:cNvPr id="245763" name="Group 3"/>
          <p:cNvGrpSpPr>
            <a:grpSpLocks/>
          </p:cNvGrpSpPr>
          <p:nvPr/>
        </p:nvGrpSpPr>
        <p:grpSpPr bwMode="auto">
          <a:xfrm>
            <a:off x="1257300" y="2209800"/>
            <a:ext cx="6400800" cy="831057"/>
            <a:chOff x="96" y="1152"/>
            <a:chExt cx="5376" cy="698"/>
          </a:xfrm>
        </p:grpSpPr>
        <p:sp>
          <p:nvSpPr>
            <p:cNvPr id="245764" name="Text Box 4"/>
            <p:cNvSpPr txBox="1">
              <a:spLocks noChangeArrowheads="1"/>
            </p:cNvSpPr>
            <p:nvPr/>
          </p:nvSpPr>
          <p:spPr bwMode="auto">
            <a:xfrm>
              <a:off x="96" y="1152"/>
              <a:ext cx="5376" cy="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zh-CN" altLang="en-US" sz="2400" b="1" dirty="0">
                  <a:solidFill>
                    <a:prstClr val="black"/>
                  </a:solidFill>
                  <a:latin typeface="Times New Roman" panose="02020603050405020304" pitchFamily="18" charset="0"/>
                </a:rPr>
                <a:t>样品是无色透明的生物切片或晶片时，</a:t>
              </a:r>
              <a:r>
                <a:rPr kumimoji="1" lang="zh-CN" altLang="en-US" sz="2400" b="1" dirty="0">
                  <a:solidFill>
                    <a:prstClr val="black"/>
                  </a:solidFill>
                  <a:latin typeface="Calibri" panose="020F0502020204030204"/>
                </a:rPr>
                <a:t>其透过率函数是相位型的：                             </a:t>
              </a:r>
              <a:r>
                <a:rPr kumimoji="1" lang="zh-CN" altLang="en-US" sz="2400" b="1" dirty="0" smtClean="0">
                  <a:solidFill>
                    <a:prstClr val="black"/>
                  </a:solidFill>
                  <a:latin typeface="Calibri" panose="020F0502020204030204"/>
                </a:rPr>
                <a:t>    </a:t>
              </a:r>
              <a:r>
                <a:rPr kumimoji="1" lang="zh-CN" altLang="en-US" sz="2400" b="1" i="1" dirty="0" smtClean="0">
                  <a:solidFill>
                    <a:prstClr val="black"/>
                  </a:solidFill>
                  <a:latin typeface="Calibri" panose="020F0502020204030204"/>
                  <a:sym typeface="Symbol" panose="05050102010706020507" pitchFamily="18" charset="2"/>
                </a:rPr>
                <a:t> </a:t>
              </a:r>
              <a:r>
                <a:rPr kumimoji="1" lang="zh-CN" altLang="en-US" sz="2400" b="1" dirty="0" smtClean="0">
                  <a:solidFill>
                    <a:prstClr val="black"/>
                  </a:solidFill>
                  <a:latin typeface="Calibri" panose="020F0502020204030204"/>
                </a:rPr>
                <a:t>很</a:t>
              </a:r>
              <a:r>
                <a:rPr kumimoji="1" lang="zh-CN" altLang="en-US" sz="2400" b="1" dirty="0">
                  <a:solidFill>
                    <a:prstClr val="black"/>
                  </a:solidFill>
                  <a:latin typeface="Calibri" panose="020F0502020204030204"/>
                </a:rPr>
                <a:t>小。</a:t>
              </a:r>
            </a:p>
          </p:txBody>
        </p:sp>
        <p:graphicFrame>
          <p:nvGraphicFramePr>
            <p:cNvPr id="245765" name="Object 5"/>
            <p:cNvGraphicFramePr>
              <a:graphicFrameLocks noChangeAspect="1"/>
            </p:cNvGraphicFramePr>
            <p:nvPr>
              <p:extLst>
                <p:ext uri="{D42A27DB-BD31-4B8C-83A1-F6EECF244321}">
                  <p14:modId xmlns:p14="http://schemas.microsoft.com/office/powerpoint/2010/main" val="133122061"/>
                </p:ext>
              </p:extLst>
            </p:nvPr>
          </p:nvGraphicFramePr>
          <p:xfrm>
            <a:off x="2304" y="1425"/>
            <a:ext cx="1968" cy="423"/>
          </p:xfrm>
          <a:graphic>
            <a:graphicData uri="http://schemas.openxmlformats.org/presentationml/2006/ole">
              <mc:AlternateContent xmlns:mc="http://schemas.openxmlformats.org/markup-compatibility/2006">
                <mc:Choice xmlns:v="urn:schemas-microsoft-com:vml" Requires="v">
                  <p:oleObj spid="_x0000_s141394" name="公式" r:id="rId3" imgW="1117440" imgH="241200" progId="Equation.3">
                    <p:embed/>
                  </p:oleObj>
                </mc:Choice>
                <mc:Fallback>
                  <p:oleObj name="公式" r:id="rId3" imgW="1117440" imgH="24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4" y="1425"/>
                          <a:ext cx="1968" cy="4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45766" name="Object 6"/>
          <p:cNvGraphicFramePr>
            <a:graphicFrameLocks noChangeAspect="1"/>
          </p:cNvGraphicFramePr>
          <p:nvPr/>
        </p:nvGraphicFramePr>
        <p:xfrm>
          <a:off x="5086350" y="5086351"/>
          <a:ext cx="1771650" cy="808435"/>
        </p:xfrm>
        <a:graphic>
          <a:graphicData uri="http://schemas.openxmlformats.org/presentationml/2006/ole">
            <mc:AlternateContent xmlns:mc="http://schemas.openxmlformats.org/markup-compatibility/2006">
              <mc:Choice xmlns:v="urn:schemas-microsoft-com:vml" Requires="v">
                <p:oleObj spid="_x0000_s141395" name="Equation" r:id="rId5" imgW="799920" imgH="406080" progId="Equation.3">
                  <p:embed/>
                </p:oleObj>
              </mc:Choice>
              <mc:Fallback>
                <p:oleObj name="Equation" r:id="rId5" imgW="799920" imgH="4060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6350" y="5086351"/>
                        <a:ext cx="1771650" cy="8084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5767" name="Rectangle 7"/>
          <p:cNvSpPr>
            <a:spLocks noChangeArrowheads="1"/>
          </p:cNvSpPr>
          <p:nvPr/>
        </p:nvSpPr>
        <p:spPr bwMode="auto">
          <a:xfrm>
            <a:off x="4572000" y="3200401"/>
            <a:ext cx="32004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fontAlgn="auto">
              <a:spcBef>
                <a:spcPts val="0"/>
              </a:spcBef>
              <a:spcAft>
                <a:spcPts val="0"/>
              </a:spcAft>
            </a:pPr>
            <a:r>
              <a:rPr kumimoji="1" lang="zh-CN" altLang="en-US" sz="2100" b="1">
                <a:solidFill>
                  <a:prstClr val="black"/>
                </a:solidFill>
                <a:latin typeface="Times New Roman" panose="02020603050405020304" pitchFamily="18" charset="0"/>
              </a:rPr>
              <a:t>用普通显微镜观察样品，</a:t>
            </a:r>
            <a:r>
              <a:rPr kumimoji="1" lang="zh-CN" altLang="en-US" sz="2100" b="1">
                <a:solidFill>
                  <a:prstClr val="black"/>
                </a:solidFill>
                <a:latin typeface="Calibri" panose="020F0502020204030204"/>
              </a:rPr>
              <a:t>衬比度极小</a:t>
            </a:r>
            <a:r>
              <a:rPr kumimoji="1" lang="en-US" altLang="en-US" sz="2100" b="1">
                <a:solidFill>
                  <a:prstClr val="black"/>
                </a:solidFill>
                <a:latin typeface="Calibri" panose="020F0502020204030204"/>
                <a:ea typeface="+mn-ea"/>
              </a:rPr>
              <a:t>。</a:t>
            </a:r>
            <a:r>
              <a:rPr kumimoji="1" lang="en-US" altLang="zh-CN" sz="2100" b="1">
                <a:solidFill>
                  <a:srgbClr val="FF0000"/>
                </a:solidFill>
                <a:latin typeface="Times New Roman" panose="02020603050405020304" pitchFamily="18" charset="0"/>
              </a:rPr>
              <a:t>Zernike</a:t>
            </a:r>
            <a:r>
              <a:rPr kumimoji="1" lang="zh-CN" altLang="en-US" sz="2100" b="1">
                <a:solidFill>
                  <a:prstClr val="black"/>
                </a:solidFill>
                <a:latin typeface="Calibri" panose="020F0502020204030204"/>
              </a:rPr>
              <a:t>提出</a:t>
            </a:r>
            <a:r>
              <a:rPr kumimoji="1" lang="zh-CN" altLang="en-US" sz="2100" b="1">
                <a:solidFill>
                  <a:srgbClr val="0000FF"/>
                </a:solidFill>
                <a:latin typeface="Calibri" panose="020F0502020204030204"/>
              </a:rPr>
              <a:t>相位反衬法：</a:t>
            </a:r>
            <a:r>
              <a:rPr kumimoji="1" lang="zh-CN" altLang="en-US" sz="2100" b="1">
                <a:solidFill>
                  <a:srgbClr val="FF0000"/>
                </a:solidFill>
                <a:latin typeface="Calibri" panose="020F0502020204030204"/>
              </a:rPr>
              <a:t>在玻璃片中心滴一小滴</a:t>
            </a:r>
            <a:r>
              <a:rPr kumimoji="1" lang="zh-CN" altLang="en-US" sz="2100" b="1">
                <a:solidFill>
                  <a:srgbClr val="0000FF"/>
                </a:solidFill>
                <a:latin typeface="Calibri" panose="020F0502020204030204"/>
              </a:rPr>
              <a:t>厚</a:t>
            </a:r>
            <a:r>
              <a:rPr kumimoji="1" lang="en-US" altLang="zh-CN" sz="2100" b="1" i="1">
                <a:solidFill>
                  <a:srgbClr val="0000FF"/>
                </a:solidFill>
                <a:latin typeface="Calibri" panose="020F0502020204030204"/>
              </a:rPr>
              <a:t>h </a:t>
            </a:r>
            <a:r>
              <a:rPr kumimoji="1" lang="zh-CN" altLang="en-US" sz="2100" b="1">
                <a:solidFill>
                  <a:srgbClr val="0000FF"/>
                </a:solidFill>
                <a:latin typeface="Calibri" panose="020F0502020204030204"/>
              </a:rPr>
              <a:t>的</a:t>
            </a:r>
            <a:r>
              <a:rPr kumimoji="1" lang="zh-CN" altLang="en-US" sz="2100" b="1">
                <a:solidFill>
                  <a:srgbClr val="FF0000"/>
                </a:solidFill>
                <a:latin typeface="Calibri" panose="020F0502020204030204"/>
              </a:rPr>
              <a:t>液体，</a:t>
            </a:r>
            <a:r>
              <a:rPr kumimoji="1" lang="zh-CN" altLang="en-US" sz="2100" b="1">
                <a:solidFill>
                  <a:srgbClr val="0000FF"/>
                </a:solidFill>
                <a:latin typeface="Calibri" panose="020F0502020204030204"/>
              </a:rPr>
              <a:t>放到频谱面上引起 </a:t>
            </a:r>
            <a:r>
              <a:rPr kumimoji="1" lang="en-US" altLang="zh-CN" sz="2100" b="1">
                <a:solidFill>
                  <a:srgbClr val="0000FF"/>
                </a:solidFill>
                <a:latin typeface="Calibri" panose="020F0502020204030204"/>
              </a:rPr>
              <a:t>0 </a:t>
            </a:r>
            <a:r>
              <a:rPr kumimoji="1" lang="zh-CN" altLang="en-US" sz="2100" b="1">
                <a:solidFill>
                  <a:srgbClr val="0000FF"/>
                </a:solidFill>
                <a:latin typeface="Calibri" panose="020F0502020204030204"/>
              </a:rPr>
              <a:t>级相移：</a:t>
            </a:r>
          </a:p>
        </p:txBody>
      </p:sp>
      <p:grpSp>
        <p:nvGrpSpPr>
          <p:cNvPr id="245768" name="Group 8"/>
          <p:cNvGrpSpPr>
            <a:grpSpLocks/>
          </p:cNvGrpSpPr>
          <p:nvPr/>
        </p:nvGrpSpPr>
        <p:grpSpPr bwMode="auto">
          <a:xfrm>
            <a:off x="1257301" y="3486150"/>
            <a:ext cx="3083720" cy="2296716"/>
            <a:chOff x="96" y="2208"/>
            <a:chExt cx="2590" cy="1929"/>
          </a:xfrm>
        </p:grpSpPr>
        <p:graphicFrame>
          <p:nvGraphicFramePr>
            <p:cNvPr id="245769" name="Object 9"/>
            <p:cNvGraphicFramePr>
              <a:graphicFrameLocks noChangeAspect="1"/>
            </p:cNvGraphicFramePr>
            <p:nvPr/>
          </p:nvGraphicFramePr>
          <p:xfrm>
            <a:off x="902" y="2616"/>
            <a:ext cx="214" cy="311"/>
          </p:xfrm>
          <a:graphic>
            <a:graphicData uri="http://schemas.openxmlformats.org/presentationml/2006/ole">
              <mc:AlternateContent xmlns:mc="http://schemas.openxmlformats.org/markup-compatibility/2006">
                <mc:Choice xmlns:v="urn:schemas-microsoft-com:vml" Requires="v">
                  <p:oleObj spid="_x0000_s141396" name="公式" r:id="rId7" imgW="139680" imgH="203040" progId="Equation.3">
                    <p:embed/>
                  </p:oleObj>
                </mc:Choice>
                <mc:Fallback>
                  <p:oleObj name="公式" r:id="rId7" imgW="13968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2" y="2616"/>
                          <a:ext cx="214" cy="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45770" name="Group 10"/>
            <p:cNvGrpSpPr>
              <a:grpSpLocks/>
            </p:cNvGrpSpPr>
            <p:nvPr/>
          </p:nvGrpSpPr>
          <p:grpSpPr bwMode="auto">
            <a:xfrm>
              <a:off x="96" y="2260"/>
              <a:ext cx="1341" cy="1523"/>
              <a:chOff x="0" y="1169"/>
              <a:chExt cx="1392" cy="1568"/>
            </a:xfrm>
          </p:grpSpPr>
          <p:sp>
            <p:nvSpPr>
              <p:cNvPr id="245771" name="Text Box 11"/>
              <p:cNvSpPr txBox="1">
                <a:spLocks noChangeArrowheads="1"/>
              </p:cNvSpPr>
              <p:nvPr/>
            </p:nvSpPr>
            <p:spPr bwMode="auto">
              <a:xfrm>
                <a:off x="672" y="2178"/>
                <a:ext cx="720" cy="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zh-CN" altLang="en-US" sz="1800" b="1">
                    <a:solidFill>
                      <a:prstClr val="black"/>
                    </a:solidFill>
                    <a:latin typeface="Times New Roman" panose="02020603050405020304" pitchFamily="18" charset="0"/>
                  </a:rPr>
                  <a:t>切片</a:t>
                </a:r>
              </a:p>
            </p:txBody>
          </p:sp>
          <p:grpSp>
            <p:nvGrpSpPr>
              <p:cNvPr id="245772" name="Group 12"/>
              <p:cNvGrpSpPr>
                <a:grpSpLocks/>
              </p:cNvGrpSpPr>
              <p:nvPr/>
            </p:nvGrpSpPr>
            <p:grpSpPr bwMode="auto">
              <a:xfrm>
                <a:off x="0" y="1169"/>
                <a:ext cx="1220" cy="1568"/>
                <a:chOff x="0" y="1169"/>
                <a:chExt cx="1220" cy="1568"/>
              </a:xfrm>
            </p:grpSpPr>
            <p:sp>
              <p:nvSpPr>
                <p:cNvPr id="245773" name="Line 13"/>
                <p:cNvSpPr>
                  <a:spLocks noChangeShapeType="1"/>
                </p:cNvSpPr>
                <p:nvPr/>
              </p:nvSpPr>
              <p:spPr bwMode="auto">
                <a:xfrm>
                  <a:off x="838" y="1351"/>
                  <a:ext cx="0" cy="86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5774" name="Line 14"/>
                <p:cNvSpPr>
                  <a:spLocks noChangeShapeType="1"/>
                </p:cNvSpPr>
                <p:nvPr/>
              </p:nvSpPr>
              <p:spPr bwMode="auto">
                <a:xfrm>
                  <a:off x="214" y="1539"/>
                  <a:ext cx="624" cy="0"/>
                </a:xfrm>
                <a:prstGeom prst="line">
                  <a:avLst/>
                </a:prstGeom>
                <a:noFill/>
                <a:ln w="19050">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5775" name="Line 15"/>
                <p:cNvSpPr>
                  <a:spLocks noChangeShapeType="1"/>
                </p:cNvSpPr>
                <p:nvPr/>
              </p:nvSpPr>
              <p:spPr bwMode="auto">
                <a:xfrm>
                  <a:off x="214" y="1779"/>
                  <a:ext cx="624" cy="0"/>
                </a:xfrm>
                <a:prstGeom prst="line">
                  <a:avLst/>
                </a:prstGeom>
                <a:noFill/>
                <a:ln w="19050">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5776" name="Line 16"/>
                <p:cNvSpPr>
                  <a:spLocks noChangeShapeType="1"/>
                </p:cNvSpPr>
                <p:nvPr/>
              </p:nvSpPr>
              <p:spPr bwMode="auto">
                <a:xfrm>
                  <a:off x="214" y="2019"/>
                  <a:ext cx="624" cy="0"/>
                </a:xfrm>
                <a:prstGeom prst="line">
                  <a:avLst/>
                </a:prstGeom>
                <a:noFill/>
                <a:ln w="19050">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5777" name="Rectangle 17"/>
                <p:cNvSpPr>
                  <a:spLocks noChangeArrowheads="1"/>
                </p:cNvSpPr>
                <p:nvPr/>
              </p:nvSpPr>
              <p:spPr bwMode="auto">
                <a:xfrm>
                  <a:off x="451" y="2418"/>
                  <a:ext cx="769" cy="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pPr>
                  <a:r>
                    <a:rPr kumimoji="1" lang="zh-CN" altLang="en-US" sz="1800" b="1">
                      <a:solidFill>
                        <a:prstClr val="black"/>
                      </a:solidFill>
                      <a:latin typeface="Times New Roman" panose="02020603050405020304" pitchFamily="18" charset="0"/>
                    </a:rPr>
                    <a:t>（物）</a:t>
                  </a:r>
                </a:p>
              </p:txBody>
            </p:sp>
            <p:sp>
              <p:nvSpPr>
                <p:cNvPr id="245778" name="Text Box 18"/>
                <p:cNvSpPr txBox="1">
                  <a:spLocks noChangeArrowheads="1"/>
                </p:cNvSpPr>
                <p:nvPr/>
              </p:nvSpPr>
              <p:spPr bwMode="auto">
                <a:xfrm>
                  <a:off x="342" y="1736"/>
                  <a:ext cx="480"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zh-CN" altLang="en-US" sz="2100" b="1" i="1">
                      <a:solidFill>
                        <a:srgbClr val="0000FF"/>
                      </a:solidFill>
                      <a:latin typeface="Times New Roman" panose="02020603050405020304" pitchFamily="18" charset="0"/>
                      <a:sym typeface="Symbol" panose="05050102010706020507" pitchFamily="18" charset="2"/>
                    </a:rPr>
                    <a:t></a:t>
                  </a:r>
                  <a:endParaRPr kumimoji="1" lang="zh-CN" altLang="en-US" sz="2100" b="1" i="1">
                    <a:solidFill>
                      <a:srgbClr val="0000FF"/>
                    </a:solidFill>
                    <a:latin typeface="Times New Roman" panose="02020603050405020304" pitchFamily="18" charset="0"/>
                  </a:endParaRPr>
                </a:p>
              </p:txBody>
            </p:sp>
            <p:sp>
              <p:nvSpPr>
                <p:cNvPr id="245779" name="Rectangle 19"/>
                <p:cNvSpPr>
                  <a:spLocks noChangeArrowheads="1"/>
                </p:cNvSpPr>
                <p:nvPr/>
              </p:nvSpPr>
              <p:spPr bwMode="auto">
                <a:xfrm>
                  <a:off x="138" y="1169"/>
                  <a:ext cx="914"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pPr>
                  <a:r>
                    <a:rPr kumimoji="1" lang="zh-CN" altLang="en-US" sz="2100" b="1">
                      <a:solidFill>
                        <a:prstClr val="black"/>
                      </a:solidFill>
                      <a:latin typeface="Times New Roman" panose="02020603050405020304" pitchFamily="18" charset="0"/>
                    </a:rPr>
                    <a:t>（</a:t>
                  </a:r>
                  <a:r>
                    <a:rPr kumimoji="1" lang="en-US" altLang="zh-CN" sz="2100" b="1" i="1">
                      <a:solidFill>
                        <a:prstClr val="black"/>
                      </a:solidFill>
                      <a:latin typeface="Times New Roman" panose="02020603050405020304" pitchFamily="18" charset="0"/>
                    </a:rPr>
                    <a:t>x,y</a:t>
                  </a:r>
                  <a:r>
                    <a:rPr kumimoji="1" lang="zh-CN" altLang="en-US" sz="2100" b="1">
                      <a:solidFill>
                        <a:prstClr val="black"/>
                      </a:solidFill>
                      <a:latin typeface="Times New Roman" panose="02020603050405020304" pitchFamily="18" charset="0"/>
                    </a:rPr>
                    <a:t>）</a:t>
                  </a:r>
                </a:p>
              </p:txBody>
            </p:sp>
            <p:sp>
              <p:nvSpPr>
                <p:cNvPr id="245780" name="Text Box 20"/>
                <p:cNvSpPr txBox="1">
                  <a:spLocks noChangeArrowheads="1"/>
                </p:cNvSpPr>
                <p:nvPr/>
              </p:nvSpPr>
              <p:spPr bwMode="auto">
                <a:xfrm>
                  <a:off x="0" y="1632"/>
                  <a:ext cx="288"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en-US" altLang="zh-CN" sz="2100" b="1" i="1">
                      <a:solidFill>
                        <a:srgbClr val="0000FF"/>
                      </a:solidFill>
                      <a:latin typeface="Times New Roman" panose="02020603050405020304" pitchFamily="18" charset="0"/>
                    </a:rPr>
                    <a:t>A</a:t>
                  </a:r>
                </a:p>
              </p:txBody>
            </p:sp>
          </p:grpSp>
        </p:grpSp>
        <p:grpSp>
          <p:nvGrpSpPr>
            <p:cNvPr id="245781" name="Group 21"/>
            <p:cNvGrpSpPr>
              <a:grpSpLocks/>
            </p:cNvGrpSpPr>
            <p:nvPr/>
          </p:nvGrpSpPr>
          <p:grpSpPr bwMode="auto">
            <a:xfrm>
              <a:off x="1692" y="2260"/>
              <a:ext cx="994" cy="1147"/>
              <a:chOff x="1765" y="1218"/>
              <a:chExt cx="1032" cy="1182"/>
            </a:xfrm>
          </p:grpSpPr>
          <p:sp>
            <p:nvSpPr>
              <p:cNvPr id="245782" name="Text Box 22"/>
              <p:cNvSpPr txBox="1">
                <a:spLocks noChangeArrowheads="1"/>
              </p:cNvSpPr>
              <p:nvPr/>
            </p:nvSpPr>
            <p:spPr bwMode="auto">
              <a:xfrm>
                <a:off x="2278" y="2064"/>
                <a:ext cx="410"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zh-CN" altLang="en-US" sz="1800" b="1">
                    <a:solidFill>
                      <a:prstClr val="black"/>
                    </a:solidFill>
                    <a:latin typeface="Times New Roman" panose="02020603050405020304" pitchFamily="18" charset="0"/>
                  </a:rPr>
                  <a:t>像</a:t>
                </a:r>
              </a:p>
            </p:txBody>
          </p:sp>
          <p:sp>
            <p:nvSpPr>
              <p:cNvPr id="245783" name="Rectangle 23"/>
              <p:cNvSpPr>
                <a:spLocks noChangeArrowheads="1"/>
              </p:cNvSpPr>
              <p:nvPr/>
            </p:nvSpPr>
            <p:spPr bwMode="auto">
              <a:xfrm>
                <a:off x="1765" y="1218"/>
                <a:ext cx="1032" cy="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pPr>
                <a:r>
                  <a:rPr kumimoji="1" lang="zh-CN" altLang="en-US" sz="2100" b="1">
                    <a:solidFill>
                      <a:prstClr val="black"/>
                    </a:solidFill>
                    <a:latin typeface="Times New Roman" panose="02020603050405020304" pitchFamily="18" charset="0"/>
                  </a:rPr>
                  <a:t>（</a:t>
                </a:r>
                <a:r>
                  <a:rPr kumimoji="1" lang="en-US" altLang="zh-CN" sz="2100" b="1" i="1">
                    <a:solidFill>
                      <a:prstClr val="black"/>
                    </a:solidFill>
                    <a:latin typeface="Times New Roman" panose="02020603050405020304" pitchFamily="18" charset="0"/>
                  </a:rPr>
                  <a:t>x</a:t>
                </a:r>
                <a:r>
                  <a:rPr kumimoji="1" lang="en-US" altLang="zh-CN" sz="2100" b="1" i="1">
                    <a:solidFill>
                      <a:prstClr val="black"/>
                    </a:solidFill>
                    <a:latin typeface="Times New Roman" panose="02020603050405020304" pitchFamily="18" charset="0"/>
                    <a:sym typeface="Symbol" panose="05050102010706020507" pitchFamily="18" charset="2"/>
                  </a:rPr>
                  <a:t></a:t>
                </a:r>
                <a:r>
                  <a:rPr kumimoji="1" lang="en-US" altLang="zh-CN" sz="2100" b="1" i="1">
                    <a:solidFill>
                      <a:prstClr val="black"/>
                    </a:solidFill>
                    <a:latin typeface="Times New Roman" panose="02020603050405020304" pitchFamily="18" charset="0"/>
                  </a:rPr>
                  <a:t>,y</a:t>
                </a:r>
                <a:r>
                  <a:rPr kumimoji="1" lang="en-US" altLang="zh-CN" sz="2100" b="1" i="1">
                    <a:solidFill>
                      <a:prstClr val="black"/>
                    </a:solidFill>
                    <a:latin typeface="Times New Roman" panose="02020603050405020304" pitchFamily="18" charset="0"/>
                    <a:sym typeface="Symbol" panose="05050102010706020507" pitchFamily="18" charset="2"/>
                  </a:rPr>
                  <a:t></a:t>
                </a:r>
                <a:r>
                  <a:rPr kumimoji="1" lang="zh-CN" altLang="en-US" sz="2100" b="1">
                    <a:solidFill>
                      <a:prstClr val="black"/>
                    </a:solidFill>
                    <a:latin typeface="Times New Roman" panose="02020603050405020304" pitchFamily="18" charset="0"/>
                  </a:rPr>
                  <a:t>）</a:t>
                </a:r>
              </a:p>
            </p:txBody>
          </p:sp>
          <p:sp>
            <p:nvSpPr>
              <p:cNvPr id="245784" name="Line 24"/>
              <p:cNvSpPr>
                <a:spLocks noChangeShapeType="1"/>
              </p:cNvSpPr>
              <p:nvPr/>
            </p:nvSpPr>
            <p:spPr bwMode="auto">
              <a:xfrm>
                <a:off x="2592" y="1296"/>
                <a:ext cx="0" cy="110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grpSp>
        <p:grpSp>
          <p:nvGrpSpPr>
            <p:cNvPr id="245785" name="Group 25"/>
            <p:cNvGrpSpPr>
              <a:grpSpLocks/>
            </p:cNvGrpSpPr>
            <p:nvPr/>
          </p:nvGrpSpPr>
          <p:grpSpPr bwMode="auto">
            <a:xfrm>
              <a:off x="1244" y="2208"/>
              <a:ext cx="723" cy="1125"/>
              <a:chOff x="1192" y="1115"/>
              <a:chExt cx="751" cy="1159"/>
            </a:xfrm>
          </p:grpSpPr>
          <p:sp>
            <p:nvSpPr>
              <p:cNvPr id="245786" name="Line 26"/>
              <p:cNvSpPr>
                <a:spLocks noChangeShapeType="1"/>
              </p:cNvSpPr>
              <p:nvPr/>
            </p:nvSpPr>
            <p:spPr bwMode="auto">
              <a:xfrm>
                <a:off x="1283" y="1362"/>
                <a:ext cx="0" cy="864"/>
              </a:xfrm>
              <a:prstGeom prst="line">
                <a:avLst/>
              </a:prstGeom>
              <a:noFill/>
              <a:ln w="38100">
                <a:solidFill>
                  <a:srgbClr val="008000"/>
                </a:solidFill>
                <a:round/>
                <a:headEnd type="stealth"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5787" name="Line 27"/>
              <p:cNvSpPr>
                <a:spLocks noChangeShapeType="1"/>
              </p:cNvSpPr>
              <p:nvPr/>
            </p:nvSpPr>
            <p:spPr bwMode="auto">
              <a:xfrm>
                <a:off x="1666" y="1218"/>
                <a:ext cx="0" cy="1056"/>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sp>
            <p:nvSpPr>
              <p:cNvPr id="245788" name="Text Box 28"/>
              <p:cNvSpPr txBox="1">
                <a:spLocks noChangeArrowheads="1"/>
              </p:cNvSpPr>
              <p:nvPr/>
            </p:nvSpPr>
            <p:spPr bwMode="auto">
              <a:xfrm>
                <a:off x="1192" y="1115"/>
                <a:ext cx="432" cy="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en-US" altLang="zh-CN" sz="2100" b="1" i="1">
                    <a:solidFill>
                      <a:srgbClr val="008000"/>
                    </a:solidFill>
                    <a:latin typeface="Times New Roman" panose="02020603050405020304" pitchFamily="18" charset="0"/>
                  </a:rPr>
                  <a:t>L</a:t>
                </a:r>
              </a:p>
            </p:txBody>
          </p:sp>
          <p:sp>
            <p:nvSpPr>
              <p:cNvPr id="245789" name="Text Box 29"/>
              <p:cNvSpPr txBox="1">
                <a:spLocks noChangeArrowheads="1"/>
              </p:cNvSpPr>
              <p:nvPr/>
            </p:nvSpPr>
            <p:spPr bwMode="auto">
              <a:xfrm>
                <a:off x="1655" y="1440"/>
                <a:ext cx="288" cy="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zh-CN" altLang="en-US" sz="1800" b="1">
                    <a:solidFill>
                      <a:prstClr val="black"/>
                    </a:solidFill>
                    <a:latin typeface="Times New Roman" panose="02020603050405020304" pitchFamily="18" charset="0"/>
                  </a:rPr>
                  <a:t>频谱面</a:t>
                </a:r>
              </a:p>
            </p:txBody>
          </p:sp>
        </p:grpSp>
        <p:grpSp>
          <p:nvGrpSpPr>
            <p:cNvPr id="245790" name="Group 30"/>
            <p:cNvGrpSpPr>
              <a:grpSpLocks/>
            </p:cNvGrpSpPr>
            <p:nvPr/>
          </p:nvGrpSpPr>
          <p:grpSpPr bwMode="auto">
            <a:xfrm>
              <a:off x="1423" y="2635"/>
              <a:ext cx="694" cy="1195"/>
              <a:chOff x="1378" y="1554"/>
              <a:chExt cx="720" cy="1231"/>
            </a:xfrm>
          </p:grpSpPr>
          <p:sp>
            <p:nvSpPr>
              <p:cNvPr id="245791" name="Text Box 31"/>
              <p:cNvSpPr txBox="1">
                <a:spLocks noChangeArrowheads="1"/>
              </p:cNvSpPr>
              <p:nvPr/>
            </p:nvSpPr>
            <p:spPr bwMode="auto">
              <a:xfrm>
                <a:off x="1378" y="2226"/>
                <a:ext cx="720" cy="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pPr>
                <a:r>
                  <a:rPr kumimoji="1" lang="zh-CN" altLang="en-US" sz="1800" b="1">
                    <a:solidFill>
                      <a:srgbClr val="FF0000"/>
                    </a:solidFill>
                    <a:latin typeface="Times New Roman" panose="02020603050405020304" pitchFamily="18" charset="0"/>
                  </a:rPr>
                  <a:t>相位板</a:t>
                </a:r>
              </a:p>
            </p:txBody>
          </p:sp>
          <p:sp>
            <p:nvSpPr>
              <p:cNvPr id="245792" name="Line 32"/>
              <p:cNvSpPr>
                <a:spLocks noChangeShapeType="1"/>
              </p:cNvSpPr>
              <p:nvPr/>
            </p:nvSpPr>
            <p:spPr bwMode="auto">
              <a:xfrm>
                <a:off x="1666" y="1554"/>
                <a:ext cx="0" cy="336"/>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pPr>
                <a:endParaRPr lang="zh-CN" altLang="en-US" sz="1350">
                  <a:solidFill>
                    <a:prstClr val="black"/>
                  </a:solidFill>
                  <a:latin typeface="Calibri" panose="020F0502020204030204"/>
                </a:endParaRPr>
              </a:p>
            </p:txBody>
          </p:sp>
        </p:grpSp>
        <p:graphicFrame>
          <p:nvGraphicFramePr>
            <p:cNvPr id="245793" name="Object 33"/>
            <p:cNvGraphicFramePr>
              <a:graphicFrameLocks noChangeAspect="1"/>
            </p:cNvGraphicFramePr>
            <p:nvPr/>
          </p:nvGraphicFramePr>
          <p:xfrm>
            <a:off x="1392" y="3744"/>
            <a:ext cx="529" cy="393"/>
          </p:xfrm>
          <a:graphic>
            <a:graphicData uri="http://schemas.openxmlformats.org/presentationml/2006/ole">
              <mc:AlternateContent xmlns:mc="http://schemas.openxmlformats.org/markup-compatibility/2006">
                <mc:Choice xmlns:v="urn:schemas-microsoft-com:vml" Requires="v">
                  <p:oleObj spid="_x0000_s141397" name="公式" r:id="rId9" imgW="291960" imgH="215640" progId="Equation.3">
                    <p:embed/>
                  </p:oleObj>
                </mc:Choice>
                <mc:Fallback>
                  <p:oleObj name="公式" r:id="rId9" imgW="291960" imgH="215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92" y="3744"/>
                          <a:ext cx="529" cy="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45794" name="Rectangle 34"/>
          <p:cNvSpPr>
            <a:spLocks noChangeArrowheads="1"/>
          </p:cNvSpPr>
          <p:nvPr/>
        </p:nvSpPr>
        <p:spPr bwMode="auto">
          <a:xfrm>
            <a:off x="4229101" y="956074"/>
            <a:ext cx="2271776"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ct val="50000"/>
              </a:spcBef>
              <a:spcAft>
                <a:spcPts val="0"/>
              </a:spcAft>
            </a:pPr>
            <a:r>
              <a:rPr kumimoji="1" lang="zh-CN" altLang="en-US" sz="2700" b="1">
                <a:solidFill>
                  <a:prstClr val="white"/>
                </a:solidFill>
                <a:latin typeface="Calibri" panose="020F0502020204030204"/>
              </a:rPr>
              <a:t>▲相衬显微镜</a:t>
            </a:r>
          </a:p>
        </p:txBody>
      </p:sp>
      <p:sp>
        <p:nvSpPr>
          <p:cNvPr id="36" name="Rectangle 2"/>
          <p:cNvSpPr txBox="1">
            <a:spLocks noChangeArrowheads="1"/>
          </p:cNvSpPr>
          <p:nvPr/>
        </p:nvSpPr>
        <p:spPr>
          <a:xfrm>
            <a:off x="0" y="0"/>
            <a:ext cx="9144000" cy="593525"/>
          </a:xfrm>
          <a:prstGeom prst="rect">
            <a:avLst/>
          </a:prstGeom>
          <a:solidFill>
            <a:schemeClr val="accent6"/>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zh-CN" altLang="en-US" sz="3000" b="1" dirty="0" smtClean="0">
                <a:solidFill>
                  <a:prstClr val="white"/>
                </a:solidFill>
              </a:rPr>
              <a:t>空间滤波</a:t>
            </a:r>
            <a:endParaRPr lang="zh-CN" altLang="en-US" sz="3000" b="1" dirty="0">
              <a:solidFill>
                <a:prstClr val="white"/>
              </a:solidFill>
            </a:endParaRPr>
          </a:p>
        </p:txBody>
      </p:sp>
    </p:spTree>
    <p:extLst>
      <p:ext uri="{BB962C8B-B14F-4D97-AF65-F5344CB8AC3E}">
        <p14:creationId xmlns:p14="http://schemas.microsoft.com/office/powerpoint/2010/main" val="13882366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RIGINALHEIGHT" val="123.7346"/>
  <p:tag name="ORIGINALWIDTH" val="1639.295"/>
  <p:tag name="OUTPUTDPI" val="1200"/>
  <p:tag name="LATEXADDIN" val="\documentclass{article}&#10;\usepackage{amsmath}&#10;\pagestyle{empty}&#10;\begin{document}&#10;&#10;$U(P,t)=A(P)cos(wt-\phi (P))$&#10;&#10;&#10;\end{document}"/>
  <p:tag name="IGUANATEXSIZE" val="20"/>
  <p:tag name="IGUANATEXCURSOR" val="109"/>
  <p:tag name="TRANSPARENCY" val="True"/>
  <p:tag name="FILENAME" val=""/>
  <p:tag name="INPUTTYPE" val="0"/>
  <p:tag name="LATEXENGINEID" val="0"/>
  <p:tag name="TEMPFOLDER" val="c:\temp\"/>
</p:tagLst>
</file>

<file path=ppt/tags/tag10.xml><?xml version="1.0" encoding="utf-8"?>
<p:tagLst xmlns:a="http://schemas.openxmlformats.org/drawingml/2006/main" xmlns:r="http://schemas.openxmlformats.org/officeDocument/2006/relationships" xmlns:p="http://schemas.openxmlformats.org/presentationml/2006/main">
  <p:tag name="ORIGINALHEIGHT" val="124.4844"/>
  <p:tag name="ORIGINALWIDTH" val="409.4488"/>
  <p:tag name="OUTPUTDPI" val="1200"/>
  <p:tag name="LATEXADDIN" val="\documentclass{article}&#10;\usepackage{amsmath}&#10;\pagestyle{empty}&#10;\begin{document}&#10;&#10;$U'_1(x,y)$&#10;&#10;&#10;\end{document}"/>
  <p:tag name="IGUANATEXSIZE" val="20"/>
  <p:tag name="IGUANATEXCURSOR" val="91"/>
  <p:tag name="TRANSPARENCY" val="True"/>
  <p:tag name="FILENAME" val=""/>
  <p:tag name="INPUTTYPE" val="0"/>
  <p:tag name="LATEXENGINEID" val="0"/>
  <p:tag name="TEMPFOLDER" val="c:\temp\"/>
</p:tagLst>
</file>

<file path=ppt/tags/tag11.xml><?xml version="1.0" encoding="utf-8"?>
<p:tagLst xmlns:a="http://schemas.openxmlformats.org/drawingml/2006/main" xmlns:r="http://schemas.openxmlformats.org/officeDocument/2006/relationships" xmlns:p="http://schemas.openxmlformats.org/presentationml/2006/main">
  <p:tag name="ORIGINALHEIGHT" val="123.7346"/>
  <p:tag name="ORIGINALWIDTH" val="264.7169"/>
  <p:tag name="OUTPUTDPI" val="1200"/>
  <p:tag name="LATEXADDIN" val="\documentclass{article}&#10;\usepackage{amsmath}&#10;\pagestyle{empty}&#10;\begin{document}&#10;$(x,y)$&#10;&#10;\end{document}"/>
  <p:tag name="IGUANATEXSIZE" val="20"/>
  <p:tag name="IGUANATEXCURSOR" val="88"/>
  <p:tag name="TRANSPARENCY" val="True"/>
  <p:tag name="FILENAME" val=""/>
  <p:tag name="INPUTTYPE" val="0"/>
  <p:tag name="LATEXENGINEID" val="0"/>
  <p:tag name="TEMPFOLDER" val="c:\temp\"/>
</p:tagLst>
</file>

<file path=ppt/tags/tag12.xml><?xml version="1.0" encoding="utf-8"?>
<p:tagLst xmlns:a="http://schemas.openxmlformats.org/drawingml/2006/main" xmlns:r="http://schemas.openxmlformats.org/officeDocument/2006/relationships" xmlns:p="http://schemas.openxmlformats.org/presentationml/2006/main">
  <p:tag name="ORIGINALHEIGHT" val="123.7346"/>
  <p:tag name="ORIGINALWIDTH" val="374.9532"/>
  <p:tag name="OUTPUTDPI" val="1200"/>
  <p:tag name="LATEXADDIN" val="\documentclass{article}&#10;\usepackage{amsmath}&#10;\pagestyle{empty}&#10;\begin{document}&#10;&#10;$\Delta(x,y)$&#10;&#10;&#10;\end{document}"/>
  <p:tag name="IGUANATEXSIZE" val="20"/>
  <p:tag name="IGUANATEXCURSOR" val="93"/>
  <p:tag name="TRANSPARENCY" val="True"/>
  <p:tag name="FILENAME" val=""/>
  <p:tag name="INPUTTYPE" val="0"/>
  <p:tag name="LATEXENGINEID" val="0"/>
  <p:tag name="TEMPFOLDER" val="c:\temp\"/>
</p:tagLst>
</file>

<file path=ppt/tags/tag13.xml><?xml version="1.0" encoding="utf-8"?>
<p:tagLst xmlns:a="http://schemas.openxmlformats.org/drawingml/2006/main" xmlns:r="http://schemas.openxmlformats.org/officeDocument/2006/relationships" xmlns:p="http://schemas.openxmlformats.org/presentationml/2006/main">
  <p:tag name="ORIGINALHEIGHT" val="109.4863"/>
  <p:tag name="ORIGINALWIDTH" val="143.2321"/>
  <p:tag name="OUTPUTDPI" val="1200"/>
  <p:tag name="LATEXADDIN" val="\documentclass{article}&#10;\usepackage{amsmath}&#10;\pagestyle{empty}&#10;\begin{document}&#10;&#10;$\Delta_0$&#10;&#10;&#10;\end{document}"/>
  <p:tag name="IGUANATEXSIZE" val="20"/>
  <p:tag name="IGUANATEXCURSOR" val="90"/>
  <p:tag name="TRANSPARENCY" val="True"/>
  <p:tag name="FILENAME" val=""/>
  <p:tag name="INPUTTYPE" val="0"/>
  <p:tag name="LATEXENGINEID" val="0"/>
  <p:tag name="TEMPFOLDER" val="c:\temp\"/>
</p:tagLst>
</file>

<file path=ppt/tags/tag14.xml><?xml version="1.0" encoding="utf-8"?>
<p:tagLst xmlns:a="http://schemas.openxmlformats.org/drawingml/2006/main" xmlns:r="http://schemas.openxmlformats.org/officeDocument/2006/relationships" xmlns:p="http://schemas.openxmlformats.org/presentationml/2006/main">
  <p:tag name="ORIGINALHEIGHT" val="103.4871"/>
  <p:tag name="ORIGINALWIDTH" val="449.1938"/>
  <p:tag name="OUTPUTDPI" val="1200"/>
  <p:tag name="LATEXADDIN" val="\documentclass{article}&#10;\usepackage{amsmath}&#10;\pagestyle{empty}&#10;\begin{document}&#10;&#10;$P_1 \rightarrow P_2$&#10;&#10;&#10;\end{document}"/>
  <p:tag name="IGUANATEXSIZE" val="20"/>
  <p:tag name="IGUANATEXCURSOR" val="92"/>
  <p:tag name="TRANSPARENCY" val="True"/>
  <p:tag name="FILENAME" val=""/>
  <p:tag name="INPUTTYPE" val="0"/>
  <p:tag name="LATEXENGINEID" val="0"/>
  <p:tag name="TEMPFOLDER" val="c:\temp\"/>
</p:tagLst>
</file>

<file path=ppt/tags/tag15.xml><?xml version="1.0" encoding="utf-8"?>
<p:tagLst xmlns:a="http://schemas.openxmlformats.org/drawingml/2006/main" xmlns:r="http://schemas.openxmlformats.org/officeDocument/2006/relationships" xmlns:p="http://schemas.openxmlformats.org/presentationml/2006/main">
  <p:tag name="ORIGINALHEIGHT" val="123.7346"/>
  <p:tag name="ORIGINALWIDTH" val="264.7169"/>
  <p:tag name="OUTPUTDPI" val="1200"/>
  <p:tag name="LATEXADDIN" val="\documentclass{article}&#10;\usepackage{amsmath}&#10;\pagestyle{empty}&#10;\begin{document}&#10;$(x,y)$&#10;&#10;\end{document}"/>
  <p:tag name="IGUANATEXSIZE" val="20"/>
  <p:tag name="IGUANATEXCURSOR" val="88"/>
  <p:tag name="TRANSPARENCY" val="True"/>
  <p:tag name="FILENAME" val=""/>
  <p:tag name="INPUTTYPE" val="0"/>
  <p:tag name="LATEXENGINEID" val="0"/>
  <p:tag name="TEMPFOLDER" val="c:\temp\"/>
</p:tagLst>
</file>

<file path=ppt/tags/tag16.xml><?xml version="1.0" encoding="utf-8"?>
<p:tagLst xmlns:a="http://schemas.openxmlformats.org/drawingml/2006/main" xmlns:r="http://schemas.openxmlformats.org/officeDocument/2006/relationships" xmlns:p="http://schemas.openxmlformats.org/presentationml/2006/main">
  <p:tag name="ORIGINALHEIGHT" val="123.7346"/>
  <p:tag name="ORIGINALWIDTH" val="2218.973"/>
  <p:tag name="OUTPUTDPI" val="1200"/>
  <p:tag name="LATEXADDIN" val="\documentclass{article}&#10;\usepackage{amsmath}&#10;\pagestyle{empty}&#10;\begin{document}&#10;&#10;$\phi (x,y)=k\cdot n \cdot \Delta(x,y)+k[\Delta_0-\Delta(x,y)]$&#10;&#10;&#10;\end{document}"/>
  <p:tag name="IGUANATEXSIZE" val="20"/>
  <p:tag name="IGUANATEXCURSOR" val="143"/>
  <p:tag name="TRANSPARENCY" val="True"/>
  <p:tag name="FILENAME" val=""/>
  <p:tag name="INPUTTYPE" val="0"/>
  <p:tag name="LATEXENGINEID" val="0"/>
  <p:tag name="TEMPFOLDER" val="c:\temp\"/>
</p:tagLst>
</file>

<file path=ppt/tags/tag17.xml><?xml version="1.0" encoding="utf-8"?>
<p:tagLst xmlns:a="http://schemas.openxmlformats.org/drawingml/2006/main" xmlns:r="http://schemas.openxmlformats.org/officeDocument/2006/relationships" xmlns:p="http://schemas.openxmlformats.org/presentationml/2006/main">
  <p:tag name="ORIGINALHEIGHT" val="123.7346"/>
  <p:tag name="ORIGINALWIDTH" val="1238.845"/>
  <p:tag name="OUTPUTDPI" val="1200"/>
  <p:tag name="LATEXADDIN" val="\documentclass{article}&#10;\usepackage{amsmath}&#10;\pagestyle{empty}&#10;\begin{document}&#10;&#10;$t_L(x,y)=\exp[j\phi(x,y)]$&#10;&#10;&#10;\end{document}"/>
  <p:tag name="IGUANATEXSIZE" val="20"/>
  <p:tag name="IGUANATEXCURSOR" val="92"/>
  <p:tag name="TRANSPARENCY" val="True"/>
  <p:tag name="FILENAME" val=""/>
  <p:tag name="INPUTTYPE" val="0"/>
  <p:tag name="LATEXENGINEID" val="0"/>
  <p:tag name="TEMPFOLDER" val="c:\temp\"/>
</p:tagLst>
</file>

<file path=ppt/tags/tag18.xml><?xml version="1.0" encoding="utf-8"?>
<p:tagLst xmlns:a="http://schemas.openxmlformats.org/drawingml/2006/main" xmlns:r="http://schemas.openxmlformats.org/officeDocument/2006/relationships" xmlns:p="http://schemas.openxmlformats.org/presentationml/2006/main">
  <p:tag name="ORIGINALHEIGHT" val="123.7346"/>
  <p:tag name="ORIGINALWIDTH" val="1809.524"/>
  <p:tag name="OUTPUTDPI" val="1200"/>
  <p:tag name="LATEXADDIN" val="\documentclass{article}&#10;\usepackage{amsmath}&#10;\pagestyle{empty}&#10;\begin{document}&#10;&#10;$=\exp[jk\Delta_0]\exp[jk(n-1)\Delta(x,y)$&#10;&#10;&#10;\end{document}"/>
  <p:tag name="IGUANATEXSIZE" val="20"/>
  <p:tag name="IGUANATEXCURSOR" val="100"/>
  <p:tag name="TRANSPARENCY" val="True"/>
  <p:tag name="FILENAME" val=""/>
  <p:tag name="INPUTTYPE" val="0"/>
  <p:tag name="LATEXENGINEID" val="0"/>
  <p:tag name="TEMPFOLDER" val="c:\temp\"/>
</p:tagLst>
</file>

<file path=ppt/tags/tag19.xml><?xml version="1.0" encoding="utf-8"?>
<p:tagLst xmlns:a="http://schemas.openxmlformats.org/drawingml/2006/main" xmlns:r="http://schemas.openxmlformats.org/officeDocument/2006/relationships" xmlns:p="http://schemas.openxmlformats.org/presentationml/2006/main">
  <p:tag name="ORIGINALHEIGHT" val="124.4844"/>
  <p:tag name="ORIGINALWIDTH" val="1502.812"/>
  <p:tag name="OUTPUTDPI" val="1200"/>
  <p:tag name="LATEXADDIN" val="\documentclass{article}&#10;\usepackage{amsmath}&#10;\pagestyle{empty}&#10;\begin{document}&#10;&#10;$U'_1(x,y)=U_1(x,y)\cdot t_L(x,y)$&#10;&#10;&#10;\end{document}"/>
  <p:tag name="IGUANATEXSIZE" val="20"/>
  <p:tag name="IGUANATEXCURSOR" val="114"/>
  <p:tag name="TRANSPARENCY" val="True"/>
  <p:tag name="FILENAME" val=""/>
  <p:tag name="INPUTTYPE" val="0"/>
  <p:tag name="LATEXENGINEID" val="0"/>
  <p:tag name="TEMPFOLDER" val="c:\temp\"/>
</p:tagLst>
</file>

<file path=ppt/tags/tag2.xml><?xml version="1.0" encoding="utf-8"?>
<p:tagLst xmlns:a="http://schemas.openxmlformats.org/drawingml/2006/main" xmlns:r="http://schemas.openxmlformats.org/officeDocument/2006/relationships" xmlns:p="http://schemas.openxmlformats.org/presentationml/2006/main">
  <p:tag name="ORIGINALHEIGHT" val="141.7323"/>
  <p:tag name="ORIGINALWIDTH" val="1478.815"/>
  <p:tag name="OUTPUTDPI" val="1200"/>
  <p:tag name="LATEXADDIN" val="\documentclass{article}&#10;\usepackage{amsmath}&#10;\pagestyle{empty}&#10;\begin{document}&#10;&#10;$U(P,t)=A(P)e^{-j(wt-\phi (P))}$&#10;&#10;&#10;\end{document}"/>
  <p:tag name="IGUANATEXSIZE" val="20"/>
  <p:tag name="IGUANATEXCURSOR" val="94"/>
  <p:tag name="TRANSPARENCY" val="True"/>
  <p:tag name="FILENAME" val=""/>
  <p:tag name="INPUTTYPE" val="0"/>
  <p:tag name="LATEXENGINEID" val="0"/>
  <p:tag name="TEMPFOLDER" val="c:\temp\"/>
</p:tagLst>
</file>

<file path=ppt/tags/tag20.xml><?xml version="1.0" encoding="utf-8"?>
<p:tagLst xmlns:a="http://schemas.openxmlformats.org/drawingml/2006/main" xmlns:r="http://schemas.openxmlformats.org/officeDocument/2006/relationships" xmlns:p="http://schemas.openxmlformats.org/presentationml/2006/main">
  <p:tag name="ORIGINALHEIGHT" val="123.7346"/>
  <p:tag name="ORIGINALWIDTH" val="374.9532"/>
  <p:tag name="OUTPUTDPI" val="1200"/>
  <p:tag name="LATEXADDIN" val="\documentclass{article}&#10;\usepackage{amsmath}&#10;\pagestyle{empty}&#10;\begin{document}&#10;&#10;$\Delta(x,y)$&#10;&#10;&#10;\end{document}"/>
  <p:tag name="IGUANATEXSIZE" val="20"/>
  <p:tag name="IGUANATEXCURSOR" val="93"/>
  <p:tag name="TRANSPARENCY" val="True"/>
  <p:tag name="FILENAME" val=""/>
  <p:tag name="INPUTTYPE" val="0"/>
  <p:tag name="LATEXENGINEID" val="0"/>
  <p:tag name="TEMPFOLDER" val="c:\temp\"/>
</p:tagLst>
</file>

<file path=ppt/tags/tag21.xml><?xml version="1.0" encoding="utf-8"?>
<p:tagLst xmlns:a="http://schemas.openxmlformats.org/drawingml/2006/main" xmlns:r="http://schemas.openxmlformats.org/officeDocument/2006/relationships" xmlns:p="http://schemas.openxmlformats.org/presentationml/2006/main">
  <p:tag name="ORIGINALHEIGHT" val="190.4762"/>
  <p:tag name="ORIGINALWIDTH" val="1723.285"/>
  <p:tag name="OUTPUTDPI" val="1200"/>
  <p:tag name="LATEXADDIN" val="\documentclass{article}&#10;\usepackage{amsmath}&#10;\pagestyle{empty}&#10;\begin{document}&#10;&#10;$\Delta(x,y)=\Delta_0 - \frac{x^2-y^2}{2}(\frac{1}{R_1}-\frac{1}{R_2})$&#10;&#10;&#10;\end{document}"/>
  <p:tag name="IGUANATEXSIZE" val="20"/>
  <p:tag name="IGUANATEXCURSOR" val="149"/>
  <p:tag name="TRANSPARENCY" val="True"/>
  <p:tag name="FILENAME" val=""/>
  <p:tag name="INPUTTYPE" val="0"/>
  <p:tag name="LATEXENGINEID" val="0"/>
  <p:tag name="TEMPFOLDER" val="c:\temp\"/>
</p:tagLst>
</file>

<file path=ppt/tags/tag22.xml><?xml version="1.0" encoding="utf-8"?>
<p:tagLst xmlns:a="http://schemas.openxmlformats.org/drawingml/2006/main" xmlns:r="http://schemas.openxmlformats.org/officeDocument/2006/relationships" xmlns:p="http://schemas.openxmlformats.org/presentationml/2006/main">
  <p:tag name="ORIGINALHEIGHT" val="190.4762"/>
  <p:tag name="ORIGINALWIDTH" val="2906.636"/>
  <p:tag name="OUTPUTDPI" val="1200"/>
  <p:tag name="LATEXADDIN" val="\documentclass{article}&#10;\usepackage{amsmath}&#10;\pagestyle{empty}&#10;\begin{document}&#10;&#10;$t_L(x,y)=\exp[jkn\Delta_0]\exp[-jk(n-1)\frac{x^2-y^2}{2}(\frac{1}{R_1}-\frac{1}{R_2})$&#10;&#10;&#10;\end{document}"/>
  <p:tag name="IGUANATEXSIZE" val="20"/>
  <p:tag name="IGUANATEXCURSOR" val="121"/>
  <p:tag name="TRANSPARENCY" val="True"/>
  <p:tag name="FILENAME" val=""/>
  <p:tag name="INPUTTYPE" val="0"/>
  <p:tag name="LATEXENGINEID" val="0"/>
  <p:tag name="TEMPFOLDER" val="c:\temp\"/>
</p:tagLst>
</file>

<file path=ppt/tags/tag23.xml><?xml version="1.0" encoding="utf-8"?>
<p:tagLst xmlns:a="http://schemas.openxmlformats.org/drawingml/2006/main" xmlns:r="http://schemas.openxmlformats.org/officeDocument/2006/relationships" xmlns:p="http://schemas.openxmlformats.org/presentationml/2006/main">
  <p:tag name="ORIGINALHEIGHT" val="167.979"/>
  <p:tag name="ORIGINALWIDTH" val="1169.104"/>
  <p:tag name="OUTPUTDPI" val="1200"/>
  <p:tag name="LATEXADDIN" val="\documentclass{article}&#10;\usepackage{amsmath}&#10;\pagestyle{empty}&#10;\begin{document}&#10;&#10;$(n-1)(\frac{1}{R_1}-\frac{1}{R_2})=\frac{1}{f}$&#10;&#10;&#10;\end{document}"/>
  <p:tag name="IGUANATEXSIZE" val="20"/>
  <p:tag name="IGUANATEXCURSOR" val="127"/>
  <p:tag name="TRANSPARENCY" val="True"/>
  <p:tag name="FILENAME" val=""/>
  <p:tag name="INPUTTYPE" val="0"/>
  <p:tag name="LATEXENGINEID" val="0"/>
  <p:tag name="TEMPFOLDER" val="c:\temp\"/>
</p:tagLst>
</file>

<file path=ppt/tags/tag24.xml><?xml version="1.0" encoding="utf-8"?>
<p:tagLst xmlns:a="http://schemas.openxmlformats.org/drawingml/2006/main" xmlns:r="http://schemas.openxmlformats.org/officeDocument/2006/relationships" xmlns:p="http://schemas.openxmlformats.org/presentationml/2006/main">
  <p:tag name="ORIGINALHEIGHT" val="170.2287"/>
  <p:tag name="ORIGINALWIDTH" val="2248.969"/>
  <p:tag name="OUTPUTDPI" val="1200"/>
  <p:tag name="LATEXADDIN" val="\documentclass{article}&#10;\usepackage{amsmath}&#10;\pagestyle{empty}&#10;\begin{document}&#10;&#10;$t_L(x,y)=\exp[jkn\Delta_0]\exp[-j\frac{k}{2f}(x^2-y^2)]$&#10;&#10;&#10;\end{document}"/>
  <p:tag name="IGUANATEXSIZE" val="20"/>
  <p:tag name="IGUANATEXCURSOR" val="127"/>
  <p:tag name="TRANSPARENCY" val="True"/>
  <p:tag name="FILENAME" val=""/>
  <p:tag name="INPUTTYPE" val="0"/>
  <p:tag name="LATEXENGINEID" val="0"/>
  <p:tag name="TEMPFOLDER" val="c:\temp\"/>
</p:tagLst>
</file>

<file path=ppt/tags/tag25.xml><?xml version="1.0" encoding="utf-8"?>
<p:tagLst xmlns:a="http://schemas.openxmlformats.org/drawingml/2006/main" xmlns:r="http://schemas.openxmlformats.org/officeDocument/2006/relationships" xmlns:p="http://schemas.openxmlformats.org/presentationml/2006/main">
  <p:tag name="ORIGINALHEIGHT" val="152.9809"/>
  <p:tag name="ORIGINALWIDTH" val="2100.487"/>
  <p:tag name="OUTPUTDPI" val="1200"/>
  <p:tag name="LATEXADDIN" val="\documentclass{article}&#10;\usepackage{amsmath}&#10;\pagestyle{empty}&#10;\begin{document}&#10;&#10;$U(x,y)=\frac{a_0}{z}\exp[jkz]\exp[j\frac{k}{2z}(x^2-y^2)]$&#10;&#10;&#10;\end{document}"/>
  <p:tag name="IGUANATEXSIZE" val="20"/>
  <p:tag name="IGUANATEXCURSOR" val="101"/>
  <p:tag name="TRANSPARENCY" val="True"/>
  <p:tag name="FILENAME" val=""/>
  <p:tag name="INPUTTYPE" val="0"/>
  <p:tag name="LATEXENGINEID" val="0"/>
  <p:tag name="TEMPFOLDER" val="c:\temp\"/>
</p:tagLst>
</file>

<file path=ppt/tags/tag26.xml><?xml version="1.0" encoding="utf-8"?>
<p:tagLst xmlns:a="http://schemas.openxmlformats.org/drawingml/2006/main" xmlns:r="http://schemas.openxmlformats.org/officeDocument/2006/relationships" xmlns:p="http://schemas.openxmlformats.org/presentationml/2006/main">
  <p:tag name="ORIGINALHEIGHT" val="112.4859"/>
  <p:tag name="ORIGINALWIDTH" val="292.4635"/>
  <p:tag name="OUTPUTDPI" val="1200"/>
  <p:tag name="LATEXADDIN" val="\documentclass{article}&#10;\usepackage{amsmath}&#10;\pagestyle{empty}&#10;\begin{document}&#10;&#10;$f&lt;0$&#10;&#10;&#10;\end{document}"/>
  <p:tag name="IGUANATEXSIZE" val="20"/>
  <p:tag name="IGUANATEXCURSOR" val="84"/>
  <p:tag name="TRANSPARENCY" val="True"/>
  <p:tag name="FILENAME" val=""/>
  <p:tag name="INPUTTYPE" val="0"/>
  <p:tag name="LATEXENGINEID" val="0"/>
  <p:tag name="TEMPFOLDER" val="c:\temp\"/>
</p:tagLst>
</file>

<file path=ppt/tags/tag27.xml><?xml version="1.0" encoding="utf-8"?>
<p:tagLst xmlns:a="http://schemas.openxmlformats.org/drawingml/2006/main" xmlns:r="http://schemas.openxmlformats.org/officeDocument/2006/relationships" xmlns:p="http://schemas.openxmlformats.org/presentationml/2006/main">
  <p:tag name="ORIGINALHEIGHT" val="112.4859"/>
  <p:tag name="ORIGINALWIDTH" val="292.4635"/>
  <p:tag name="OUTPUTDPI" val="1200"/>
  <p:tag name="LATEXADDIN" val="\documentclass{article}&#10;\usepackage{amsmath}&#10;\pagestyle{empty}&#10;\begin{document}&#10;&#10;$f&gt;0$&#10;&#10;&#10;\end{document}"/>
  <p:tag name="IGUANATEXSIZE" val="20"/>
  <p:tag name="IGUANATEXCURSOR" val="85"/>
  <p:tag name="TRANSPARENCY" val="True"/>
  <p:tag name="FILENAME" val=""/>
  <p:tag name="INPUTTYPE" val="0"/>
  <p:tag name="LATEXENGINEID" val="0"/>
  <p:tag name="TEMPFOLDER" val="c:\temp\"/>
</p:tagLst>
</file>

<file path=ppt/tags/tag28.xml><?xml version="1.0" encoding="utf-8"?>
<p:tagLst xmlns:a="http://schemas.openxmlformats.org/drawingml/2006/main" xmlns:r="http://schemas.openxmlformats.org/officeDocument/2006/relationships" xmlns:p="http://schemas.openxmlformats.org/presentationml/2006/main">
  <p:tag name="ORIGINALHEIGHT" val="124.4844"/>
  <p:tag name="ORIGINALWIDTH" val="983.1271"/>
  <p:tag name="OUTPUTDPI" val="1200"/>
  <p:tag name="LATEXADDIN" val="\documentclass{article}&#10;\usepackage{amsmath}&#10;\pagestyle{empty}&#10;\begin{document}&#10;&#10;$U'_1(x,y)=t_L(x,y)$&#10;&#10;&#10;\end{document}"/>
  <p:tag name="IGUANATEXSIZE" val="20"/>
  <p:tag name="IGUANATEXCURSOR" val="100"/>
  <p:tag name="TRANSPARENCY" val="True"/>
  <p:tag name="FILENAME" val=""/>
  <p:tag name="INPUTTYPE" val="0"/>
  <p:tag name="LATEXENGINEID" val="0"/>
  <p:tag name="TEMPFOLDER" val="c:\temp\"/>
</p:tagLst>
</file>

<file path=ppt/tags/tag29.xml><?xml version="1.0" encoding="utf-8"?>
<p:tagLst xmlns:a="http://schemas.openxmlformats.org/drawingml/2006/main" xmlns:r="http://schemas.openxmlformats.org/officeDocument/2006/relationships" xmlns:p="http://schemas.openxmlformats.org/presentationml/2006/main">
  <p:tag name="ORIGINALHEIGHT" val="170.2287"/>
  <p:tag name="ORIGINALWIDTH" val="1160.105"/>
  <p:tag name="OUTPUTDPI" val="1200"/>
  <p:tag name="LATEXADDIN" val="\documentclass{article}&#10;\usepackage{amsmath}&#10;\pagestyle{empty}&#10;\begin{document}&#10;&#10;$=\exp[-j\frac{k}{2f}(x^2-y^2)]$&#10;&#10;&#10;\end{document}"/>
  <p:tag name="IGUANATEXSIZE" val="20"/>
  <p:tag name="IGUANATEXCURSOR" val="82"/>
  <p:tag name="TRANSPARENCY" val="True"/>
  <p:tag name="FILENAME" val=""/>
  <p:tag name="INPUTTYPE" val="0"/>
  <p:tag name="LATEXENGINEID" val="0"/>
  <p:tag name="TEMPFOLDER" val="c:\temp\"/>
</p:tagLst>
</file>

<file path=ppt/tags/tag3.xml><?xml version="1.0" encoding="utf-8"?>
<p:tagLst xmlns:a="http://schemas.openxmlformats.org/drawingml/2006/main" xmlns:r="http://schemas.openxmlformats.org/officeDocument/2006/relationships" xmlns:p="http://schemas.openxmlformats.org/presentationml/2006/main">
  <p:tag name="ORIGINALHEIGHT" val="136.4829"/>
  <p:tag name="ORIGINALWIDTH" val="1256.093"/>
  <p:tag name="OUTPUTDPI" val="1200"/>
  <p:tag name="LATEXADDIN" val="\documentclass{article}&#10;\usepackage{amsmath}&#10;\pagestyle{empty}&#10;\begin{document}&#10;&#10;$U(P,t)=Ae^{j\bf{k\cdot r}}\cdot e^{-jwt}$&#10;&#10;&#10;\end{document}"/>
  <p:tag name="IGUANATEXSIZE" val="20"/>
  <p:tag name="IGUANATEXCURSOR" val="114"/>
  <p:tag name="TRANSPARENCY" val="True"/>
  <p:tag name="FILENAME" val=""/>
  <p:tag name="INPUTTYPE" val="0"/>
  <p:tag name="LATEXENGINEID" val="0"/>
  <p:tag name="TEMPFOLDER" val="c:\temp\"/>
</p:tagLst>
</file>

<file path=ppt/tags/tag30.xml><?xml version="1.0" encoding="utf-8"?>
<p:tagLst xmlns:a="http://schemas.openxmlformats.org/drawingml/2006/main" xmlns:r="http://schemas.openxmlformats.org/officeDocument/2006/relationships" xmlns:p="http://schemas.openxmlformats.org/presentationml/2006/main">
  <p:tag name="ORIGINALHEIGHT" val="173.9783"/>
  <p:tag name="ORIGINALWIDTH" val="1219.348"/>
  <p:tag name="OUTPUTDPI" val="1200"/>
  <p:tag name="LATEXADDIN" val="\documentclass{article}&#10;\usepackage{amsmath}&#10;\pagestyle{empty}&#10;\begin{document}&#10;&#10;$=\exp[j\frac{k}{2(-f)}(x^2-y^2)]$&#10;&#10;&#10;\end{document}"/>
  <p:tag name="IGUANATEXSIZE" val="20"/>
  <p:tag name="IGUANATEXCURSOR" val="103"/>
  <p:tag name="TRANSPARENCY" val="True"/>
  <p:tag name="FILENAME" val=""/>
  <p:tag name="INPUTTYPE" val="0"/>
  <p:tag name="LATEXENGINEID" val="0"/>
  <p:tag name="TEMPFOLDER" val="c:\temp\"/>
</p:tagLst>
</file>

<file path=ppt/tags/tag31.xml><?xml version="1.0" encoding="utf-8"?>
<p:tagLst xmlns:a="http://schemas.openxmlformats.org/drawingml/2006/main" xmlns:r="http://schemas.openxmlformats.org/officeDocument/2006/relationships" xmlns:p="http://schemas.openxmlformats.org/presentationml/2006/main">
  <p:tag name="ORIGINALHEIGHT" val="56.24299"/>
  <p:tag name="ORIGINALWIDTH" val="53.24331"/>
  <p:tag name="OUTPUTDPI" val="1200"/>
  <p:tag name="LATEXADDIN" val="\documentclass{article}&#10;\usepackage{amsmath}&#10;\pagestyle{empty}&#10;\begin{document}&#10;&#10;$z$&#10;&#10;&#10;\end{document}"/>
  <p:tag name="IGUANATEXSIZE" val="20"/>
  <p:tag name="IGUANATEXCURSOR" val="84"/>
  <p:tag name="TRANSPARENCY" val="True"/>
  <p:tag name="FILENAME" val=""/>
  <p:tag name="INPUTTYPE" val="0"/>
  <p:tag name="LATEXENGINEID" val="0"/>
  <p:tag name="TEMPFOLDER" val="c:\temp\"/>
</p:tagLst>
</file>

<file path=ppt/tags/tag32.xml><?xml version="1.0" encoding="utf-8"?>
<p:tagLst xmlns:a="http://schemas.openxmlformats.org/drawingml/2006/main" xmlns:r="http://schemas.openxmlformats.org/officeDocument/2006/relationships" xmlns:p="http://schemas.openxmlformats.org/presentationml/2006/main">
  <p:tag name="ORIGINALHEIGHT" val="123.7346"/>
  <p:tag name="ORIGINALWIDTH" val="243.7195"/>
  <p:tag name="OUTPUTDPI" val="1200"/>
  <p:tag name="LATEXADDIN" val="\documentclass{article}&#10;\usepackage{amsmath}&#10;\pagestyle{empty}&#10;\begin{document}&#10;&#10;$(-f)$&#10;&#10;&#10;\end{document}"/>
  <p:tag name="IGUANATEXSIZE" val="20"/>
  <p:tag name="IGUANATEXCURSOR" val="85"/>
  <p:tag name="TRANSPARENCY" val="True"/>
  <p:tag name="FILENAME" val=""/>
  <p:tag name="INPUTTYPE" val="0"/>
  <p:tag name="LATEXENGINEID" val="0"/>
  <p:tag name="TEMPFOLDER" val="c:\temp\"/>
</p:tagLst>
</file>

<file path=ppt/tags/tag33.xml><?xml version="1.0" encoding="utf-8"?>
<p:tagLst xmlns:a="http://schemas.openxmlformats.org/drawingml/2006/main" xmlns:r="http://schemas.openxmlformats.org/officeDocument/2006/relationships" xmlns:p="http://schemas.openxmlformats.org/presentationml/2006/main">
  <p:tag name="ORIGINALHEIGHT" val="123.7346"/>
  <p:tag name="ORIGINALWIDTH" val="371.9535"/>
  <p:tag name="OUTPUTDPI" val="1200"/>
  <p:tag name="LATEXADDIN" val="\documentclass{article}&#10;\usepackage{amsmath}&#10;\pagestyle{empty}&#10;\begin{document}&#10;&#10;$(x_0,y_0)$&#10;&#10;&#10;\end{document}"/>
  <p:tag name="IGUANATEXSIZE" val="20"/>
  <p:tag name="IGUANATEXCURSOR" val="92"/>
  <p:tag name="TRANSPARENCY" val="True"/>
  <p:tag name="FILENAME" val=""/>
  <p:tag name="INPUTTYPE" val="0"/>
  <p:tag name="LATEXENGINEID" val="0"/>
  <p:tag name="TEMPFOLDER" val="c:\temp\"/>
</p:tagLst>
</file>

<file path=ppt/tags/tag34.xml><?xml version="1.0" encoding="utf-8"?>
<p:tagLst xmlns:a="http://schemas.openxmlformats.org/drawingml/2006/main" xmlns:r="http://schemas.openxmlformats.org/officeDocument/2006/relationships" xmlns:p="http://schemas.openxmlformats.org/presentationml/2006/main">
  <p:tag name="ORIGINALHEIGHT" val="124.4844"/>
  <p:tag name="ORIGINALWIDTH" val="334.4582"/>
  <p:tag name="OUTPUTDPI" val="1200"/>
  <p:tag name="LATEXADDIN" val="\documentclass{article}&#10;\usepackage{amsmath}&#10;\pagestyle{empty}&#10;\begin{document}&#10;&#10;$(x',y')$&#10;&#10;&#10;\end{document}"/>
  <p:tag name="IGUANATEXSIZE" val="20"/>
  <p:tag name="IGUANATEXCURSOR" val="88"/>
  <p:tag name="TRANSPARENCY" val="True"/>
  <p:tag name="FILENAME" val=""/>
  <p:tag name="INPUTTYPE" val="0"/>
  <p:tag name="LATEXENGINEID" val="0"/>
  <p:tag name="TEMPFOLDER" val="c:\temp\"/>
</p:tagLst>
</file>

<file path=ppt/tags/tag35.xml><?xml version="1.0" encoding="utf-8"?>
<p:tagLst xmlns:a="http://schemas.openxmlformats.org/drawingml/2006/main" xmlns:r="http://schemas.openxmlformats.org/officeDocument/2006/relationships" xmlns:p="http://schemas.openxmlformats.org/presentationml/2006/main">
  <p:tag name="ORIGINALHEIGHT" val="123.7346"/>
  <p:tag name="ORIGINALWIDTH" val="264.7169"/>
  <p:tag name="OUTPUTDPI" val="1200"/>
  <p:tag name="LATEXADDIN" val="\documentclass{article}&#10;\usepackage{amsmath}&#10;\pagestyle{empty}&#10;\begin{document}&#10;&#10;$(x,y)$&#10;&#10;&#10;\end{document}"/>
  <p:tag name="IGUANATEXSIZE" val="20"/>
  <p:tag name="IGUANATEXCURSOR" val="86"/>
  <p:tag name="TRANSPARENCY" val="True"/>
  <p:tag name="FILENAME" val=""/>
  <p:tag name="INPUTTYPE" val="0"/>
  <p:tag name="LATEXENGINEID" val="0"/>
  <p:tag name="TEMPFOLDER" val="c:\temp\"/>
</p:tagLst>
</file>

<file path=ppt/tags/tag36.xml><?xml version="1.0" encoding="utf-8"?>
<p:tagLst xmlns:a="http://schemas.openxmlformats.org/drawingml/2006/main" xmlns:r="http://schemas.openxmlformats.org/officeDocument/2006/relationships" xmlns:p="http://schemas.openxmlformats.org/presentationml/2006/main">
  <p:tag name="ORIGINALHEIGHT" val="104.9868"/>
  <p:tag name="ORIGINALWIDTH" val="121.4848"/>
  <p:tag name="OUTPUTDPI" val="1200"/>
  <p:tag name="LATEXADDIN" val="\documentclass{article}&#10;\usepackage{amsmath}&#10;\pagestyle{empty}&#10;\begin{document}&#10;&#10;$U_0$&#10;&#10;&#10;\end{document}"/>
  <p:tag name="IGUANATEXSIZE" val="20"/>
  <p:tag name="IGUANATEXCURSOR" val="85"/>
  <p:tag name="TRANSPARENCY" val="True"/>
  <p:tag name="FILENAME" val=""/>
  <p:tag name="INPUTTYPE" val="0"/>
  <p:tag name="LATEXENGINEID" val="0"/>
  <p:tag name="TEMPFOLDER" val="c:\temp\"/>
</p:tagLst>
</file>

<file path=ppt/tags/tag37.xml><?xml version="1.0" encoding="utf-8"?>
<p:tagLst xmlns:a="http://schemas.openxmlformats.org/drawingml/2006/main" xmlns:r="http://schemas.openxmlformats.org/officeDocument/2006/relationships" xmlns:p="http://schemas.openxmlformats.org/presentationml/2006/main">
  <p:tag name="ORIGINALHEIGHT" val="125.9843"/>
  <p:tag name="ORIGINALWIDTH" val="121.4848"/>
  <p:tag name="OUTPUTDPI" val="1200"/>
  <p:tag name="LATEXADDIN" val="\documentclass{article}&#10;\usepackage{amsmath}&#10;\pagestyle{empty}&#10;\begin{document}&#10;&#10;$U'_0$&#10;&#10;&#10;\end{document}"/>
  <p:tag name="IGUANATEXSIZE" val="20"/>
  <p:tag name="IGUANATEXCURSOR" val="84"/>
  <p:tag name="TRANSPARENCY" val="True"/>
  <p:tag name="FILENAME" val=""/>
  <p:tag name="INPUTTYPE" val="0"/>
  <p:tag name="LATEXENGINEID" val="0"/>
  <p:tag name="TEMPFOLDER" val="c:\temp\"/>
</p:tagLst>
</file>

<file path=ppt/tags/tag38.xml><?xml version="1.0" encoding="utf-8"?>
<p:tagLst xmlns:a="http://schemas.openxmlformats.org/drawingml/2006/main" xmlns:r="http://schemas.openxmlformats.org/officeDocument/2006/relationships" xmlns:p="http://schemas.openxmlformats.org/presentationml/2006/main">
  <p:tag name="ORIGINALHEIGHT" val="103.4871"/>
  <p:tag name="ORIGINALWIDTH" val="149.2313"/>
  <p:tag name="OUTPUTDPI" val="1200"/>
  <p:tag name="LATEXADDIN" val="\documentclass{article}&#10;\usepackage{amsmath}&#10;\pagestyle{empty}&#10;\begin{document}&#10;&#10;$U_P$&#10;&#10;&#10;\end{document}"/>
  <p:tag name="IGUANATEXSIZE" val="20"/>
  <p:tag name="IGUANATEXCURSOR" val="85"/>
  <p:tag name="TRANSPARENCY" val="True"/>
  <p:tag name="FILENAME" val=""/>
  <p:tag name="INPUTTYPE" val="0"/>
  <p:tag name="LATEXENGINEID" val="0"/>
  <p:tag name="TEMPFOLDER" val="c:\temp\"/>
</p:tagLst>
</file>

<file path=ppt/tags/tag39.xml><?xml version="1.0" encoding="utf-8"?>
<p:tagLst xmlns:a="http://schemas.openxmlformats.org/drawingml/2006/main" xmlns:r="http://schemas.openxmlformats.org/officeDocument/2006/relationships" xmlns:p="http://schemas.openxmlformats.org/presentationml/2006/main">
  <p:tag name="ORIGINALHEIGHT" val="128.2339"/>
  <p:tag name="ORIGINALWIDTH" val="149.2313"/>
  <p:tag name="OUTPUTDPI" val="1200"/>
  <p:tag name="LATEXADDIN" val="\documentclass{article}&#10;\usepackage{amsmath}&#10;\pagestyle{empty}&#10;\begin{document}&#10;&#10;$U'_P$&#10;&#10;&#10;\end{document}"/>
  <p:tag name="IGUANATEXSIZE" val="20"/>
  <p:tag name="IGUANATEXCURSOR" val="84"/>
  <p:tag name="TRANSPARENCY" val="True"/>
  <p:tag name="FILENAME" val=""/>
  <p:tag name="INPUTTYPE" val="0"/>
  <p:tag name="LATEXENGINEID" val="0"/>
  <p:tag name="TEMPFOLDER" val="c:\temp\"/>
</p:tagLst>
</file>

<file path=ppt/tags/tag4.xml><?xml version="1.0" encoding="utf-8"?>
<p:tagLst xmlns:a="http://schemas.openxmlformats.org/drawingml/2006/main" xmlns:r="http://schemas.openxmlformats.org/officeDocument/2006/relationships" xmlns:p="http://schemas.openxmlformats.org/presentationml/2006/main">
  <p:tag name="ORIGINALHEIGHT" val="148.4814"/>
  <p:tag name="ORIGINALWIDTH" val="1263.592"/>
  <p:tag name="OUTPUTDPI" val="1200"/>
  <p:tag name="LATEXADDIN" val="\documentclass{article}&#10;\usepackage{amsmath}&#10;\pagestyle{empty}&#10;\begin{document}&#10;&#10;$U(P,t)=\frac{a_1}{r}e^{jkr}\cdot e^{-jwt}$&#10;&#10;&#10;\end{document}"/>
  <p:tag name="IGUANATEXSIZE" val="20"/>
  <p:tag name="IGUANATEXCURSOR" val="115"/>
  <p:tag name="TRANSPARENCY" val="True"/>
  <p:tag name="FILENAME" val=""/>
  <p:tag name="INPUTTYPE" val="0"/>
  <p:tag name="LATEXENGINEID" val="0"/>
  <p:tag name="TEMPFOLDER" val="c:\temp\"/>
</p:tagLst>
</file>

<file path=ppt/tags/tag40.xml><?xml version="1.0" encoding="utf-8"?>
<p:tagLst xmlns:a="http://schemas.openxmlformats.org/drawingml/2006/main" xmlns:r="http://schemas.openxmlformats.org/officeDocument/2006/relationships" xmlns:p="http://schemas.openxmlformats.org/presentationml/2006/main">
  <p:tag name="ORIGINALHEIGHT" val="87.73905"/>
  <p:tag name="ORIGINALWIDTH" val="86.98914"/>
  <p:tag name="OUTPUTDPI" val="1200"/>
  <p:tag name="LATEXADDIN" val="\documentclass{article}&#10;\usepackage{amsmath}&#10;\pagestyle{empty}&#10;\begin{document}&#10;&#10;$U$&#10;&#10;&#10;\end{document}"/>
  <p:tag name="IGUANATEXSIZE" val="20"/>
  <p:tag name="IGUANATEXCURSOR" val="83"/>
  <p:tag name="TRANSPARENCY" val="True"/>
  <p:tag name="FILENAME" val=""/>
  <p:tag name="INPUTTYPE" val="0"/>
  <p:tag name="LATEXENGINEID" val="0"/>
  <p:tag name="TEMPFOLDER" val="c:\temp\"/>
</p:tagLst>
</file>

<file path=ppt/tags/tag41.xml><?xml version="1.0" encoding="utf-8"?>
<p:tagLst xmlns:a="http://schemas.openxmlformats.org/drawingml/2006/main" xmlns:r="http://schemas.openxmlformats.org/officeDocument/2006/relationships" xmlns:p="http://schemas.openxmlformats.org/presentationml/2006/main">
  <p:tag name="ORIGINALHEIGHT" val="79.49008"/>
  <p:tag name="ORIGINALWIDTH" val="65.99173"/>
  <p:tag name="OUTPUTDPI" val="1200"/>
  <p:tag name="LATEXADDIN" val="\documentclass{article}&#10;\usepackage{amsmath}&#10;\pagestyle{empty}&#10;\begin{document}&#10;&#10;$p$&#10;&#10;&#10;\end{document}"/>
  <p:tag name="IGUANATEXSIZE" val="20"/>
  <p:tag name="IGUANATEXCURSOR" val="83"/>
  <p:tag name="TRANSPARENCY" val="True"/>
  <p:tag name="FILENAME" val=""/>
  <p:tag name="INPUTTYPE" val="0"/>
  <p:tag name="LATEXENGINEID" val="0"/>
  <p:tag name="TEMPFOLDER" val="c:\temp\"/>
</p:tagLst>
</file>

<file path=ppt/tags/tag42.xml><?xml version="1.0" encoding="utf-8"?>
<p:tagLst xmlns:a="http://schemas.openxmlformats.org/drawingml/2006/main" xmlns:r="http://schemas.openxmlformats.org/officeDocument/2006/relationships" xmlns:p="http://schemas.openxmlformats.org/presentationml/2006/main">
  <p:tag name="ORIGINALHEIGHT" val="79.49008"/>
  <p:tag name="ORIGINALWIDTH" val="51.74354"/>
  <p:tag name="OUTPUTDPI" val="1200"/>
  <p:tag name="LATEXADDIN" val="\documentclass{article}&#10;\usepackage{amsmath}&#10;\pagestyle{empty}&#10;\begin{document}&#10;&#10;$q$&#10;&#10;&#10;\end{document}"/>
  <p:tag name="IGUANATEXSIZE" val="20"/>
  <p:tag name="IGUANATEXCURSOR" val="83"/>
  <p:tag name="TRANSPARENCY" val="True"/>
  <p:tag name="FILENAME" val=""/>
  <p:tag name="INPUTTYPE" val="0"/>
  <p:tag name="LATEXENGINEID" val="0"/>
  <p:tag name="TEMPFOLDER" val="c:\temp\"/>
</p:tagLst>
</file>

<file path=ppt/tags/tag43.xml><?xml version="1.0" encoding="utf-8"?>
<p:tagLst xmlns:a="http://schemas.openxmlformats.org/drawingml/2006/main" xmlns:r="http://schemas.openxmlformats.org/officeDocument/2006/relationships" xmlns:p="http://schemas.openxmlformats.org/presentationml/2006/main">
  <p:tag name="ORIGINALHEIGHT" val="106.4867"/>
  <p:tag name="ORIGINALWIDTH" val="104.9868"/>
  <p:tag name="OUTPUTDPI" val="1200"/>
  <p:tag name="LATEXADDIN" val="\documentclass{article}&#10;\usepackage{amsmath}&#10;\pagestyle{empty}&#10;\begin{document}&#10;&#10;$d_0$&#10;&#10;&#10;\end{document}"/>
  <p:tag name="IGUANATEXSIZE" val="20"/>
  <p:tag name="IGUANATEXCURSOR" val="85"/>
  <p:tag name="TRANSPARENCY" val="True"/>
  <p:tag name="FILENAME" val=""/>
  <p:tag name="INPUTTYPE" val="0"/>
  <p:tag name="LATEXENGINEID" val="0"/>
  <p:tag name="TEMPFOLDER" val="c:\temp\"/>
</p:tagLst>
</file>

<file path=ppt/tags/tag5.xml><?xml version="1.0" encoding="utf-8"?>
<p:tagLst xmlns:a="http://schemas.openxmlformats.org/drawingml/2006/main" xmlns:r="http://schemas.openxmlformats.org/officeDocument/2006/relationships" xmlns:p="http://schemas.openxmlformats.org/presentationml/2006/main">
  <p:tag name="ORIGINALHEIGHT" val="123.7346"/>
  <p:tag name="ORIGINALWIDTH" val="374.9532"/>
  <p:tag name="OUTPUTDPI" val="1200"/>
  <p:tag name="LATEXADDIN" val="\documentclass{article}&#10;\usepackage{amsmath}&#10;\pagestyle{empty}&#10;\begin{document}&#10;&#10;$\Delta(x,y)$&#10;&#10;&#10;\end{document}"/>
  <p:tag name="IGUANATEXSIZE" val="20"/>
  <p:tag name="IGUANATEXCURSOR" val="93"/>
  <p:tag name="TRANSPARENCY" val="True"/>
  <p:tag name="FILENAME" val=""/>
  <p:tag name="INPUTTYPE" val="0"/>
  <p:tag name="LATEXENGINEID" val="0"/>
  <p:tag name="TEMPFOLDER" val="c:\temp\"/>
</p:tagLst>
</file>

<file path=ppt/tags/tag6.xml><?xml version="1.0" encoding="utf-8"?>
<p:tagLst xmlns:a="http://schemas.openxmlformats.org/drawingml/2006/main" xmlns:r="http://schemas.openxmlformats.org/officeDocument/2006/relationships" xmlns:p="http://schemas.openxmlformats.org/presentationml/2006/main">
  <p:tag name="ORIGINALHEIGHT" val="109.4863"/>
  <p:tag name="ORIGINALWIDTH" val="143.2321"/>
  <p:tag name="OUTPUTDPI" val="1200"/>
  <p:tag name="LATEXADDIN" val="\documentclass{article}&#10;\usepackage{amsmath}&#10;\pagestyle{empty}&#10;\begin{document}&#10;&#10;$\Delta_0$&#10;&#10;&#10;\end{document}"/>
  <p:tag name="IGUANATEXSIZE" val="20"/>
  <p:tag name="IGUANATEXCURSOR" val="90"/>
  <p:tag name="TRANSPARENCY" val="True"/>
  <p:tag name="FILENAME" val=""/>
  <p:tag name="INPUTTYPE" val="0"/>
  <p:tag name="LATEXENGINEID" val="0"/>
  <p:tag name="TEMPFOLDER" val="c:\temp\"/>
</p:tagLst>
</file>

<file path=ppt/tags/tag7.xml><?xml version="1.0" encoding="utf-8"?>
<p:tagLst xmlns:a="http://schemas.openxmlformats.org/drawingml/2006/main" xmlns:r="http://schemas.openxmlformats.org/officeDocument/2006/relationships" xmlns:p="http://schemas.openxmlformats.org/presentationml/2006/main">
  <p:tag name="ORIGINALHEIGHT" val="103.4871"/>
  <p:tag name="ORIGINALWIDTH" val="116.9854"/>
  <p:tag name="OUTPUTDPI" val="1200"/>
  <p:tag name="LATEXADDIN" val="\documentclass{article}&#10;\usepackage{amsmath}&#10;\pagestyle{empty}&#10;\begin{document}&#10;&#10;$P_1$&#10;&#10;&#10;\end{document}"/>
  <p:tag name="IGUANATEXSIZE" val="20"/>
  <p:tag name="IGUANATEXCURSOR" val="85"/>
  <p:tag name="TRANSPARENCY" val="True"/>
  <p:tag name="FILENAME" val=""/>
  <p:tag name="INPUTTYPE" val="0"/>
  <p:tag name="LATEXENGINEID" val="0"/>
  <p:tag name="TEMPFOLDER" val="c:\temp\"/>
</p:tagLst>
</file>

<file path=ppt/tags/tag8.xml><?xml version="1.0" encoding="utf-8"?>
<p:tagLst xmlns:a="http://schemas.openxmlformats.org/drawingml/2006/main" xmlns:r="http://schemas.openxmlformats.org/officeDocument/2006/relationships" xmlns:p="http://schemas.openxmlformats.org/presentationml/2006/main">
  <p:tag name="ORIGINALHEIGHT" val="103.4871"/>
  <p:tag name="ORIGINALWIDTH" val="119.985"/>
  <p:tag name="OUTPUTDPI" val="1200"/>
  <p:tag name="LATEXADDIN" val="\documentclass{article}&#10;\usepackage{amsmath}&#10;\pagestyle{empty}&#10;\begin{document}&#10;&#10;$P_2$&#10;&#10;&#10;\end{document}"/>
  <p:tag name="IGUANATEXSIZE" val="20"/>
  <p:tag name="IGUANATEXCURSOR" val="85"/>
  <p:tag name="TRANSPARENCY" val="True"/>
  <p:tag name="FILENAME" val=""/>
  <p:tag name="INPUTTYPE" val="0"/>
  <p:tag name="LATEXENGINEID" val="0"/>
  <p:tag name="TEMPFOLDER" val="c:\temp\"/>
</p:tagLst>
</file>

<file path=ppt/tags/tag9.xml><?xml version="1.0" encoding="utf-8"?>
<p:tagLst xmlns:a="http://schemas.openxmlformats.org/drawingml/2006/main" xmlns:r="http://schemas.openxmlformats.org/officeDocument/2006/relationships" xmlns:p="http://schemas.openxmlformats.org/presentationml/2006/main">
  <p:tag name="ORIGINALHEIGHT" val="123.7346"/>
  <p:tag name="ORIGINALWIDTH" val="409.4488"/>
  <p:tag name="OUTPUTDPI" val="1200"/>
  <p:tag name="LATEXADDIN" val="\documentclass{article}&#10;\usepackage{amsmath}&#10;\pagestyle{empty}&#10;\begin{document}&#10;&#10;$U_1(x,y)$&#10;&#10;&#10;\end{document}"/>
  <p:tag name="IGUANATEXSIZE" val="20"/>
  <p:tag name="IGUANATEXCURSOR" val="90"/>
  <p:tag name="TRANSPARENCY" val="True"/>
  <p:tag name="FILENAME" val=""/>
  <p:tag name="INPUTTYPE" val="0"/>
  <p:tag name="LATEXENGINEID" val="0"/>
  <p:tag name="TEMPFOLDER" val="c:\temp\"/>
</p:tagLst>
</file>

<file path=ppt/theme/theme1.xml><?xml version="1.0" encoding="utf-8"?>
<a:theme xmlns:a="http://schemas.openxmlformats.org/drawingml/2006/main" name="Default Design">
  <a:themeElements>
    <a:clrScheme name="Default Design 1">
      <a:dk1>
        <a:srgbClr val="1D528D"/>
      </a:dk1>
      <a:lt1>
        <a:srgbClr val="FFFFFF"/>
      </a:lt1>
      <a:dk2>
        <a:srgbClr val="000000"/>
      </a:dk2>
      <a:lt2>
        <a:srgbClr val="DDDDDD"/>
      </a:lt2>
      <a:accent1>
        <a:srgbClr val="72B143"/>
      </a:accent1>
      <a:accent2>
        <a:srgbClr val="0099CC"/>
      </a:accent2>
      <a:accent3>
        <a:srgbClr val="FFFFFF"/>
      </a:accent3>
      <a:accent4>
        <a:srgbClr val="174578"/>
      </a:accent4>
      <a:accent5>
        <a:srgbClr val="BCD5B0"/>
      </a:accent5>
      <a:accent6>
        <a:srgbClr val="008AB9"/>
      </a:accent6>
      <a:hlink>
        <a:srgbClr val="FF7C80"/>
      </a:hlink>
      <a:folHlink>
        <a:srgbClr val="969696"/>
      </a:folHlink>
    </a:clrScheme>
    <a:fontScheme name="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000" b="0" i="0" u="none" strike="noStrike" cap="none" normalizeH="0" baseline="0" smtClean="0">
            <a:ln>
              <a:noFill/>
            </a:ln>
            <a:solidFill>
              <a:srgbClr val="000066"/>
            </a:solidFill>
            <a:effectLst/>
            <a:latin typeface="Verdan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3000" b="0" i="0" u="none" strike="noStrike" cap="none" normalizeH="0" baseline="0" smtClean="0">
            <a:ln>
              <a:noFill/>
            </a:ln>
            <a:solidFill>
              <a:srgbClr val="000066"/>
            </a:solidFill>
            <a:effectLst/>
            <a:latin typeface="Verdana" panose="020B0604030504040204" pitchFamily="34" charset="0"/>
            <a:ea typeface="宋体" panose="02010600030101010101" pitchFamily="2" charset="-122"/>
          </a:defRPr>
        </a:defPPr>
      </a:lstStyle>
    </a:lnDef>
  </a:objectDefaults>
  <a:extraClrSchemeLst>
    <a:extraClrScheme>
      <a:clrScheme name="Default Design 1">
        <a:dk1>
          <a:srgbClr val="1D528D"/>
        </a:dk1>
        <a:lt1>
          <a:srgbClr val="FFFFFF"/>
        </a:lt1>
        <a:dk2>
          <a:srgbClr val="000000"/>
        </a:dk2>
        <a:lt2>
          <a:srgbClr val="DDDDDD"/>
        </a:lt2>
        <a:accent1>
          <a:srgbClr val="72B143"/>
        </a:accent1>
        <a:accent2>
          <a:srgbClr val="0099CC"/>
        </a:accent2>
        <a:accent3>
          <a:srgbClr val="FFFFFF"/>
        </a:accent3>
        <a:accent4>
          <a:srgbClr val="174578"/>
        </a:accent4>
        <a:accent5>
          <a:srgbClr val="BCD5B0"/>
        </a:accent5>
        <a:accent6>
          <a:srgbClr val="008AB9"/>
        </a:accent6>
        <a:hlink>
          <a:srgbClr val="FF7C80"/>
        </a:hlink>
        <a:folHlink>
          <a:srgbClr val="969696"/>
        </a:folHlink>
      </a:clrScheme>
      <a:clrMap bg1="lt1" tx1="dk1" bg2="lt2" tx2="dk2" accent1="accent1" accent2="accent2" accent3="accent3" accent4="accent4" accent5="accent5" accent6="accent6" hlink="hlink" folHlink="folHlink"/>
    </a:extraClrScheme>
    <a:extraClrScheme>
      <a:clrScheme name="Default Design 2">
        <a:dk1>
          <a:srgbClr val="3E2787"/>
        </a:dk1>
        <a:lt1>
          <a:srgbClr val="FFFFFF"/>
        </a:lt1>
        <a:dk2>
          <a:srgbClr val="000000"/>
        </a:dk2>
        <a:lt2>
          <a:srgbClr val="D6E1E2"/>
        </a:lt2>
        <a:accent1>
          <a:srgbClr val="5C3DCD"/>
        </a:accent1>
        <a:accent2>
          <a:srgbClr val="6699FF"/>
        </a:accent2>
        <a:accent3>
          <a:srgbClr val="FFFFFF"/>
        </a:accent3>
        <a:accent4>
          <a:srgbClr val="342072"/>
        </a:accent4>
        <a:accent5>
          <a:srgbClr val="B5AFE3"/>
        </a:accent5>
        <a:accent6>
          <a:srgbClr val="5C8AE7"/>
        </a:accent6>
        <a:hlink>
          <a:srgbClr val="00CC99"/>
        </a:hlink>
        <a:folHlink>
          <a:srgbClr val="83A6A7"/>
        </a:folHlink>
      </a:clrScheme>
      <a:clrMap bg1="lt1" tx1="dk1" bg2="lt2" tx2="dk2" accent1="accent1" accent2="accent2" accent3="accent3" accent4="accent4" accent5="accent5" accent6="accent6" hlink="hlink" folHlink="folHlink"/>
    </a:extraClrScheme>
    <a:extraClrScheme>
      <a:clrScheme name="Default Design 3">
        <a:dk1>
          <a:srgbClr val="666699"/>
        </a:dk1>
        <a:lt1>
          <a:srgbClr val="FFFFFF"/>
        </a:lt1>
        <a:dk2>
          <a:srgbClr val="000000"/>
        </a:dk2>
        <a:lt2>
          <a:srgbClr val="F7F4D5"/>
        </a:lt2>
        <a:accent1>
          <a:srgbClr val="3F97D3"/>
        </a:accent1>
        <a:accent2>
          <a:srgbClr val="83C35F"/>
        </a:accent2>
        <a:accent3>
          <a:srgbClr val="FFFFFF"/>
        </a:accent3>
        <a:accent4>
          <a:srgbClr val="565682"/>
        </a:accent4>
        <a:accent5>
          <a:srgbClr val="AFC9E6"/>
        </a:accent5>
        <a:accent6>
          <a:srgbClr val="76B055"/>
        </a:accent6>
        <a:hlink>
          <a:srgbClr val="C870D4"/>
        </a:hlink>
        <a:folHlink>
          <a:srgbClr val="878FA5"/>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2126</TotalTime>
  <Words>4126</Words>
  <Application>Microsoft Office PowerPoint</Application>
  <PresentationFormat>全屏显示(4:3)</PresentationFormat>
  <Paragraphs>653</Paragraphs>
  <Slides>101</Slides>
  <Notes>0</Notes>
  <HiddenSlides>0</HiddenSlides>
  <MMClips>0</MMClips>
  <ScaleCrop>false</ScaleCrop>
  <HeadingPairs>
    <vt:vector size="8" baseType="variant">
      <vt:variant>
        <vt:lpstr>已用的字体</vt:lpstr>
      </vt:variant>
      <vt:variant>
        <vt:i4>17</vt:i4>
      </vt:variant>
      <vt:variant>
        <vt:lpstr>主题</vt:lpstr>
      </vt:variant>
      <vt:variant>
        <vt:i4>2</vt:i4>
      </vt:variant>
      <vt:variant>
        <vt:lpstr>嵌入 OLE 服务器</vt:lpstr>
      </vt:variant>
      <vt:variant>
        <vt:i4>10</vt:i4>
      </vt:variant>
      <vt:variant>
        <vt:lpstr>幻灯片标题</vt:lpstr>
      </vt:variant>
      <vt:variant>
        <vt:i4>101</vt:i4>
      </vt:variant>
    </vt:vector>
  </HeadingPairs>
  <TitlesOfParts>
    <vt:vector size="130" baseType="lpstr">
      <vt:lpstr>仿宋_GB2312</vt:lpstr>
      <vt:lpstr>黑体</vt:lpstr>
      <vt:lpstr>华文行楷</vt:lpstr>
      <vt:lpstr>华文隶书</vt:lpstr>
      <vt:lpstr>楷体_GB2312</vt:lpstr>
      <vt:lpstr>隶书</vt:lpstr>
      <vt:lpstr>宋体</vt:lpstr>
      <vt:lpstr>Arial</vt:lpstr>
      <vt:lpstr>Bookman Old Style</vt:lpstr>
      <vt:lpstr>Calibri</vt:lpstr>
      <vt:lpstr>Calibri Light</vt:lpstr>
      <vt:lpstr>Cambria</vt:lpstr>
      <vt:lpstr>Cambria Math</vt:lpstr>
      <vt:lpstr>Symbol</vt:lpstr>
      <vt:lpstr>Times New Roman</vt:lpstr>
      <vt:lpstr>Verdana</vt:lpstr>
      <vt:lpstr>Wingdings</vt:lpstr>
      <vt:lpstr>Default Design</vt:lpstr>
      <vt:lpstr>Office 主题</vt:lpstr>
      <vt:lpstr>Image</vt:lpstr>
      <vt:lpstr>Equation</vt:lpstr>
      <vt:lpstr>公式</vt:lpstr>
      <vt:lpstr>Microsoft 公式 3.0</vt:lpstr>
      <vt:lpstr>Equation.3</vt:lpstr>
      <vt:lpstr>Document</vt:lpstr>
      <vt:lpstr>BMP 图象</vt:lpstr>
      <vt:lpstr>Drawing</vt:lpstr>
      <vt:lpstr>MathType 6.0 Equation</vt:lpstr>
      <vt:lpstr>剪辑</vt:lpstr>
      <vt:lpstr>专题6：傅立叶光学基础</vt:lpstr>
      <vt:lpstr>主要内容</vt:lpstr>
      <vt:lpstr>1 透镜的傅立叶变换性质</vt:lpstr>
      <vt:lpstr>透镜  并行计算机</vt:lpstr>
      <vt:lpstr>正透镜的聚焦</vt:lpstr>
      <vt:lpstr>不同方位和倾角：角谱</vt:lpstr>
      <vt:lpstr>不同方位和倾角---角谱</vt:lpstr>
      <vt:lpstr>PowerPoint 演示文稿</vt:lpstr>
      <vt:lpstr>光栅</vt:lpstr>
      <vt:lpstr>光栅衍射光谱示意图</vt:lpstr>
      <vt:lpstr>光栅衍射光谱示意图</vt:lpstr>
      <vt:lpstr>光栅方程</vt:lpstr>
      <vt:lpstr>底片成像时的透镜后焦面</vt:lpstr>
      <vt:lpstr>透镜的作用（定性讨论）</vt:lpstr>
      <vt:lpstr>透镜的作用（定性讨论）</vt:lpstr>
      <vt:lpstr>透镜的作用（定性讨论）</vt:lpstr>
      <vt:lpstr>定态光波的复数表示</vt:lpstr>
      <vt:lpstr>衍射</vt:lpstr>
      <vt:lpstr>透镜的作用(定量讨论)</vt:lpstr>
      <vt:lpstr>透镜的作用是什么--定量讨论</vt:lpstr>
      <vt:lpstr>PowerPoint 演示文稿</vt:lpstr>
      <vt:lpstr>PowerPoint 演示文稿</vt:lpstr>
      <vt:lpstr>光瞳函数</vt:lpstr>
      <vt:lpstr>什么是透镜？</vt:lpstr>
      <vt:lpstr>透镜的傅立叶变换特性</vt:lpstr>
      <vt:lpstr>透镜的傅立叶变换</vt:lpstr>
      <vt:lpstr>过程分析</vt:lpstr>
      <vt:lpstr>重要的条件</vt:lpstr>
      <vt:lpstr>推导结果</vt:lpstr>
      <vt:lpstr>变换</vt:lpstr>
      <vt:lpstr>如果输入平面紧贴透镜</vt:lpstr>
      <vt:lpstr>物位于透镜的后方</vt:lpstr>
      <vt:lpstr>重要结论</vt:lpstr>
      <vt:lpstr>引申--光学模拟计算机</vt:lpstr>
      <vt:lpstr>光学计算机</vt:lpstr>
      <vt:lpstr>2  阿贝成像原理和空间滤波</vt:lpstr>
      <vt:lpstr>傅立叶变换</vt:lpstr>
      <vt:lpstr>周期信号的频域分析方法</vt:lpstr>
      <vt:lpstr>复杂周期信号波形</vt:lpstr>
      <vt:lpstr>空间频率</vt:lpstr>
      <vt:lpstr>PowerPoint 演示文稿</vt:lpstr>
      <vt:lpstr>阿贝成像原理</vt:lpstr>
      <vt:lpstr>阿贝成像原理</vt:lpstr>
      <vt:lpstr>阿贝成像原理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空间频谱（spatial frequency spectrum）</vt:lpstr>
      <vt:lpstr>PowerPoint 演示文稿</vt:lpstr>
      <vt:lpstr>空间频谱（spatial frequency spectrum）</vt:lpstr>
      <vt:lpstr>空间频谱（spatial frequency spectrum）</vt:lpstr>
      <vt:lpstr>空间频谱（spatial frequency spectrum）</vt:lpstr>
      <vt:lpstr>空间频谱（spatial frequency spectrum）</vt:lpstr>
      <vt:lpstr>PowerPoint 演示文稿</vt:lpstr>
      <vt:lpstr>PowerPoint 演示文稿</vt:lpstr>
      <vt:lpstr>PowerPoint 演示文稿</vt:lpstr>
      <vt:lpstr>PowerPoint 演示文稿</vt:lpstr>
      <vt:lpstr>二元振幅滤波器，透射率是0或1</vt:lpstr>
      <vt:lpstr>二元振幅滤波器，透射率是0或1</vt:lpstr>
      <vt:lpstr>空间滤波实验</vt:lpstr>
      <vt:lpstr>只有直流成分通过</vt:lpstr>
      <vt:lpstr>0级和±1级通过</vt:lpstr>
      <vt:lpstr>0级、±1和±2级通过</vt:lpstr>
      <vt:lpstr>除0级外，全部开放</vt:lpstr>
      <vt:lpstr>PowerPoint 演示文稿</vt:lpstr>
      <vt:lpstr>光信息处理举例</vt:lpstr>
      <vt:lpstr>方法</vt:lpstr>
      <vt:lpstr>PowerPoint 演示文稿</vt:lpstr>
      <vt:lpstr>网格实验</vt:lpstr>
      <vt:lpstr>网格实验</vt:lpstr>
      <vt:lpstr>网格实验</vt:lpstr>
      <vt:lpstr>网格实验</vt:lpstr>
      <vt:lpstr>网格实验</vt:lpstr>
      <vt:lpstr>网格实验</vt:lpstr>
      <vt:lpstr>信息光学应用光学</vt:lpstr>
      <vt:lpstr>用逆滤波器消模糊</vt:lpstr>
      <vt:lpstr>用逆滤波器消模糊</vt:lpstr>
      <vt:lpstr>用逆滤波器消模糊</vt:lpstr>
      <vt:lpstr>用逆滤波器消模糊</vt:lpstr>
      <vt:lpstr>信息光学应用光学</vt:lpstr>
      <vt:lpstr>信息光学应用光学</vt:lpstr>
      <vt:lpstr>光学特征识别</vt:lpstr>
      <vt:lpstr>例如 指纹识别</vt:lpstr>
      <vt:lpstr>▲ 调制（ modulation假彩色编码）</vt:lpstr>
      <vt:lpstr>▲ 调制（ modulation）</vt:lpstr>
      <vt:lpstr>▲ 调制（ modulation）</vt:lpstr>
      <vt:lpstr>▲ 调制（ modulation）</vt:lpstr>
      <vt:lpstr>▲ 调制（ modulation）</vt:lpstr>
      <vt:lpstr>▲ 调制（假彩色编码）</vt:lpstr>
      <vt:lpstr>▲ 调制（假彩色编码）</vt:lpstr>
      <vt:lpstr>▲ 调制（假彩色编码）</vt:lpstr>
      <vt:lpstr>PowerPoint 演示文稿</vt:lpstr>
      <vt:lpstr>PowerPoint 演示文稿</vt:lpstr>
      <vt:lpstr>PowerPoint 演示文稿</vt:lpstr>
      <vt:lpstr>PowerPoint 演示文稿</vt:lpstr>
      <vt:lpstr>PowerPoint 演示文稿</vt:lpstr>
    </vt:vector>
  </TitlesOfParts>
  <Company>GuildDesign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ThemeGallery.com</dc:creator>
  <cp:lastModifiedBy>王 春量</cp:lastModifiedBy>
  <cp:revision>536</cp:revision>
  <cp:lastPrinted>2015-05-16T07:39:53Z</cp:lastPrinted>
  <dcterms:created xsi:type="dcterms:W3CDTF">2004-07-21T02:43:03Z</dcterms:created>
  <dcterms:modified xsi:type="dcterms:W3CDTF">2018-06-29T01:25:34Z</dcterms:modified>
</cp:coreProperties>
</file>